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2">
  <p:sldMasterIdLst>
    <p:sldMasterId id="2147483660" r:id="rId4"/>
  </p:sldMasterIdLst>
  <p:notesMasterIdLst>
    <p:notesMasterId r:id="rId12"/>
  </p:notesMasterIdLst>
  <p:sldIdLst>
    <p:sldId id="2147472112" r:id="rId5"/>
    <p:sldId id="2147472121" r:id="rId6"/>
    <p:sldId id="2147472124" r:id="rId7"/>
    <p:sldId id="2147472126" r:id="rId8"/>
    <p:sldId id="2147472125" r:id="rId9"/>
    <p:sldId id="2147472129" r:id="rId10"/>
    <p:sldId id="2147472130" r:id="rId11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ost, Erica L" initials="FEL" lastIdx="17" clrIdx="0">
    <p:extLst>
      <p:ext uri="{19B8F6BF-5375-455C-9EA6-DF929625EA0E}">
        <p15:presenceInfo xmlns:p15="http://schemas.microsoft.com/office/powerpoint/2012/main" userId="S::Erica.L.Frost@uth.tmc.edu::b6e6ffd9-c8e0-4b1d-9d8d-03fa7f18c6b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CAC97E-F2C0-0870-1092-73F05AE426AE}" v="12" dt="2025-11-20T21:28:19.650"/>
    <p1510:client id="{856C1367-175D-5B75-CE23-5F00EC7CD77C}" v="31" dt="2025-11-20T21:25:55.3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72954" autoAdjust="0"/>
  </p:normalViewPr>
  <p:slideViewPr>
    <p:cSldViewPr snapToGrid="0">
      <p:cViewPr varScale="1">
        <p:scale>
          <a:sx n="79" d="100"/>
          <a:sy n="79" d="100"/>
        </p:scale>
        <p:origin x="1638" y="7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ost, Erica L" userId="S::erica.l.frost_uth.tmc.edu#ext#@utsystemadmin.onmicrosoft.com::ac12ea4b-3193-486d-a1a4-319f6d2587ed" providerId="AD" clId="Web-{856C1367-175D-5B75-CE23-5F00EC7CD77C}"/>
    <pc:docChg chg="modSld">
      <pc:chgData name="Frost, Erica L" userId="S::erica.l.frost_uth.tmc.edu#ext#@utsystemadmin.onmicrosoft.com::ac12ea4b-3193-486d-a1a4-319f6d2587ed" providerId="AD" clId="Web-{856C1367-175D-5B75-CE23-5F00EC7CD77C}" dt="2025-11-20T21:25:55.364" v="31" actId="14100"/>
      <pc:docMkLst>
        <pc:docMk/>
      </pc:docMkLst>
      <pc:sldChg chg="modSp">
        <pc:chgData name="Frost, Erica L" userId="S::erica.l.frost_uth.tmc.edu#ext#@utsystemadmin.onmicrosoft.com::ac12ea4b-3193-486d-a1a4-319f6d2587ed" providerId="AD" clId="Web-{856C1367-175D-5B75-CE23-5F00EC7CD77C}" dt="2025-11-20T21:25:37.583" v="23" actId="20577"/>
        <pc:sldMkLst>
          <pc:docMk/>
          <pc:sldMk cId="1108604179" sldId="2147472121"/>
        </pc:sldMkLst>
        <pc:spChg chg="mod">
          <ac:chgData name="Frost, Erica L" userId="S::erica.l.frost_uth.tmc.edu#ext#@utsystemadmin.onmicrosoft.com::ac12ea4b-3193-486d-a1a4-319f6d2587ed" providerId="AD" clId="Web-{856C1367-175D-5B75-CE23-5F00EC7CD77C}" dt="2025-11-20T21:25:37.583" v="23" actId="20577"/>
          <ac:spMkLst>
            <pc:docMk/>
            <pc:sldMk cId="1108604179" sldId="2147472121"/>
            <ac:spMk id="4" creationId="{CFC7CE7C-FB24-41DD-9C4A-35CC111DE428}"/>
          </ac:spMkLst>
        </pc:spChg>
      </pc:sldChg>
      <pc:sldChg chg="modSp">
        <pc:chgData name="Frost, Erica L" userId="S::erica.l.frost_uth.tmc.edu#ext#@utsystemadmin.onmicrosoft.com::ac12ea4b-3193-486d-a1a4-319f6d2587ed" providerId="AD" clId="Web-{856C1367-175D-5B75-CE23-5F00EC7CD77C}" dt="2025-11-20T21:23:55.845" v="1"/>
        <pc:sldMkLst>
          <pc:docMk/>
          <pc:sldMk cId="3176797352" sldId="2147472124"/>
        </pc:sldMkLst>
        <pc:spChg chg="mod">
          <ac:chgData name="Frost, Erica L" userId="S::erica.l.frost_uth.tmc.edu#ext#@utsystemadmin.onmicrosoft.com::ac12ea4b-3193-486d-a1a4-319f6d2587ed" providerId="AD" clId="Web-{856C1367-175D-5B75-CE23-5F00EC7CD77C}" dt="2025-11-20T21:23:55.845" v="1"/>
          <ac:spMkLst>
            <pc:docMk/>
            <pc:sldMk cId="3176797352" sldId="2147472124"/>
            <ac:spMk id="6" creationId="{151BFBB3-96B8-4ECC-96FF-2C49F9A63F8C}"/>
          </ac:spMkLst>
        </pc:spChg>
      </pc:sldChg>
      <pc:sldChg chg="modSp">
        <pc:chgData name="Frost, Erica L" userId="S::erica.l.frost_uth.tmc.edu#ext#@utsystemadmin.onmicrosoft.com::ac12ea4b-3193-486d-a1a4-319f6d2587ed" providerId="AD" clId="Web-{856C1367-175D-5B75-CE23-5F00EC7CD77C}" dt="2025-11-20T21:25:55.364" v="31" actId="14100"/>
        <pc:sldMkLst>
          <pc:docMk/>
          <pc:sldMk cId="422399400" sldId="2147472126"/>
        </pc:sldMkLst>
        <pc:spChg chg="mod">
          <ac:chgData name="Frost, Erica L" userId="S::erica.l.frost_uth.tmc.edu#ext#@utsystemadmin.onmicrosoft.com::ac12ea4b-3193-486d-a1a4-319f6d2587ed" providerId="AD" clId="Web-{856C1367-175D-5B75-CE23-5F00EC7CD77C}" dt="2025-11-20T21:25:55.364" v="31" actId="14100"/>
          <ac:spMkLst>
            <pc:docMk/>
            <pc:sldMk cId="422399400" sldId="2147472126"/>
            <ac:spMk id="4" creationId="{CFC7CE7C-FB24-41DD-9C4A-35CC111DE428}"/>
          </ac:spMkLst>
        </pc:spChg>
      </pc:sldChg>
    </pc:docChg>
  </pc:docChgLst>
  <pc:docChgLst>
    <pc:chgData name="Frost, Erica L" userId="S::erica.l.frost_uth.tmc.edu#ext#@utsystemadmin.onmicrosoft.com::ac12ea4b-3193-486d-a1a4-319f6d2587ed" providerId="AD" clId="Web-{21CAC97E-F2C0-0870-1092-73F05AE426AE}"/>
    <pc:docChg chg="modSld">
      <pc:chgData name="Frost, Erica L" userId="S::erica.l.frost_uth.tmc.edu#ext#@utsystemadmin.onmicrosoft.com::ac12ea4b-3193-486d-a1a4-319f6d2587ed" providerId="AD" clId="Web-{21CAC97E-F2C0-0870-1092-73F05AE426AE}" dt="2025-11-20T21:28:19.650" v="11"/>
      <pc:docMkLst>
        <pc:docMk/>
      </pc:docMkLst>
      <pc:sldChg chg="modSp">
        <pc:chgData name="Frost, Erica L" userId="S::erica.l.frost_uth.tmc.edu#ext#@utsystemadmin.onmicrosoft.com::ac12ea4b-3193-486d-a1a4-319f6d2587ed" providerId="AD" clId="Web-{21CAC97E-F2C0-0870-1092-73F05AE426AE}" dt="2025-11-20T21:28:19.650" v="11"/>
        <pc:sldMkLst>
          <pc:docMk/>
          <pc:sldMk cId="3176797352" sldId="2147472124"/>
        </pc:sldMkLst>
        <pc:spChg chg="mod">
          <ac:chgData name="Frost, Erica L" userId="S::erica.l.frost_uth.tmc.edu#ext#@utsystemadmin.onmicrosoft.com::ac12ea4b-3193-486d-a1a4-319f6d2587ed" providerId="AD" clId="Web-{21CAC97E-F2C0-0870-1092-73F05AE426AE}" dt="2025-11-20T21:28:11.728" v="9"/>
          <ac:spMkLst>
            <pc:docMk/>
            <pc:sldMk cId="3176797352" sldId="2147472124"/>
            <ac:spMk id="6" creationId="{151BFBB3-96B8-4ECC-96FF-2C49F9A63F8C}"/>
          </ac:spMkLst>
        </pc:spChg>
        <pc:spChg chg="mod">
          <ac:chgData name="Frost, Erica L" userId="S::erica.l.frost_uth.tmc.edu#ext#@utsystemadmin.onmicrosoft.com::ac12ea4b-3193-486d-a1a4-319f6d2587ed" providerId="AD" clId="Web-{21CAC97E-F2C0-0870-1092-73F05AE426AE}" dt="2025-11-20T21:28:19.650" v="11"/>
          <ac:spMkLst>
            <pc:docMk/>
            <pc:sldMk cId="3176797352" sldId="2147472124"/>
            <ac:spMk id="7" creationId="{90622EA3-CA93-4F0B-B114-59221076FC13}"/>
          </ac:spMkLst>
        </pc:spChg>
      </pc:sldChg>
      <pc:sldChg chg="modSp">
        <pc:chgData name="Frost, Erica L" userId="S::erica.l.frost_uth.tmc.edu#ext#@utsystemadmin.onmicrosoft.com::ac12ea4b-3193-486d-a1a4-319f6d2587ed" providerId="AD" clId="Web-{21CAC97E-F2C0-0870-1092-73F05AE426AE}" dt="2025-11-20T21:27:54.056" v="7"/>
        <pc:sldMkLst>
          <pc:docMk/>
          <pc:sldMk cId="4119702307" sldId="2147472125"/>
        </pc:sldMkLst>
        <pc:spChg chg="mod">
          <ac:chgData name="Frost, Erica L" userId="S::erica.l.frost_uth.tmc.edu#ext#@utsystemadmin.onmicrosoft.com::ac12ea4b-3193-486d-a1a4-319f6d2587ed" providerId="AD" clId="Web-{21CAC97E-F2C0-0870-1092-73F05AE426AE}" dt="2025-11-20T21:27:54.056" v="7"/>
          <ac:spMkLst>
            <pc:docMk/>
            <pc:sldMk cId="4119702307" sldId="2147472125"/>
            <ac:spMk id="5" creationId="{942490B1-629A-448D-9613-424172FDCF90}"/>
          </ac:spMkLst>
        </pc:spChg>
        <pc:spChg chg="mod">
          <ac:chgData name="Frost, Erica L" userId="S::erica.l.frost_uth.tmc.edu#ext#@utsystemadmin.onmicrosoft.com::ac12ea4b-3193-486d-a1a4-319f6d2587ed" providerId="AD" clId="Web-{21CAC97E-F2C0-0870-1092-73F05AE426AE}" dt="2025-11-20T21:27:48.946" v="6"/>
          <ac:spMkLst>
            <pc:docMk/>
            <pc:sldMk cId="4119702307" sldId="2147472125"/>
            <ac:spMk id="8" creationId="{DEF04A7A-D796-4B0F-B72B-78DCC8757C2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40DED8-8657-4D20-81EC-4E971B8E3EB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6857418-7136-40C4-B88D-3CA996266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755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774CC3-4211-F8D4-4ECD-D491E2464C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8F40DC-F840-CCE2-4B3D-D340AD4A25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A5959C-E17D-1922-41D4-CD7F40706C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678C1D5-08D0-40E0-9230-2E084E5DAD4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857418-7136-40C4-B88D-3CA996266A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857418-7136-40C4-B88D-3CA996266A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63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857418-7136-40C4-B88D-3CA996266A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03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857418-7136-40C4-B88D-3CA996266A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03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857418-7136-40C4-B88D-3CA996266A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85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857418-7136-40C4-B88D-3CA996266A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2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resentation 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1B2AF-CA0C-A3A6-D7BA-719AEFA9CC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1319214"/>
            <a:ext cx="10515600" cy="115728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B8880-241F-7DE6-ACE8-9D8D89F597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3688643"/>
            <a:ext cx="10515600" cy="46566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200" b="0" i="0" u="none" strike="noStrike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CAD1283-4402-9BB2-9CA3-15F5997FD6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A4F3B566-D2D4-4512-800D-7CAF7DE0A68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5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8064E-DB26-41F8-C5FF-7A2783DB16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1371600"/>
            <a:ext cx="3932240" cy="885825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FC18C-4317-57E6-AC50-FADC4B4E65E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57775" y="1371600"/>
            <a:ext cx="6297609" cy="47053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200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  <a:lvl2pPr marR="0" lvl="1" fontAlgn="auto">
              <a:spcAft>
                <a:spcPts val="0"/>
              </a:spcAft>
              <a:buSzPct val="100000"/>
              <a:buFont typeface="Arial" pitchFamily="34"/>
              <a:tabLst/>
              <a:defRPr lang="en-US" sz="28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R="0" lvl="2" fontAlgn="auto">
              <a:spcAft>
                <a:spcPts val="0"/>
              </a:spcAft>
              <a:buSzPct val="100000"/>
              <a:buFont typeface="Arial" pitchFamily="34"/>
              <a:tabLst/>
              <a:defRPr lang="en-US" sz="24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R="0" lvl="3" fontAlgn="auto">
              <a:spcAft>
                <a:spcPts val="0"/>
              </a:spcAft>
              <a:buSzPct val="100000"/>
              <a:buFont typeface="Arial" pitchFamily="34"/>
              <a:tabLst/>
              <a:defRPr lang="en-US" sz="20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R="0" lvl="4" fontAlgn="auto">
              <a:spcAft>
                <a:spcPts val="0"/>
              </a:spcAft>
              <a:buSzPct val="100000"/>
              <a:buFont typeface="Arial" pitchFamily="34"/>
              <a:tabLst/>
              <a:defRPr lang="en-US" sz="20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1BB80F-8841-2A2F-F60A-9D9DDB3157B4}"/>
              </a:ext>
            </a:extLst>
          </p:cNvPr>
          <p:cNvSpPr txBox="1">
            <a:spLocks noGrp="1"/>
          </p:cNvSpPr>
          <p:nvPr>
            <p:ph type="body" sz="half" idx="2"/>
          </p:nvPr>
        </p:nvSpPr>
        <p:spPr>
          <a:xfrm>
            <a:off x="839784" y="2466978"/>
            <a:ext cx="3932240" cy="360997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1600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620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00F19-FC3F-D99A-C287-5B5CF4F3FF1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7A2AAD-288B-52AE-A84E-577251B68DF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fontAlgn="auto">
              <a:spcAft>
                <a:spcPts val="0"/>
              </a:spcAft>
              <a:buNone/>
              <a:tabLst/>
              <a:defRPr lang="en-US" sz="2400" b="0" i="0" u="none" strike="noStrike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2173C-1EE1-1C15-40D0-9ACB0009CB93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FF4B30B7-981D-46B3-8F61-39D77FDC8290}" type="datetime1">
              <a:rPr lang="en-US"/>
              <a:pPr lvl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FC737-7B4F-C3D5-DD7B-735AC280E42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800B8-759D-AD37-5664-0D7D2C06F5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2DBB82E-388A-4B31-A000-2DACD3A7BA8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757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F9F64-B9CB-6FDA-A39D-E0DAB3C1AE0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019011-6C52-3240-4CC6-B4523889ADCE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C113FA6-F1BD-44D7-ADD3-F79486313D59}" type="datetime1">
              <a:rPr lang="en-US"/>
              <a:pPr lvl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E1E2C0-3A7F-7BDC-AD06-84A7E8131B0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88E022-7352-ABA7-51E3-896EFA254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83ADD14E-F269-4ED1-A73E-B564BDBA1A58}" type="slidenum"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F7EEB7-CC75-2F0A-31F7-B5409884A47B}"/>
              </a:ext>
            </a:extLst>
          </p:cNvPr>
          <p:cNvSpPr/>
          <p:nvPr/>
        </p:nvSpPr>
        <p:spPr>
          <a:xfrm>
            <a:off x="0" y="2724"/>
            <a:ext cx="12191996" cy="510463"/>
          </a:xfrm>
          <a:prstGeom prst="rect">
            <a:avLst/>
          </a:prstGeom>
          <a:solidFill>
            <a:srgbClr val="002856"/>
          </a:solidFill>
          <a:ln w="12701" cap="flat">
            <a:solidFill>
              <a:srgbClr val="000A1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0240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A45FF-B8DC-A2A8-FA66-899A1042AA2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ptos Black" pitchFamily="34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C0CFB-F8D2-9F3A-4895-142422DA2F5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85800" y="2063398"/>
            <a:ext cx="10394707" cy="33111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200" b="0" i="0" u="none" strike="noStrike" cap="none" spc="0" baseline="0">
                <a:solidFill>
                  <a:srgbClr val="FFFFFF"/>
                </a:solidFill>
                <a:uFillTx/>
                <a:latin typeface="Aptos Black" pitchFamily="34"/>
                <a:cs typeface="Arial" pitchFamily="34"/>
              </a:defRPr>
            </a:lvl1pPr>
            <a:lvl2pPr marR="0" lvl="1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ptos Black" pitchFamily="34"/>
              </a:defRPr>
            </a:lvl2pPr>
            <a:lvl3pPr marR="0" lvl="2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ptos Black" pitchFamily="34"/>
              </a:defRPr>
            </a:lvl3pPr>
            <a:lvl4pPr marR="0" lvl="3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ptos Black" pitchFamily="34"/>
              </a:defRPr>
            </a:lvl4pPr>
            <a:lvl5pPr marR="0" lvl="4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Aptos Black" pitchFamily="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90BFB-FE02-B585-E3FC-C75154A63912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5FE575F-965F-494A-B432-771785EC8A8A}" type="datetime1">
              <a:rPr lang="en-US"/>
              <a:pPr lvl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BFA74-B172-CC42-DC81-ADB381C5BC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6C74C-9898-57B7-21F5-E8E7A2D497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3E094C1-A8F3-4BB0-8C5E-F6F9D2D0B8F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496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9C4B1-0B49-7935-697F-1BE794E0160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98398"/>
            <a:ext cx="10515600" cy="1325559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97E8A44-6693-A6EB-42B6-731FDF65A4BE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BAD663CC-54F2-453F-A385-5127D23768F5}" type="datetime1">
              <a:rPr lang="en-US"/>
              <a:pPr lvl="0"/>
              <a:t>11/20/2025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3985920-7325-00A8-AA34-2C9FFE9D9E2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0B05563-FE68-D4E5-40E4-8C7B68D0A1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A9C9209-2D09-4FF2-8A98-5C78AF03D588}" type="slidenum">
              <a:t>‹#›</a:t>
            </a:fld>
            <a:endParaRPr 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837946F1-9A54-8960-CFF7-8E06C1642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1996" cy="1517273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60184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itl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CF5C7-A1AE-C879-51CA-6E66B5AF97D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775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5950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00783-FACE-ADEA-D9CF-BFED348BE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1346197"/>
            <a:ext cx="10515600" cy="1325559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8FB56-0C18-C203-E632-D2BB7CA19F9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2933696"/>
            <a:ext cx="10515600" cy="324326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200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  <a:lvl2pPr marR="0" lvl="1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R="0" lvl="2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R="0" lvl="3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R="0" lvl="4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171957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6FBB5-2C37-C511-7267-1E1FFCF4CD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1319214"/>
            <a:ext cx="10515600" cy="1157282"/>
          </a:xfrm>
        </p:spPr>
        <p:txBody>
          <a:bodyPr anchor="b"/>
          <a:lstStyle>
            <a:lvl1pPr>
              <a:defRPr sz="6000"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106DC-C4C3-63D7-117F-22C8389F4F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2762246"/>
            <a:ext cx="10515600" cy="332740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2400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C677234-EC59-7E0C-4863-AD4B118023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A4139BF4-61EF-41BA-8F66-A63FE98022D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63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wo Content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9524C-7CED-0305-AA61-ADFF79780D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476521"/>
            <a:ext cx="10515600" cy="1108499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37C8-384A-8104-C509-B3AD52B590E3}"/>
              </a:ext>
            </a:extLst>
          </p:cNvPr>
          <p:cNvSpPr txBox="1">
            <a:spLocks noGrp="1"/>
          </p:cNvSpPr>
          <p:nvPr>
            <p:ph sz="quarter" idx="4294967295"/>
          </p:nvPr>
        </p:nvSpPr>
        <p:spPr>
          <a:xfrm>
            <a:off x="838203" y="2047743"/>
            <a:ext cx="10515600" cy="41292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200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  <a:lvl2pPr marR="0" lvl="1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R="0" lvl="2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R="0" lvl="3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R="0" lvl="4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4" name="Straight Connector 8">
            <a:extLst>
              <a:ext uri="{FF2B5EF4-FFF2-40B4-BE49-F238E27FC236}">
                <a16:creationId xmlns:a16="http://schemas.microsoft.com/office/drawing/2014/main" id="{D8159B0D-9488-7AE2-98EB-7F2C27AFF88A}"/>
              </a:ext>
            </a:extLst>
          </p:cNvPr>
          <p:cNvCxnSpPr/>
          <p:nvPr/>
        </p:nvCxnSpPr>
        <p:spPr>
          <a:xfrm>
            <a:off x="838203" y="1764407"/>
            <a:ext cx="10515600" cy="0"/>
          </a:xfrm>
          <a:prstGeom prst="straightConnector1">
            <a:avLst/>
          </a:prstGeom>
          <a:noFill/>
          <a:ln w="9528" cap="flat">
            <a:solidFill>
              <a:srgbClr val="AE6042"/>
            </a:solidFill>
            <a:prstDash val="solid"/>
            <a:miter/>
          </a:ln>
        </p:spPr>
      </p:cxnSp>
    </p:spTree>
    <p:extLst>
      <p:ext uri="{BB962C8B-B14F-4D97-AF65-F5344CB8AC3E}">
        <p14:creationId xmlns:p14="http://schemas.microsoft.com/office/powerpoint/2010/main" val="174260794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BCE56-2573-8F86-1433-1BA348CC97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476521"/>
            <a:ext cx="10515600" cy="1108499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AAD53-3D00-6A53-0B37-2C2A176E120C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838203" y="2047743"/>
            <a:ext cx="5181603" cy="41292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200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  <a:lvl2pPr marR="0" lvl="1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R="0" lvl="2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R="0" lvl="3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R="0" lvl="4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30BFE-7DAF-E298-032A-F7C70FBE4327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6172200" y="2047743"/>
            <a:ext cx="5181603" cy="41292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200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  <a:lvl2pPr marR="0" lvl="1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R="0" lvl="2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R="0" lvl="3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R="0" lvl="4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5" name="Straight Connector 8">
            <a:extLst>
              <a:ext uri="{FF2B5EF4-FFF2-40B4-BE49-F238E27FC236}">
                <a16:creationId xmlns:a16="http://schemas.microsoft.com/office/drawing/2014/main" id="{CC75C98C-644A-8D6D-9462-AF756328458B}"/>
              </a:ext>
            </a:extLst>
          </p:cNvPr>
          <p:cNvCxnSpPr/>
          <p:nvPr/>
        </p:nvCxnSpPr>
        <p:spPr>
          <a:xfrm>
            <a:off x="838203" y="1764407"/>
            <a:ext cx="10515600" cy="0"/>
          </a:xfrm>
          <a:prstGeom prst="straightConnector1">
            <a:avLst/>
          </a:prstGeom>
          <a:noFill/>
          <a:ln w="9528" cap="flat">
            <a:solidFill>
              <a:srgbClr val="AE6042"/>
            </a:solidFill>
            <a:prstDash val="solid"/>
            <a:miter/>
          </a:ln>
        </p:spPr>
      </p:cxnSp>
    </p:spTree>
    <p:extLst>
      <p:ext uri="{BB962C8B-B14F-4D97-AF65-F5344CB8AC3E}">
        <p14:creationId xmlns:p14="http://schemas.microsoft.com/office/powerpoint/2010/main" val="274378235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282636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78188-4367-990C-CA70-69654862DF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581915"/>
            <a:ext cx="10515600" cy="757086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A9EA7-F8E8-C967-2864-108573FF45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2324103"/>
            <a:ext cx="5157782" cy="7048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2400" b="1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58134B-9021-6C35-E7E0-46E2151502E3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839784" y="3267078"/>
            <a:ext cx="5157782" cy="292258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200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  <a:lvl2pPr marR="0" lvl="1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R="0" lvl="2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R="0" lvl="3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R="0" lvl="4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7BE92C-5A3C-B89A-FB6A-D2C8FF73E990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170608" y="2324103"/>
            <a:ext cx="5183184" cy="7048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2400" b="1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D9BC86-5DD9-1E1D-A3D3-371DC5A44F6D}"/>
              </a:ext>
            </a:extLst>
          </p:cNvPr>
          <p:cNvSpPr txBox="1">
            <a:spLocks noGrp="1"/>
          </p:cNvSpPr>
          <p:nvPr>
            <p:ph sz="quarter" idx="4"/>
          </p:nvPr>
        </p:nvSpPr>
        <p:spPr>
          <a:xfrm>
            <a:off x="6172200" y="3267078"/>
            <a:ext cx="5183184" cy="292258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spcAft>
                <a:spcPts val="0"/>
              </a:spcAft>
              <a:buNone/>
              <a:tabLst/>
              <a:defRPr lang="en-US" sz="3200" b="0" i="0" u="none" strike="noStrike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  <a:lvl2pPr marR="0" lvl="1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R="0" lvl="2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R="0" lvl="3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R="0" lvl="4" fontAlgn="auto">
              <a:spcAft>
                <a:spcPts val="0"/>
              </a:spcAft>
              <a:buSzPct val="100000"/>
              <a:buFont typeface="Arial" pitchFamily="34"/>
              <a:tabLst/>
              <a:defRPr lang="en-US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9">
            <a:extLst>
              <a:ext uri="{FF2B5EF4-FFF2-40B4-BE49-F238E27FC236}">
                <a16:creationId xmlns:a16="http://schemas.microsoft.com/office/drawing/2014/main" id="{C6D4AA97-D23E-0AEE-8098-8E15882DD486}"/>
              </a:ext>
            </a:extLst>
          </p:cNvPr>
          <p:cNvCxnSpPr/>
          <p:nvPr/>
        </p:nvCxnSpPr>
        <p:spPr>
          <a:xfrm>
            <a:off x="838203" y="1764407"/>
            <a:ext cx="10515600" cy="0"/>
          </a:xfrm>
          <a:prstGeom prst="straightConnector1">
            <a:avLst/>
          </a:prstGeom>
          <a:noFill/>
          <a:ln w="9528" cap="flat">
            <a:solidFill>
              <a:srgbClr val="AE6042"/>
            </a:solidFill>
            <a:prstDash val="solid"/>
            <a:miter/>
          </a:ln>
        </p:spPr>
      </p:cxnSp>
    </p:spTree>
    <p:extLst>
      <p:ext uri="{BB962C8B-B14F-4D97-AF65-F5344CB8AC3E}">
        <p14:creationId xmlns:p14="http://schemas.microsoft.com/office/powerpoint/2010/main" val="220302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554E98-60F0-AB9C-E474-5C91648799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1290812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292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FFFFFF"/>
          </a:solidFill>
          <a:uFillTx/>
          <a:latin typeface="Arial" pitchFamily="34"/>
          <a:cs typeface="Arial" pitchFamily="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E3793-5905-486A-5CC6-02E6D4B07DD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35026" y="88751"/>
            <a:ext cx="11675265" cy="3260201"/>
          </a:xfrm>
        </p:spPr>
        <p:txBody>
          <a:bodyPr anchor="ctr">
            <a:normAutofit/>
          </a:bodyPr>
          <a:lstStyle/>
          <a:p>
            <a:pPr lvl="0"/>
            <a:r>
              <a:rPr lang="en-US" sz="6600" dirty="0">
                <a:ea typeface="Calibri Light"/>
                <a:cs typeface="Calibri Light"/>
              </a:rPr>
              <a:t>FY 2024 CPAN and TCHATT Survey Findings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933BC0-A4C1-4850-ABF4-1B9C8B7B7A2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17174" y="3619432"/>
            <a:ext cx="9557656" cy="797878"/>
          </a:xfrm>
        </p:spPr>
        <p:txBody>
          <a:bodyPr>
            <a:normAutofit/>
          </a:bodyPr>
          <a:lstStyle/>
          <a:p>
            <a:pPr lvl="0"/>
            <a:r>
              <a:rPr lang="en-US" b="1" dirty="0">
                <a:latin typeface="Calibri Light"/>
              </a:rPr>
              <a:t>Lara Savas, PhD and Melissa Peskin, PhD</a:t>
            </a:r>
            <a:br>
              <a:rPr lang="en-US" dirty="0">
                <a:latin typeface="Calibri Light"/>
              </a:rPr>
            </a:br>
            <a:r>
              <a:rPr lang="en-US" dirty="0">
                <a:latin typeface="Calibri Light"/>
              </a:rPr>
              <a:t>TCMHCC External Evaluation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C7CE7C-FB24-41DD-9C4A-35CC111DE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0853"/>
            <a:ext cx="10515600" cy="88493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Arial"/>
                <a:cs typeface="Arial"/>
              </a:rPr>
              <a:t>CPAN Provider Survey (Sep-Nov  2024)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589C8B-7515-4D74-8265-06A3E2277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5520"/>
            <a:ext cx="10515600" cy="3787331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2000" b="1" dirty="0"/>
              <a:t>Goal:</a:t>
            </a:r>
            <a:r>
              <a:rPr lang="en-US" sz="2000" dirty="0"/>
              <a:t> Understand barriers to engagement among enrolled CPAN providers who have never used CPAN or have not used it in the past year.</a:t>
            </a:r>
          </a:p>
          <a:p>
            <a:pPr>
              <a:lnSpc>
                <a:spcPct val="95000"/>
              </a:lnSpc>
              <a:spcBef>
                <a:spcPts val="2000"/>
              </a:spcBef>
            </a:pPr>
            <a:r>
              <a:rPr lang="en-US" sz="2000" b="1" dirty="0"/>
              <a:t>Key findings: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Most (84%) of non-users/non-recent users intend to use CPAN in the future.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Most common reasons for non-use: belief that existing resources could meet children’s needs and limited awareness of how or when to call CPAN.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Providers view CPAN as valuable for improving patient care and decision-making.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Time constraints (47%) and lack of awareness (37%) were the most frequently reported barriers to using CPAN.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Non-recent users were highly satisfied with core CPAN services but reported lower satisfaction with continuing education opportunities and the referral directory.</a:t>
            </a:r>
          </a:p>
        </p:txBody>
      </p:sp>
    </p:spTree>
    <p:extLst>
      <p:ext uri="{BB962C8B-B14F-4D97-AF65-F5344CB8AC3E}">
        <p14:creationId xmlns:p14="http://schemas.microsoft.com/office/powerpoint/2010/main" val="1108604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C7CE7C-FB24-41DD-9C4A-35CC111DE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0853"/>
            <a:ext cx="10515600" cy="88493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accent1"/>
                </a:solidFill>
              </a:rPr>
              <a:t>Strategies to Support CPAN Implementation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51BFBB3-96B8-4ECC-96FF-2C49F9A63F8C}"/>
              </a:ext>
            </a:extLst>
          </p:cNvPr>
          <p:cNvSpPr txBox="1">
            <a:spLocks/>
          </p:cNvSpPr>
          <p:nvPr/>
        </p:nvSpPr>
        <p:spPr>
          <a:xfrm>
            <a:off x="838200" y="2315967"/>
            <a:ext cx="5918197" cy="4129220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latin typeface="Arial"/>
                <a:cs typeface="Arial"/>
              </a:rPr>
              <a:t>🔧 Implementation Process Supports</a:t>
            </a:r>
            <a:endParaRPr lang="en-US" sz="1800" dirty="0">
              <a:latin typeface="Arial"/>
              <a:cs typeface="Arial"/>
            </a:endParaRPr>
          </a:p>
          <a:p>
            <a:pPr marL="800100" indent="-342900">
              <a:lnSpc>
                <a:spcPct val="100000"/>
              </a:lnSpc>
              <a:spcBef>
                <a:spcPts val="400"/>
              </a:spcBef>
            </a:pPr>
            <a:r>
              <a:rPr lang="en-US" sz="1800" dirty="0">
                <a:latin typeface="Arial"/>
                <a:cs typeface="Arial"/>
              </a:rPr>
              <a:t>Billing support (66%)</a:t>
            </a:r>
          </a:p>
          <a:p>
            <a:pPr marL="800100" indent="-342900">
              <a:lnSpc>
                <a:spcPct val="100000"/>
              </a:lnSpc>
              <a:spcBef>
                <a:spcPts val="400"/>
              </a:spcBef>
            </a:pPr>
            <a:r>
              <a:rPr lang="en-US" sz="1800" dirty="0">
                <a:latin typeface="Arial"/>
                <a:cs typeface="Arial"/>
              </a:rPr>
              <a:t>Help identifying and addressing barriers (65%)</a:t>
            </a:r>
          </a:p>
          <a:p>
            <a:pPr marL="800100" indent="-342900">
              <a:lnSpc>
                <a:spcPct val="100000"/>
              </a:lnSpc>
              <a:spcBef>
                <a:spcPts val="400"/>
              </a:spcBef>
            </a:pPr>
            <a:r>
              <a:rPr lang="en-US" sz="1800" dirty="0">
                <a:latin typeface="Arial"/>
                <a:cs typeface="Arial"/>
              </a:rPr>
              <a:t>Toolkits or program guides (65%)</a:t>
            </a:r>
          </a:p>
          <a:p>
            <a:pPr marL="800100" indent="-342900">
              <a:lnSpc>
                <a:spcPct val="100000"/>
              </a:lnSpc>
              <a:spcBef>
                <a:spcPts val="400"/>
              </a:spcBef>
            </a:pPr>
            <a:r>
              <a:rPr lang="en-US" sz="1800" dirty="0">
                <a:latin typeface="Arial"/>
                <a:cs typeface="Arial"/>
              </a:rPr>
              <a:t>Reminder systems (60%)</a:t>
            </a:r>
          </a:p>
          <a:p>
            <a:pPr marL="800100" indent="-342900">
              <a:lnSpc>
                <a:spcPct val="100000"/>
              </a:lnSpc>
              <a:spcBef>
                <a:spcPts val="400"/>
              </a:spcBef>
            </a:pPr>
            <a:r>
              <a:rPr lang="en-US" sz="1800" dirty="0">
                <a:latin typeface="Arial"/>
                <a:cs typeface="Arial"/>
              </a:rPr>
              <a:t>Technical assistance (50%)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1800" b="1" dirty="0">
                <a:latin typeface="Arial"/>
                <a:cs typeface="Arial"/>
              </a:rPr>
              <a:t>🤝 Relational &amp; Engagement Supports</a:t>
            </a:r>
            <a:endParaRPr lang="en-US" sz="1800" dirty="0">
              <a:latin typeface="Arial"/>
              <a:cs typeface="Arial"/>
            </a:endParaRPr>
          </a:p>
          <a:p>
            <a:pPr marL="800100" indent="-342900">
              <a:lnSpc>
                <a:spcPct val="100000"/>
              </a:lnSpc>
              <a:spcBef>
                <a:spcPts val="400"/>
              </a:spcBef>
            </a:pPr>
            <a:r>
              <a:rPr lang="en-US" sz="1800" dirty="0">
                <a:latin typeface="Arial"/>
                <a:cs typeface="Arial"/>
              </a:rPr>
              <a:t>Peer sharing about mental health needs (60%)</a:t>
            </a:r>
          </a:p>
          <a:p>
            <a:pPr marL="800100" indent="-342900">
              <a:lnSpc>
                <a:spcPct val="100000"/>
              </a:lnSpc>
              <a:spcBef>
                <a:spcPts val="400"/>
              </a:spcBef>
            </a:pPr>
            <a:r>
              <a:rPr lang="en-US" sz="1800" dirty="0">
                <a:latin typeface="Arial"/>
                <a:cs typeface="Arial"/>
              </a:rPr>
              <a:t>Clinic champions (55%)</a:t>
            </a:r>
          </a:p>
          <a:p>
            <a:pPr marL="800100" indent="-342900">
              <a:lnSpc>
                <a:spcPct val="100000"/>
              </a:lnSpc>
              <a:spcBef>
                <a:spcPts val="400"/>
              </a:spcBef>
            </a:pPr>
            <a:r>
              <a:rPr lang="en-US" sz="1800" dirty="0">
                <a:latin typeface="Arial"/>
                <a:cs typeface="Arial"/>
              </a:rPr>
              <a:t>CPAN discussion during staff meetings (50%)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0622EA3-CA93-4F0B-B114-59221076FC13}"/>
              </a:ext>
            </a:extLst>
          </p:cNvPr>
          <p:cNvSpPr txBox="1">
            <a:spLocks/>
          </p:cNvSpPr>
          <p:nvPr/>
        </p:nvSpPr>
        <p:spPr>
          <a:xfrm>
            <a:off x="6997192" y="2315967"/>
            <a:ext cx="4508500" cy="41292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  <a:defRPr lang="en-US" sz="3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+mn-ea"/>
                <a:cs typeface="Arial" pitchFamily="34"/>
              </a:defRPr>
            </a:lvl1pPr>
            <a:lvl2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+mn-ea"/>
                <a:cs typeface="+mn-cs"/>
              </a:defRPr>
            </a:lvl2pPr>
            <a:lvl3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+mn-ea"/>
                <a:cs typeface="+mn-cs"/>
              </a:defRPr>
            </a:lvl3pPr>
            <a:lvl4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+mn-ea"/>
                <a:cs typeface="+mn-cs"/>
              </a:defRPr>
            </a:lvl4pPr>
            <a:lvl5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1800" b="1" dirty="0">
                <a:latin typeface="Arial"/>
                <a:cs typeface="Arial"/>
              </a:rPr>
              <a:t>🎓 Training &amp; Education Strategies</a:t>
            </a:r>
            <a:endParaRPr lang="en-US" sz="1800" dirty="0">
              <a:latin typeface="Arial"/>
              <a:cs typeface="Arial"/>
            </a:endParaRPr>
          </a:p>
          <a:p>
            <a:pPr marL="800100" indent="-3429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tabLst>
                <a:tab pos="977900" algn="l"/>
              </a:tabLst>
            </a:pPr>
            <a:r>
              <a:rPr lang="en-US" sz="1800" dirty="0">
                <a:latin typeface="Arial"/>
                <a:cs typeface="Arial"/>
              </a:rPr>
              <a:t>More CPAN trainings (63%)</a:t>
            </a:r>
          </a:p>
          <a:p>
            <a:pPr marL="800100" indent="-3429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tabLst>
                <a:tab pos="977900" algn="l"/>
              </a:tabLst>
            </a:pPr>
            <a:r>
              <a:rPr lang="en-US" sz="1800" dirty="0">
                <a:latin typeface="Arial"/>
                <a:cs typeface="Arial"/>
              </a:rPr>
              <a:t>Specialist-led sessions (57%)</a:t>
            </a:r>
          </a:p>
          <a:p>
            <a:pPr marL="800100" indent="-3429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tabLst>
                <a:tab pos="977900" algn="l"/>
              </a:tabLst>
            </a:pPr>
            <a:r>
              <a:rPr lang="en-US" sz="1800" dirty="0">
                <a:latin typeface="Arial"/>
                <a:cs typeface="Arial"/>
              </a:rPr>
              <a:t>Provider groups to share best practices (54%)</a:t>
            </a:r>
          </a:p>
          <a:p>
            <a:pPr marL="800100" indent="-3429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tabLst>
                <a:tab pos="977900" algn="l"/>
              </a:tabLst>
            </a:pPr>
            <a:r>
              <a:rPr lang="en-US" sz="1800" dirty="0">
                <a:latin typeface="Arial"/>
                <a:cs typeface="Arial"/>
              </a:rPr>
              <a:t>More interactive formats (49%)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1800" b="1" dirty="0">
                <a:latin typeface="Arial"/>
                <a:cs typeface="Arial"/>
              </a:rPr>
              <a:t>🏛️ Infrastructure &amp; Leadership Support</a:t>
            </a:r>
            <a:endParaRPr lang="en-US" sz="1800" dirty="0">
              <a:latin typeface="Arial"/>
              <a:cs typeface="Arial"/>
            </a:endParaRPr>
          </a:p>
          <a:p>
            <a:pPr marL="800100" indent="-34290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Arial"/>
                <a:cs typeface="Arial"/>
              </a:rPr>
              <a:t>Leadership declaring CPAN a priority (46%)</a:t>
            </a:r>
          </a:p>
          <a:p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6797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C7CE7C-FB24-41DD-9C4A-35CC111DE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0853"/>
            <a:ext cx="10663766" cy="88493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Arial"/>
                <a:cs typeface="Arial"/>
              </a:rPr>
              <a:t>TCHATT School Staff Survey (May-Sep 2024)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589C8B-7515-4D74-8265-06A3E2277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5520"/>
            <a:ext cx="10792968" cy="3787331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1800" b="1" dirty="0"/>
              <a:t>Goal:</a:t>
            </a:r>
            <a:r>
              <a:rPr lang="en-US" sz="1800" dirty="0"/>
              <a:t> Understand barriers to engagement among school staff who have never used or not recently used TCHATT.</a:t>
            </a:r>
          </a:p>
          <a:p>
            <a:pPr>
              <a:lnSpc>
                <a:spcPct val="95000"/>
              </a:lnSpc>
              <a:spcBef>
                <a:spcPts val="2000"/>
              </a:spcBef>
            </a:pPr>
            <a:r>
              <a:rPr lang="en-US" sz="1800" b="1" dirty="0"/>
              <a:t>Key findings: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Nearly all (94%) of non-users/non-recent users intend to use TCHATT in the future.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School staff view TCHATT as highly valuable because it provides free, convenient mental health care that students might not otherwise access.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The most common barriers included the telehealth model not working for all students, limited parental interest, lack of space at school, and difficulties completing forms.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Non-recent users reported high satisfaction overall, with strongest ratings for referral training, service quality, and processing time, and moderate satisfaction with HRI support and communication.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Common challenges included obtaining parental consent, time and staffing constraints, and limited provider communication and follow-up.</a:t>
            </a:r>
          </a:p>
        </p:txBody>
      </p:sp>
    </p:spTree>
    <p:extLst>
      <p:ext uri="{BB962C8B-B14F-4D97-AF65-F5344CB8AC3E}">
        <p14:creationId xmlns:p14="http://schemas.microsoft.com/office/powerpoint/2010/main" val="422399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C7CE7C-FB24-41DD-9C4A-35CC111DE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0853"/>
            <a:ext cx="10817352" cy="88493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accent1"/>
                </a:solidFill>
              </a:rPr>
              <a:t>Strategies to Support TCHATT Implementation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2490B1-629A-448D-9613-424172FDCF90}"/>
              </a:ext>
            </a:extLst>
          </p:cNvPr>
          <p:cNvSpPr txBox="1">
            <a:spLocks/>
          </p:cNvSpPr>
          <p:nvPr/>
        </p:nvSpPr>
        <p:spPr>
          <a:xfrm>
            <a:off x="323596" y="2194560"/>
            <a:ext cx="5648452" cy="4129220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1700" b="1" dirty="0">
                <a:latin typeface="Arial"/>
                <a:cs typeface="Arial"/>
              </a:rPr>
              <a:t>🔧 Implementation Process Supports</a:t>
            </a:r>
            <a:endParaRPr lang="en-US" sz="1700" dirty="0">
              <a:latin typeface="Arial"/>
              <a:cs typeface="Arial"/>
            </a:endParaRPr>
          </a:p>
          <a:p>
            <a:pPr marL="749300" indent="-292100">
              <a:lnSpc>
                <a:spcPct val="100000"/>
              </a:lnSpc>
              <a:spcBef>
                <a:spcPts val="300"/>
              </a:spcBef>
            </a:pPr>
            <a:r>
              <a:rPr lang="en-US" sz="1700" dirty="0">
                <a:latin typeface="Arial"/>
                <a:cs typeface="Arial"/>
              </a:rPr>
              <a:t>Supporting materials and toolkits (70%)</a:t>
            </a:r>
          </a:p>
          <a:p>
            <a:pPr marL="749300" indent="-292100">
              <a:lnSpc>
                <a:spcPct val="100000"/>
              </a:lnSpc>
              <a:spcBef>
                <a:spcPts val="300"/>
              </a:spcBef>
            </a:pPr>
            <a:r>
              <a:rPr lang="en-US" sz="1700" dirty="0">
                <a:latin typeface="Arial"/>
                <a:cs typeface="Arial"/>
              </a:rPr>
              <a:t>Support to TCHATT campus liaisons (58%)</a:t>
            </a:r>
          </a:p>
          <a:p>
            <a:pPr marL="749300" indent="-292100">
              <a:lnSpc>
                <a:spcPct val="100000"/>
              </a:lnSpc>
              <a:spcBef>
                <a:spcPts val="300"/>
              </a:spcBef>
            </a:pPr>
            <a:r>
              <a:rPr lang="en-US" sz="1700" dirty="0">
                <a:latin typeface="Arial"/>
                <a:cs typeface="Arial"/>
              </a:rPr>
              <a:t>Help identifying and addressing barriers (58%)</a:t>
            </a:r>
          </a:p>
          <a:p>
            <a:pPr marL="749300" indent="-292100">
              <a:lnSpc>
                <a:spcPct val="100000"/>
              </a:lnSpc>
              <a:spcBef>
                <a:spcPts val="300"/>
              </a:spcBef>
            </a:pPr>
            <a:r>
              <a:rPr lang="en-US" sz="1700" dirty="0">
                <a:latin typeface="Arial"/>
                <a:cs typeface="Arial"/>
              </a:rPr>
              <a:t>List of terms and definitions (56%)</a:t>
            </a:r>
          </a:p>
          <a:p>
            <a:pPr marL="749300" indent="-292100">
              <a:lnSpc>
                <a:spcPct val="100000"/>
              </a:lnSpc>
              <a:spcBef>
                <a:spcPts val="300"/>
              </a:spcBef>
            </a:pPr>
            <a:r>
              <a:rPr lang="en-US" sz="1700" dirty="0">
                <a:latin typeface="Arial"/>
                <a:cs typeface="Arial"/>
              </a:rPr>
              <a:t>Reminders to refer students (52%)</a:t>
            </a:r>
          </a:p>
          <a:p>
            <a:pPr marL="749300" indent="-292100">
              <a:lnSpc>
                <a:spcPct val="100000"/>
              </a:lnSpc>
              <a:spcBef>
                <a:spcPts val="300"/>
              </a:spcBef>
            </a:pPr>
            <a:r>
              <a:rPr lang="en-US" sz="1700" dirty="0">
                <a:latin typeface="Arial"/>
                <a:cs typeface="Arial"/>
              </a:rPr>
              <a:t>Systems to deliver technology assistance (48%)</a:t>
            </a:r>
          </a:p>
          <a:p>
            <a:pPr marL="749300" indent="-292100">
              <a:lnSpc>
                <a:spcPct val="100000"/>
              </a:lnSpc>
              <a:spcBef>
                <a:spcPts val="300"/>
              </a:spcBef>
            </a:pPr>
            <a:r>
              <a:rPr lang="en-US" sz="1700" dirty="0">
                <a:latin typeface="Arial"/>
                <a:cs typeface="Arial"/>
              </a:rPr>
              <a:t>Technical assistance from HRI (40%)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en-US" sz="1700" b="1" dirty="0">
                <a:latin typeface="Arial"/>
                <a:cs typeface="Arial"/>
              </a:rPr>
              <a:t>📣 Communication &amp; Awareness Strategies</a:t>
            </a:r>
            <a:endParaRPr lang="en-US" sz="1700" dirty="0">
              <a:latin typeface="Arial"/>
              <a:cs typeface="Arial"/>
            </a:endParaRPr>
          </a:p>
          <a:p>
            <a:pPr marL="571500">
              <a:lnSpc>
                <a:spcPct val="100000"/>
              </a:lnSpc>
              <a:spcBef>
                <a:spcPts val="300"/>
              </a:spcBef>
            </a:pPr>
            <a:r>
              <a:rPr lang="en-US" sz="1700" dirty="0">
                <a:latin typeface="Arial"/>
                <a:cs typeface="Arial"/>
              </a:rPr>
              <a:t>Strategies to encourage parent participation (74%)</a:t>
            </a:r>
          </a:p>
          <a:p>
            <a:pPr marL="571500">
              <a:lnSpc>
                <a:spcPct val="100000"/>
              </a:lnSpc>
              <a:spcBef>
                <a:spcPts val="300"/>
              </a:spcBef>
            </a:pPr>
            <a:r>
              <a:rPr lang="en-US" sz="1700" dirty="0">
                <a:latin typeface="Arial"/>
                <a:cs typeface="Arial"/>
              </a:rPr>
              <a:t>Marketing campaign materials for parents (66%)</a:t>
            </a:r>
          </a:p>
          <a:p>
            <a:pPr marL="571500">
              <a:lnSpc>
                <a:spcPct val="100000"/>
              </a:lnSpc>
              <a:spcBef>
                <a:spcPts val="300"/>
              </a:spcBef>
            </a:pPr>
            <a:r>
              <a:rPr lang="en-US" sz="1700" dirty="0">
                <a:latin typeface="Arial"/>
                <a:cs typeface="Arial"/>
              </a:rPr>
              <a:t>Media to increase community awareness (58%)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EF04A7A-D796-4B0F-B72B-78DCC8757C26}"/>
              </a:ext>
            </a:extLst>
          </p:cNvPr>
          <p:cNvSpPr txBox="1">
            <a:spLocks/>
          </p:cNvSpPr>
          <p:nvPr/>
        </p:nvSpPr>
        <p:spPr>
          <a:xfrm>
            <a:off x="6096000" y="2194560"/>
            <a:ext cx="5772404" cy="41292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  <a:defRPr lang="en-US" sz="3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+mn-ea"/>
                <a:cs typeface="Arial" pitchFamily="34"/>
              </a:defRPr>
            </a:lvl1pPr>
            <a:lvl2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+mn-ea"/>
                <a:cs typeface="+mn-cs"/>
              </a:defRPr>
            </a:lvl2pPr>
            <a:lvl3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+mn-ea"/>
                <a:cs typeface="+mn-cs"/>
              </a:defRPr>
            </a:lvl3pPr>
            <a:lvl4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+mn-ea"/>
                <a:cs typeface="+mn-cs"/>
              </a:defRPr>
            </a:lvl4pPr>
            <a:lvl5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1700" b="1" dirty="0">
                <a:latin typeface="Arial"/>
                <a:cs typeface="Arial"/>
              </a:rPr>
              <a:t>🎓 Training &amp; Education Strategies</a:t>
            </a:r>
            <a:endParaRPr lang="en-US" sz="1700" dirty="0">
              <a:latin typeface="Arial"/>
              <a:cs typeface="Arial"/>
            </a:endParaRPr>
          </a:p>
          <a:p>
            <a:pPr marL="749300" indent="-29210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  <a:tabLst>
                <a:tab pos="977900" algn="l"/>
              </a:tabLst>
            </a:pPr>
            <a:r>
              <a:rPr lang="en-US" sz="1700" dirty="0">
                <a:latin typeface="Arial"/>
                <a:cs typeface="Arial"/>
              </a:rPr>
              <a:t>More educational sessions for parents (71%)</a:t>
            </a:r>
          </a:p>
          <a:p>
            <a:pPr marL="749300" indent="-29210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  <a:tabLst>
                <a:tab pos="977900" algn="l"/>
              </a:tabLst>
            </a:pPr>
            <a:r>
              <a:rPr lang="en-US" sz="1700" dirty="0">
                <a:latin typeface="Arial"/>
                <a:cs typeface="Arial"/>
              </a:rPr>
              <a:t>More school staff trainings about TCHATT (55%)</a:t>
            </a:r>
          </a:p>
          <a:p>
            <a:pPr marL="749300" indent="-29210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  <a:tabLst>
                <a:tab pos="977900" algn="l"/>
              </a:tabLst>
            </a:pPr>
            <a:r>
              <a:rPr lang="en-US" sz="1700" dirty="0">
                <a:latin typeface="Arial"/>
                <a:cs typeface="Arial"/>
              </a:rPr>
              <a:t>Make trainings more interactive (62%)</a:t>
            </a:r>
          </a:p>
          <a:p>
            <a:pPr marL="749300" indent="-29210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  <a:tabLst>
                <a:tab pos="977900" algn="l"/>
              </a:tabLst>
            </a:pPr>
            <a:r>
              <a:rPr lang="en-US" sz="1700" dirty="0">
                <a:latin typeface="Arial"/>
                <a:cs typeface="Arial"/>
              </a:rPr>
              <a:t>Hear from other TCHATT users about mental health needs (56%)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1700" b="1" dirty="0">
                <a:latin typeface="Arial"/>
                <a:cs typeface="Arial"/>
              </a:rPr>
              <a:t>🤝 Relational &amp; Engagement Supports</a:t>
            </a:r>
            <a:endParaRPr lang="en-US" sz="1700" dirty="0">
              <a:latin typeface="Arial"/>
              <a:cs typeface="Arial"/>
            </a:endParaRPr>
          </a:p>
          <a:p>
            <a:pPr marL="749300" indent="-29210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Arial"/>
                <a:cs typeface="Arial"/>
              </a:rPr>
              <a:t>Sharing program outcomes with schools (75%)</a:t>
            </a:r>
          </a:p>
          <a:p>
            <a:pPr marL="749300" indent="-29210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Arial"/>
                <a:cs typeface="Arial"/>
              </a:rPr>
              <a:t>Sharing of best practices with other schools (45%)</a:t>
            </a:r>
          </a:p>
          <a:p>
            <a:pPr marL="749300" indent="-29210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Arial"/>
                <a:cs typeface="Arial"/>
              </a:rPr>
              <a:t>Time for discussing TCHATT at staff meetings (43%)</a:t>
            </a:r>
          </a:p>
          <a:p>
            <a:pPr marL="749300" indent="-29210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Arial"/>
                <a:cs typeface="Arial"/>
              </a:rPr>
              <a:t>School leadership declaring TCHATT a priority (39%)</a:t>
            </a:r>
          </a:p>
          <a:p>
            <a:pPr marL="571500" indent="-2286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endParaRPr lang="en-US" sz="1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9702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C7CE7C-FB24-41DD-9C4A-35CC111DE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0853"/>
            <a:ext cx="10515600" cy="88493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accent1"/>
                </a:solidFill>
              </a:rPr>
              <a:t>TCHATT Parent/Guardian Survey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589C8B-7515-4D74-8265-06A3E2277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5520"/>
            <a:ext cx="10515600" cy="3787331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2100" b="1" dirty="0"/>
              <a:t>Goal:</a:t>
            </a:r>
            <a:r>
              <a:rPr lang="en-US" sz="2100" dirty="0"/>
              <a:t> Understand parent/guardian experiences with TCHATT and perceived outcomes.</a:t>
            </a:r>
          </a:p>
          <a:p>
            <a:pPr>
              <a:lnSpc>
                <a:spcPct val="95000"/>
              </a:lnSpc>
              <a:spcBef>
                <a:spcPts val="2000"/>
              </a:spcBef>
            </a:pPr>
            <a:r>
              <a:rPr lang="en-US" sz="2100" b="1" dirty="0"/>
              <a:t>Key findings: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100" dirty="0"/>
              <a:t>Nearly 70% said TCHATT was more convenient than other options, and almost half reported they could not have accessed care elsewhere due to cost.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100" dirty="0"/>
              <a:t>Parents valued the convenience of school-based and virtual sessions, especially for working families.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100" dirty="0"/>
              <a:t>Parents overwhelmingly reported high satisfaction with TCHATT services and felt well-informed and supported during their child’s care.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100" dirty="0"/>
              <a:t>Almost all parents reported meaningful improvements in their child’s emotional and behavioral well-being.</a:t>
            </a:r>
          </a:p>
        </p:txBody>
      </p:sp>
    </p:spTree>
    <p:extLst>
      <p:ext uri="{BB962C8B-B14F-4D97-AF65-F5344CB8AC3E}">
        <p14:creationId xmlns:p14="http://schemas.microsoft.com/office/powerpoint/2010/main" val="4279916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C7CE7C-FB24-41DD-9C4A-35CC111DE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0853"/>
            <a:ext cx="10515600" cy="88493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accent1"/>
                </a:solidFill>
              </a:rPr>
              <a:t>TCHATT Parent/Guardian Survey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589C8B-7515-4D74-8265-06A3E2277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5520"/>
            <a:ext cx="10515600" cy="3787331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ts val="2000"/>
              </a:spcBef>
            </a:pPr>
            <a:r>
              <a:rPr lang="en-US" sz="2100" b="1" dirty="0"/>
              <a:t>Key findings (Continued):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100" dirty="0"/>
              <a:t>Parents described TCHATT providers as respectful, compassionate, and attentive to their family’s background and values.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100" dirty="0"/>
              <a:t>Some families experienced challenges with technology, paperwork, and navigating referrals.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100" dirty="0"/>
              <a:t>Follow-through on ongoing care varied due to access barriers; parents requested smoother transitions and longer-term support.</a:t>
            </a:r>
          </a:p>
          <a:p>
            <a:pPr marL="342900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100" dirty="0"/>
              <a:t>Families asked for more flexible scheduling (evenings/weekends) and additional in-person or hybrid service options.</a:t>
            </a:r>
          </a:p>
        </p:txBody>
      </p:sp>
    </p:spTree>
    <p:extLst>
      <p:ext uri="{BB962C8B-B14F-4D97-AF65-F5344CB8AC3E}">
        <p14:creationId xmlns:p14="http://schemas.microsoft.com/office/powerpoint/2010/main" val="377028286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UTHealth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AE6042"/>
      </a:accent1>
      <a:accent2>
        <a:srgbClr val="4E738A"/>
      </a:accent2>
      <a:accent3>
        <a:srgbClr val="757578"/>
      </a:accent3>
      <a:accent4>
        <a:srgbClr val="002856"/>
      </a:accent4>
      <a:accent5>
        <a:srgbClr val="F2B826"/>
      </a:accent5>
      <a:accent6>
        <a:srgbClr val="587E6A"/>
      </a:accent6>
      <a:hlink>
        <a:srgbClr val="7D708F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E37EC57E68C64D8C4B2B3AA3DC9DFA" ma:contentTypeVersion="6" ma:contentTypeDescription="Create a new document." ma:contentTypeScope="" ma:versionID="f9069dc9b9a0dc503d7d8f34cbbd90fd">
  <xsd:schema xmlns:xsd="http://www.w3.org/2001/XMLSchema" xmlns:xs="http://www.w3.org/2001/XMLSchema" xmlns:p="http://schemas.microsoft.com/office/2006/metadata/properties" xmlns:ns2="ad92843f-d87e-4353-8d1a-dce5b1e7ffbc" targetNamespace="http://schemas.microsoft.com/office/2006/metadata/properties" ma:root="true" ma:fieldsID="e3f0e99d3c68d25cfbd4e8b03ed24b25" ns2:_="">
    <xsd:import namespace="ad92843f-d87e-4353-8d1a-dce5b1e7ff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Addedtowebsi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92843f-d87e-4353-8d1a-dce5b1e7ff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Addedtowebsite" ma:index="12" nillable="true" ma:displayName="Added to website" ma:default="0" ma:format="Dropdown" ma:internalName="Addedtowebsit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ddedtowebsite xmlns="ad92843f-d87e-4353-8d1a-dce5b1e7ffbc">false</Addedtowebsite>
  </documentManagement>
</p:properties>
</file>

<file path=customXml/itemProps1.xml><?xml version="1.0" encoding="utf-8"?>
<ds:datastoreItem xmlns:ds="http://schemas.openxmlformats.org/officeDocument/2006/customXml" ds:itemID="{9A1D6DEF-717B-4E91-9FC3-6CD9F9511D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1BFF05-A930-41F5-B5AB-DCC3835D2B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92843f-d87e-4353-8d1a-dce5b1e7ff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676130F-B4E5-4EF6-A344-4B9A395A163A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www.w3.org/XML/1998/namespace"/>
    <ds:schemaRef ds:uri="http://purl.org/dc/elements/1.1/"/>
    <ds:schemaRef ds:uri="a0b2cae9-d0e9-44e2-a3ae-2e5416bb865a"/>
    <ds:schemaRef ds:uri="ad92843f-d87e-4353-8d1a-dce5b1e7ffb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4262</TotalTime>
  <Words>758</Words>
  <Application>Microsoft Office PowerPoint</Application>
  <PresentationFormat>Widescreen</PresentationFormat>
  <Paragraphs>79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Custom Design</vt:lpstr>
      <vt:lpstr>FY 2024 CPAN and TCHATT Survey Findings</vt:lpstr>
      <vt:lpstr>CPAN Provider Survey (Sep-Nov  2024)</vt:lpstr>
      <vt:lpstr>Strategies to Support CPAN Implementation</vt:lpstr>
      <vt:lpstr>TCHATT School Staff Survey (May-Sep 2024)</vt:lpstr>
      <vt:lpstr>Strategies to Support TCHATT Implementation</vt:lpstr>
      <vt:lpstr>TCHATT Parent/Guardian Survey</vt:lpstr>
      <vt:lpstr>TCHATT Parent/Guardian Survey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 2024 CPAN &amp; TCHATT Survey Findings</dc:title>
  <dc:creator>Frost, Erica L</dc:creator>
  <cp:lastModifiedBy>Frost, Erica L</cp:lastModifiedBy>
  <cp:revision>142</cp:revision>
  <cp:lastPrinted>2025-11-17T14:37:01Z</cp:lastPrinted>
  <dcterms:created xsi:type="dcterms:W3CDTF">2025-10-03T19:20:47Z</dcterms:created>
  <dcterms:modified xsi:type="dcterms:W3CDTF">2025-11-20T21:28:27Z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0x0101002FE37EC57E68C64D8C4B2B3AA3DC9DFA</vt:lpwstr>
  </property>
</Properties>
</file>