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sldIdLst>
    <p:sldId id="257" r:id="rId6"/>
    <p:sldId id="288" r:id="rId7"/>
    <p:sldId id="282" r:id="rId8"/>
    <p:sldId id="283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267A74-75EB-402C-8F80-7570A03ACA62}" v="5" dt="2025-03-31T13:32:26.050"/>
    <p1510:client id="{FFF297A5-1D90-22C2-65F1-337351ADFC5C}" v="1" dt="2025-03-31T13:47:39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EA0EF-543D-4408-ABD3-6B8C84515A1A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1441BD-27F5-48E9-B095-B732C0FDFD4E}">
      <dgm:prSet/>
      <dgm:spPr/>
      <dgm:t>
        <a:bodyPr/>
        <a:lstStyle/>
        <a:p>
          <a:r>
            <a:rPr lang="en-US"/>
            <a:t>We are on day 77 of 140</a:t>
          </a:r>
        </a:p>
      </dgm:t>
    </dgm:pt>
    <dgm:pt modelId="{453A7C40-70B4-4309-8E3C-01A1933FAE55}" type="parTrans" cxnId="{5A6565AB-418D-430A-A8A6-96F488B6AFB8}">
      <dgm:prSet/>
      <dgm:spPr/>
      <dgm:t>
        <a:bodyPr/>
        <a:lstStyle/>
        <a:p>
          <a:endParaRPr lang="en-US"/>
        </a:p>
      </dgm:t>
    </dgm:pt>
    <dgm:pt modelId="{2A085B56-9075-424B-9A74-6DB75C7F573D}" type="sibTrans" cxnId="{5A6565AB-418D-430A-A8A6-96F488B6AFB8}">
      <dgm:prSet/>
      <dgm:spPr/>
      <dgm:t>
        <a:bodyPr/>
        <a:lstStyle/>
        <a:p>
          <a:endParaRPr lang="en-US"/>
        </a:p>
      </dgm:t>
    </dgm:pt>
    <dgm:pt modelId="{6FCBC1A2-B933-474A-8EF5-BABE1F198873}">
      <dgm:prSet/>
      <dgm:spPr/>
      <dgm:t>
        <a:bodyPr/>
        <a:lstStyle/>
        <a:p>
          <a:r>
            <a:rPr lang="en-US"/>
            <a:t>Started January 14</a:t>
          </a:r>
          <a:r>
            <a:rPr lang="en-US" baseline="30000"/>
            <a:t>th</a:t>
          </a:r>
          <a:endParaRPr lang="en-US"/>
        </a:p>
      </dgm:t>
    </dgm:pt>
    <dgm:pt modelId="{AD5CDEE8-40AF-403E-9F09-7C20A714745B}" type="parTrans" cxnId="{861A8650-2777-462A-9806-1DA8C06935D1}">
      <dgm:prSet/>
      <dgm:spPr/>
      <dgm:t>
        <a:bodyPr/>
        <a:lstStyle/>
        <a:p>
          <a:endParaRPr lang="en-US"/>
        </a:p>
      </dgm:t>
    </dgm:pt>
    <dgm:pt modelId="{2D11CDFC-0FCB-4699-8FF9-52A9655825C6}" type="sibTrans" cxnId="{861A8650-2777-462A-9806-1DA8C06935D1}">
      <dgm:prSet/>
      <dgm:spPr/>
      <dgm:t>
        <a:bodyPr/>
        <a:lstStyle/>
        <a:p>
          <a:endParaRPr lang="en-US"/>
        </a:p>
      </dgm:t>
    </dgm:pt>
    <dgm:pt modelId="{4BE11F3A-D363-4983-9B4B-B562414093D6}">
      <dgm:prSet/>
      <dgm:spPr/>
      <dgm:t>
        <a:bodyPr/>
        <a:lstStyle/>
        <a:p>
          <a:r>
            <a:rPr lang="en-US"/>
            <a:t>Sine Die on June 2</a:t>
          </a:r>
          <a:r>
            <a:rPr lang="en-US" baseline="30000"/>
            <a:t>nd</a:t>
          </a:r>
          <a:endParaRPr lang="en-US"/>
        </a:p>
      </dgm:t>
    </dgm:pt>
    <dgm:pt modelId="{976E5696-8A78-4F2B-89BE-1F3CCF8FC497}" type="parTrans" cxnId="{DEAC1499-2B0C-4B9B-BA85-F4B9FC597D58}">
      <dgm:prSet/>
      <dgm:spPr/>
      <dgm:t>
        <a:bodyPr/>
        <a:lstStyle/>
        <a:p>
          <a:endParaRPr lang="en-US"/>
        </a:p>
      </dgm:t>
    </dgm:pt>
    <dgm:pt modelId="{F4550871-58B7-4471-B7E6-FFBE3C5436A9}" type="sibTrans" cxnId="{DEAC1499-2B0C-4B9B-BA85-F4B9FC597D58}">
      <dgm:prSet/>
      <dgm:spPr/>
      <dgm:t>
        <a:bodyPr/>
        <a:lstStyle/>
        <a:p>
          <a:endParaRPr lang="en-US"/>
        </a:p>
      </dgm:t>
    </dgm:pt>
    <dgm:pt modelId="{C546A7FC-43EC-4A8B-B694-031AC1765DC7}">
      <dgm:prSet/>
      <dgm:spPr/>
      <dgm:t>
        <a:bodyPr/>
        <a:lstStyle/>
        <a:p>
          <a:r>
            <a:rPr lang="en-US" dirty="0"/>
            <a:t>Bills Filed</a:t>
          </a:r>
        </a:p>
      </dgm:t>
    </dgm:pt>
    <dgm:pt modelId="{083E0EF4-B6BD-46ED-8DC0-A6F204C2E586}" type="parTrans" cxnId="{97ADBB1E-8FDA-455C-8E7F-F4991FE99ECC}">
      <dgm:prSet/>
      <dgm:spPr/>
      <dgm:t>
        <a:bodyPr/>
        <a:lstStyle/>
        <a:p>
          <a:endParaRPr lang="en-US"/>
        </a:p>
      </dgm:t>
    </dgm:pt>
    <dgm:pt modelId="{6BCB86AA-34C7-44DD-9DBB-A11D3C8E9F06}" type="sibTrans" cxnId="{97ADBB1E-8FDA-455C-8E7F-F4991FE99ECC}">
      <dgm:prSet/>
      <dgm:spPr/>
      <dgm:t>
        <a:bodyPr/>
        <a:lstStyle/>
        <a:p>
          <a:endParaRPr lang="en-US"/>
        </a:p>
      </dgm:t>
    </dgm:pt>
    <dgm:pt modelId="{0CDC3D95-A4EB-40A6-86A2-08213E0B7365}">
      <dgm:prSet/>
      <dgm:spPr/>
      <dgm:t>
        <a:bodyPr/>
        <a:lstStyle/>
        <a:p>
          <a:r>
            <a:rPr lang="en-US"/>
            <a:t>House		6,610</a:t>
          </a:r>
        </a:p>
      </dgm:t>
    </dgm:pt>
    <dgm:pt modelId="{72ECA062-F658-45A1-A6AB-1F20F144974D}" type="parTrans" cxnId="{23D32532-530F-4890-A6B8-80AB5B6A4650}">
      <dgm:prSet/>
      <dgm:spPr/>
      <dgm:t>
        <a:bodyPr/>
        <a:lstStyle/>
        <a:p>
          <a:endParaRPr lang="en-US"/>
        </a:p>
      </dgm:t>
    </dgm:pt>
    <dgm:pt modelId="{B32B3DCD-7FD6-45DF-80FD-8F813F05D4F6}" type="sibTrans" cxnId="{23D32532-530F-4890-A6B8-80AB5B6A4650}">
      <dgm:prSet/>
      <dgm:spPr/>
      <dgm:t>
        <a:bodyPr/>
        <a:lstStyle/>
        <a:p>
          <a:endParaRPr lang="en-US"/>
        </a:p>
      </dgm:t>
    </dgm:pt>
    <dgm:pt modelId="{94B344FB-CDD0-4B1C-8320-87A9963C8430}">
      <dgm:prSet/>
      <dgm:spPr/>
      <dgm:t>
        <a:bodyPr/>
        <a:lstStyle/>
        <a:p>
          <a:r>
            <a:rPr lang="en-US"/>
            <a:t>Senate 	3,513</a:t>
          </a:r>
        </a:p>
      </dgm:t>
    </dgm:pt>
    <dgm:pt modelId="{8981F14F-079F-439C-AC3B-3003D440A78C}" type="parTrans" cxnId="{299AB8ED-88FF-4D9C-8DF3-39E717F313E2}">
      <dgm:prSet/>
      <dgm:spPr/>
      <dgm:t>
        <a:bodyPr/>
        <a:lstStyle/>
        <a:p>
          <a:endParaRPr lang="en-US"/>
        </a:p>
      </dgm:t>
    </dgm:pt>
    <dgm:pt modelId="{6AF539D5-6139-4A55-B0B9-EC998326CB76}" type="sibTrans" cxnId="{299AB8ED-88FF-4D9C-8DF3-39E717F313E2}">
      <dgm:prSet/>
      <dgm:spPr/>
      <dgm:t>
        <a:bodyPr/>
        <a:lstStyle/>
        <a:p>
          <a:endParaRPr lang="en-US"/>
        </a:p>
      </dgm:t>
    </dgm:pt>
    <dgm:pt modelId="{42BEDC89-12A7-4C81-BD79-3EEAC9C1C109}">
      <dgm:prSet/>
      <dgm:spPr/>
      <dgm:t>
        <a:bodyPr/>
        <a:lstStyle/>
        <a:p>
          <a:r>
            <a:rPr lang="en-US" dirty="0"/>
            <a:t>Total 	              10,123</a:t>
          </a:r>
        </a:p>
      </dgm:t>
    </dgm:pt>
    <dgm:pt modelId="{02BC4FC3-D01A-42C9-82C9-98B5186A6B64}" type="parTrans" cxnId="{4C8054C1-E151-46D6-8EEF-ADC9DB134898}">
      <dgm:prSet/>
      <dgm:spPr/>
      <dgm:t>
        <a:bodyPr/>
        <a:lstStyle/>
        <a:p>
          <a:endParaRPr lang="en-US"/>
        </a:p>
      </dgm:t>
    </dgm:pt>
    <dgm:pt modelId="{6D7C5083-22C1-44ED-993A-CBC6D8760F65}" type="sibTrans" cxnId="{4C8054C1-E151-46D6-8EEF-ADC9DB134898}">
      <dgm:prSet/>
      <dgm:spPr/>
      <dgm:t>
        <a:bodyPr/>
        <a:lstStyle/>
        <a:p>
          <a:endParaRPr lang="en-US"/>
        </a:p>
      </dgm:t>
    </dgm:pt>
    <dgm:pt modelId="{05020876-A869-444C-A24D-8CB2EEA4EFB6}" type="pres">
      <dgm:prSet presAssocID="{452EA0EF-543D-4408-ABD3-6B8C84515A1A}" presName="linear" presStyleCnt="0">
        <dgm:presLayoutVars>
          <dgm:dir/>
          <dgm:animLvl val="lvl"/>
          <dgm:resizeHandles val="exact"/>
        </dgm:presLayoutVars>
      </dgm:prSet>
      <dgm:spPr/>
    </dgm:pt>
    <dgm:pt modelId="{2D0072A2-2072-41A9-AFF1-F0271F183A8A}" type="pres">
      <dgm:prSet presAssocID="{5F1441BD-27F5-48E9-B095-B732C0FDFD4E}" presName="parentLin" presStyleCnt="0"/>
      <dgm:spPr/>
    </dgm:pt>
    <dgm:pt modelId="{FE2149F9-6492-4B87-8AEF-B9187FAC5C14}" type="pres">
      <dgm:prSet presAssocID="{5F1441BD-27F5-48E9-B095-B732C0FDFD4E}" presName="parentLeftMargin" presStyleLbl="node1" presStyleIdx="0" presStyleCnt="2"/>
      <dgm:spPr/>
    </dgm:pt>
    <dgm:pt modelId="{CA9E6E1B-B2A8-428F-98F4-E94E2B277DBA}" type="pres">
      <dgm:prSet presAssocID="{5F1441BD-27F5-48E9-B095-B732C0FDFD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ACB27BD-124B-40A2-8BB4-57EF9B342DEA}" type="pres">
      <dgm:prSet presAssocID="{5F1441BD-27F5-48E9-B095-B732C0FDFD4E}" presName="negativeSpace" presStyleCnt="0"/>
      <dgm:spPr/>
    </dgm:pt>
    <dgm:pt modelId="{0EFA1F27-DC5F-4081-8CB7-498513CC711E}" type="pres">
      <dgm:prSet presAssocID="{5F1441BD-27F5-48E9-B095-B732C0FDFD4E}" presName="childText" presStyleLbl="conFgAcc1" presStyleIdx="0" presStyleCnt="2">
        <dgm:presLayoutVars>
          <dgm:bulletEnabled val="1"/>
        </dgm:presLayoutVars>
      </dgm:prSet>
      <dgm:spPr/>
    </dgm:pt>
    <dgm:pt modelId="{62280226-E6EE-41CD-BC92-CB4DCC907538}" type="pres">
      <dgm:prSet presAssocID="{2A085B56-9075-424B-9A74-6DB75C7F573D}" presName="spaceBetweenRectangles" presStyleCnt="0"/>
      <dgm:spPr/>
    </dgm:pt>
    <dgm:pt modelId="{483FBE50-7AA8-4B63-A6DE-C9BD3D705C93}" type="pres">
      <dgm:prSet presAssocID="{C546A7FC-43EC-4A8B-B694-031AC1765DC7}" presName="parentLin" presStyleCnt="0"/>
      <dgm:spPr/>
    </dgm:pt>
    <dgm:pt modelId="{2889A1D4-607B-462D-8571-231BB1D21FD8}" type="pres">
      <dgm:prSet presAssocID="{C546A7FC-43EC-4A8B-B694-031AC1765DC7}" presName="parentLeftMargin" presStyleLbl="node1" presStyleIdx="0" presStyleCnt="2"/>
      <dgm:spPr/>
    </dgm:pt>
    <dgm:pt modelId="{A2CCF059-200E-4C4F-B3C9-A9CCE7176C4C}" type="pres">
      <dgm:prSet presAssocID="{C546A7FC-43EC-4A8B-B694-031AC1765DC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A3774EA-BD77-421E-B399-9EE64DFCFA6C}" type="pres">
      <dgm:prSet presAssocID="{C546A7FC-43EC-4A8B-B694-031AC1765DC7}" presName="negativeSpace" presStyleCnt="0"/>
      <dgm:spPr/>
    </dgm:pt>
    <dgm:pt modelId="{A9F3DDFA-6994-4878-86F3-09EE08D04197}" type="pres">
      <dgm:prSet presAssocID="{C546A7FC-43EC-4A8B-B694-031AC1765DC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ADBB1E-8FDA-455C-8E7F-F4991FE99ECC}" srcId="{452EA0EF-543D-4408-ABD3-6B8C84515A1A}" destId="{C546A7FC-43EC-4A8B-B694-031AC1765DC7}" srcOrd="1" destOrd="0" parTransId="{083E0EF4-B6BD-46ED-8DC0-A6F204C2E586}" sibTransId="{6BCB86AA-34C7-44DD-9DBB-A11D3C8E9F06}"/>
    <dgm:cxn modelId="{1F845C24-56F3-430C-848C-C612A46A48DC}" type="presOf" srcId="{94B344FB-CDD0-4B1C-8320-87A9963C8430}" destId="{A9F3DDFA-6994-4878-86F3-09EE08D04197}" srcOrd="0" destOrd="1" presId="urn:microsoft.com/office/officeart/2005/8/layout/list1"/>
    <dgm:cxn modelId="{FD053C2E-99F2-4076-8E2A-B78B3B28F705}" type="presOf" srcId="{5F1441BD-27F5-48E9-B095-B732C0FDFD4E}" destId="{FE2149F9-6492-4B87-8AEF-B9187FAC5C14}" srcOrd="0" destOrd="0" presId="urn:microsoft.com/office/officeart/2005/8/layout/list1"/>
    <dgm:cxn modelId="{23D32532-530F-4890-A6B8-80AB5B6A4650}" srcId="{C546A7FC-43EC-4A8B-B694-031AC1765DC7}" destId="{0CDC3D95-A4EB-40A6-86A2-08213E0B7365}" srcOrd="0" destOrd="0" parTransId="{72ECA062-F658-45A1-A6AB-1F20F144974D}" sibTransId="{B32B3DCD-7FD6-45DF-80FD-8F813F05D4F6}"/>
    <dgm:cxn modelId="{615D4A69-779A-4F14-9BF4-796CD968986D}" type="presOf" srcId="{6FCBC1A2-B933-474A-8EF5-BABE1F198873}" destId="{0EFA1F27-DC5F-4081-8CB7-498513CC711E}" srcOrd="0" destOrd="0" presId="urn:microsoft.com/office/officeart/2005/8/layout/list1"/>
    <dgm:cxn modelId="{861A8650-2777-462A-9806-1DA8C06935D1}" srcId="{5F1441BD-27F5-48E9-B095-B732C0FDFD4E}" destId="{6FCBC1A2-B933-474A-8EF5-BABE1F198873}" srcOrd="0" destOrd="0" parTransId="{AD5CDEE8-40AF-403E-9F09-7C20A714745B}" sibTransId="{2D11CDFC-0FCB-4699-8FF9-52A9655825C6}"/>
    <dgm:cxn modelId="{5D78D37A-FBE3-4284-8DA1-F6E1E8244CC0}" type="presOf" srcId="{C546A7FC-43EC-4A8B-B694-031AC1765DC7}" destId="{A2CCF059-200E-4C4F-B3C9-A9CCE7176C4C}" srcOrd="1" destOrd="0" presId="urn:microsoft.com/office/officeart/2005/8/layout/list1"/>
    <dgm:cxn modelId="{B3D07A8E-DDD8-43E9-BE2C-5E9E627FAD67}" type="presOf" srcId="{C546A7FC-43EC-4A8B-B694-031AC1765DC7}" destId="{2889A1D4-607B-462D-8571-231BB1D21FD8}" srcOrd="0" destOrd="0" presId="urn:microsoft.com/office/officeart/2005/8/layout/list1"/>
    <dgm:cxn modelId="{B15C2C8F-B4C4-497D-B9C3-2F84B8E5FB58}" type="presOf" srcId="{452EA0EF-543D-4408-ABD3-6B8C84515A1A}" destId="{05020876-A869-444C-A24D-8CB2EEA4EFB6}" srcOrd="0" destOrd="0" presId="urn:microsoft.com/office/officeart/2005/8/layout/list1"/>
    <dgm:cxn modelId="{AFBC1396-47CC-4BAA-8694-E740C457E0EB}" type="presOf" srcId="{4BE11F3A-D363-4983-9B4B-B562414093D6}" destId="{0EFA1F27-DC5F-4081-8CB7-498513CC711E}" srcOrd="0" destOrd="1" presId="urn:microsoft.com/office/officeart/2005/8/layout/list1"/>
    <dgm:cxn modelId="{5C300497-F210-486A-A69C-BDC3870AFE10}" type="presOf" srcId="{0CDC3D95-A4EB-40A6-86A2-08213E0B7365}" destId="{A9F3DDFA-6994-4878-86F3-09EE08D04197}" srcOrd="0" destOrd="0" presId="urn:microsoft.com/office/officeart/2005/8/layout/list1"/>
    <dgm:cxn modelId="{DEAC1499-2B0C-4B9B-BA85-F4B9FC597D58}" srcId="{5F1441BD-27F5-48E9-B095-B732C0FDFD4E}" destId="{4BE11F3A-D363-4983-9B4B-B562414093D6}" srcOrd="1" destOrd="0" parTransId="{976E5696-8A78-4F2B-89BE-1F3CCF8FC497}" sibTransId="{F4550871-58B7-4471-B7E6-FFBE3C5436A9}"/>
    <dgm:cxn modelId="{5A6565AB-418D-430A-A8A6-96F488B6AFB8}" srcId="{452EA0EF-543D-4408-ABD3-6B8C84515A1A}" destId="{5F1441BD-27F5-48E9-B095-B732C0FDFD4E}" srcOrd="0" destOrd="0" parTransId="{453A7C40-70B4-4309-8E3C-01A1933FAE55}" sibTransId="{2A085B56-9075-424B-9A74-6DB75C7F573D}"/>
    <dgm:cxn modelId="{4A42D5B9-2B0F-4789-9569-79D3EAC69B67}" type="presOf" srcId="{42BEDC89-12A7-4C81-BD79-3EEAC9C1C109}" destId="{A9F3DDFA-6994-4878-86F3-09EE08D04197}" srcOrd="0" destOrd="2" presId="urn:microsoft.com/office/officeart/2005/8/layout/list1"/>
    <dgm:cxn modelId="{4C8054C1-E151-46D6-8EEF-ADC9DB134898}" srcId="{C546A7FC-43EC-4A8B-B694-031AC1765DC7}" destId="{42BEDC89-12A7-4C81-BD79-3EEAC9C1C109}" srcOrd="2" destOrd="0" parTransId="{02BC4FC3-D01A-42C9-82C9-98B5186A6B64}" sibTransId="{6D7C5083-22C1-44ED-993A-CBC6D8760F65}"/>
    <dgm:cxn modelId="{69A6A3CD-B9FC-4852-BFB8-60302DC4E834}" type="presOf" srcId="{5F1441BD-27F5-48E9-B095-B732C0FDFD4E}" destId="{CA9E6E1B-B2A8-428F-98F4-E94E2B277DBA}" srcOrd="1" destOrd="0" presId="urn:microsoft.com/office/officeart/2005/8/layout/list1"/>
    <dgm:cxn modelId="{299AB8ED-88FF-4D9C-8DF3-39E717F313E2}" srcId="{C546A7FC-43EC-4A8B-B694-031AC1765DC7}" destId="{94B344FB-CDD0-4B1C-8320-87A9963C8430}" srcOrd="1" destOrd="0" parTransId="{8981F14F-079F-439C-AC3B-3003D440A78C}" sibTransId="{6AF539D5-6139-4A55-B0B9-EC998326CB76}"/>
    <dgm:cxn modelId="{26CA0C3E-28B7-476C-8F4C-CEB2BF09E7B7}" type="presParOf" srcId="{05020876-A869-444C-A24D-8CB2EEA4EFB6}" destId="{2D0072A2-2072-41A9-AFF1-F0271F183A8A}" srcOrd="0" destOrd="0" presId="urn:microsoft.com/office/officeart/2005/8/layout/list1"/>
    <dgm:cxn modelId="{F4530309-82EE-4143-A976-5A6F47B213AF}" type="presParOf" srcId="{2D0072A2-2072-41A9-AFF1-F0271F183A8A}" destId="{FE2149F9-6492-4B87-8AEF-B9187FAC5C14}" srcOrd="0" destOrd="0" presId="urn:microsoft.com/office/officeart/2005/8/layout/list1"/>
    <dgm:cxn modelId="{DA71F45B-B820-4CBF-ADE1-48C4828214D4}" type="presParOf" srcId="{2D0072A2-2072-41A9-AFF1-F0271F183A8A}" destId="{CA9E6E1B-B2A8-428F-98F4-E94E2B277DBA}" srcOrd="1" destOrd="0" presId="urn:microsoft.com/office/officeart/2005/8/layout/list1"/>
    <dgm:cxn modelId="{A394B7DF-C47E-4A04-ACF7-C8E38A9AFC5D}" type="presParOf" srcId="{05020876-A869-444C-A24D-8CB2EEA4EFB6}" destId="{FACB27BD-124B-40A2-8BB4-57EF9B342DEA}" srcOrd="1" destOrd="0" presId="urn:microsoft.com/office/officeart/2005/8/layout/list1"/>
    <dgm:cxn modelId="{7C083D43-8FBB-4BB4-9802-1EB5ABC3F51B}" type="presParOf" srcId="{05020876-A869-444C-A24D-8CB2EEA4EFB6}" destId="{0EFA1F27-DC5F-4081-8CB7-498513CC711E}" srcOrd="2" destOrd="0" presId="urn:microsoft.com/office/officeart/2005/8/layout/list1"/>
    <dgm:cxn modelId="{8478D7AF-E8AC-47FD-A023-4727BC598835}" type="presParOf" srcId="{05020876-A869-444C-A24D-8CB2EEA4EFB6}" destId="{62280226-E6EE-41CD-BC92-CB4DCC907538}" srcOrd="3" destOrd="0" presId="urn:microsoft.com/office/officeart/2005/8/layout/list1"/>
    <dgm:cxn modelId="{06ECA7F8-0B80-4F1B-9D72-A81570194969}" type="presParOf" srcId="{05020876-A869-444C-A24D-8CB2EEA4EFB6}" destId="{483FBE50-7AA8-4B63-A6DE-C9BD3D705C93}" srcOrd="4" destOrd="0" presId="urn:microsoft.com/office/officeart/2005/8/layout/list1"/>
    <dgm:cxn modelId="{D267E31A-7449-49D8-B4F3-A06904E6DFB6}" type="presParOf" srcId="{483FBE50-7AA8-4B63-A6DE-C9BD3D705C93}" destId="{2889A1D4-607B-462D-8571-231BB1D21FD8}" srcOrd="0" destOrd="0" presId="urn:microsoft.com/office/officeart/2005/8/layout/list1"/>
    <dgm:cxn modelId="{6FCB266E-5EE9-4873-9EE4-FD41FB188568}" type="presParOf" srcId="{483FBE50-7AA8-4B63-A6DE-C9BD3D705C93}" destId="{A2CCF059-200E-4C4F-B3C9-A9CCE7176C4C}" srcOrd="1" destOrd="0" presId="urn:microsoft.com/office/officeart/2005/8/layout/list1"/>
    <dgm:cxn modelId="{6657C7A8-B0D5-451F-BEF0-F3C2AEAE7F4F}" type="presParOf" srcId="{05020876-A869-444C-A24D-8CB2EEA4EFB6}" destId="{7A3774EA-BD77-421E-B399-9EE64DFCFA6C}" srcOrd="5" destOrd="0" presId="urn:microsoft.com/office/officeart/2005/8/layout/list1"/>
    <dgm:cxn modelId="{77F13DC5-7FC8-43A0-A257-BFCC329E0206}" type="presParOf" srcId="{05020876-A869-444C-A24D-8CB2EEA4EFB6}" destId="{A9F3DDFA-6994-4878-86F3-09EE08D0419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A1F27-DC5F-4081-8CB7-498513CC711E}">
      <dsp:nvSpPr>
        <dsp:cNvPr id="0" name=""/>
        <dsp:cNvSpPr/>
      </dsp:nvSpPr>
      <dsp:spPr>
        <a:xfrm>
          <a:off x="0" y="524251"/>
          <a:ext cx="7027862" cy="203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440" tIns="728980" rIns="545440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/>
            <a:t>Started January 14</a:t>
          </a:r>
          <a:r>
            <a:rPr lang="en-US" sz="3500" kern="1200" baseline="30000"/>
            <a:t>th</a:t>
          </a:r>
          <a:endParaRPr lang="en-US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/>
            <a:t>Sine Die on June 2</a:t>
          </a:r>
          <a:r>
            <a:rPr lang="en-US" sz="3500" kern="1200" baseline="30000"/>
            <a:t>nd</a:t>
          </a:r>
          <a:endParaRPr lang="en-US" sz="3500" kern="1200"/>
        </a:p>
      </dsp:txBody>
      <dsp:txXfrm>
        <a:off x="0" y="524251"/>
        <a:ext cx="7027862" cy="2039625"/>
      </dsp:txXfrm>
    </dsp:sp>
    <dsp:sp modelId="{CA9E6E1B-B2A8-428F-98F4-E94E2B277DBA}">
      <dsp:nvSpPr>
        <dsp:cNvPr id="0" name=""/>
        <dsp:cNvSpPr/>
      </dsp:nvSpPr>
      <dsp:spPr>
        <a:xfrm>
          <a:off x="351393" y="7651"/>
          <a:ext cx="491950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946" tIns="0" rIns="18594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We are on day 77 of 140</a:t>
          </a:r>
        </a:p>
      </dsp:txBody>
      <dsp:txXfrm>
        <a:off x="401830" y="58088"/>
        <a:ext cx="4818629" cy="932326"/>
      </dsp:txXfrm>
    </dsp:sp>
    <dsp:sp modelId="{A9F3DDFA-6994-4878-86F3-09EE08D04197}">
      <dsp:nvSpPr>
        <dsp:cNvPr id="0" name=""/>
        <dsp:cNvSpPr/>
      </dsp:nvSpPr>
      <dsp:spPr>
        <a:xfrm>
          <a:off x="0" y="3269477"/>
          <a:ext cx="7027862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440" tIns="728980" rIns="545440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/>
            <a:t>House		6,610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/>
            <a:t>Senate 	3,513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/>
            <a:t>Total 	              10,123</a:t>
          </a:r>
        </a:p>
      </dsp:txBody>
      <dsp:txXfrm>
        <a:off x="0" y="3269477"/>
        <a:ext cx="7027862" cy="2646000"/>
      </dsp:txXfrm>
    </dsp:sp>
    <dsp:sp modelId="{A2CCF059-200E-4C4F-B3C9-A9CCE7176C4C}">
      <dsp:nvSpPr>
        <dsp:cNvPr id="0" name=""/>
        <dsp:cNvSpPr/>
      </dsp:nvSpPr>
      <dsp:spPr>
        <a:xfrm>
          <a:off x="351393" y="2752877"/>
          <a:ext cx="491950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946" tIns="0" rIns="18594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Bills Filed</a:t>
          </a:r>
        </a:p>
      </dsp:txBody>
      <dsp:txXfrm>
        <a:off x="401830" y="2803314"/>
        <a:ext cx="4818629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3E9EB-1293-468D-89F9-C8564F3E950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0E43A-8E13-4FC1-8926-885EA1F8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83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0E43A-8E13-4FC1-8926-885EA1F8CF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B42080E-2A36-D940-1D1D-841918A03F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42" y="570271"/>
            <a:ext cx="2512195" cy="7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5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38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latin typeface="Halyard Text Book" pitchFamily="2" charset="77"/>
              </a:defRPr>
            </a:lvl1pPr>
            <a:lvl2pPr marL="457200" indent="0">
              <a:buFont typeface="Courier New" panose="02070309020205020404" pitchFamily="49" charset="0"/>
              <a:buNone/>
              <a:defRPr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0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C0B8199-F859-131E-433A-DA4114429A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4099" y="6036814"/>
            <a:ext cx="2116923" cy="6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1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Halyard Text Book" pitchFamily="50" charset="0"/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2A5FA8E-91F3-6BF9-1887-A7575533F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D166FD5A-8667-BCDE-D56F-5C00B58EA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9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latin typeface="Halyard Text Book" pitchFamily="2" charset="77"/>
              </a:defRPr>
            </a:lvl1pPr>
            <a:lvl2pPr marL="457200" indent="0">
              <a:buFont typeface="Courier New" panose="02070309020205020404" pitchFamily="49" charset="0"/>
              <a:buNone/>
              <a:defRPr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0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81658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Halyard Text Book" pitchFamily="50" charset="0"/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</p:txBody>
      </p:sp>
    </p:spTree>
    <p:extLst>
      <p:ext uri="{BB962C8B-B14F-4D97-AF65-F5344CB8AC3E}">
        <p14:creationId xmlns:p14="http://schemas.microsoft.com/office/powerpoint/2010/main" val="305304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9849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3DC0-81B9-DCCE-9A20-10F4B096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5F9C7C-DC6F-B2F4-52F8-55EEFCA67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0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7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s://tcmhcc.utsystem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US" sz="3600">
                <a:latin typeface="Halyard Display"/>
                <a:cs typeface="Arial"/>
              </a:rPr>
              <a:t>The Texas Child Mental Health Care Consortium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D8D488-177C-1B0B-CEE8-7A23E37E630E}"/>
              </a:ext>
            </a:extLst>
          </p:cNvPr>
          <p:cNvSpPr txBox="1"/>
          <p:nvPr/>
        </p:nvSpPr>
        <p:spPr>
          <a:xfrm>
            <a:off x="327928" y="2499134"/>
            <a:ext cx="115361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/>
                <a:ea typeface="+mn-lt"/>
                <a:cs typeface="Halyard Text"/>
              </a:rPr>
              <a:t>Legislative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D57C5-43F0-1422-4784-71AA6C83A78C}"/>
              </a:ext>
            </a:extLst>
          </p:cNvPr>
          <p:cNvSpPr txBox="1"/>
          <p:nvPr/>
        </p:nvSpPr>
        <p:spPr>
          <a:xfrm>
            <a:off x="8707030" y="6089651"/>
            <a:ext cx="329290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Display Light"/>
                <a:ea typeface="Halyard Display Light" pitchFamily="2" charset="77"/>
                <a:cs typeface="Halyard Display Light"/>
              </a:rPr>
              <a:t>March 31, 2025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/>
        </p:nvSpPr>
        <p:spPr>
          <a:xfrm>
            <a:off x="327612" y="4247713"/>
            <a:ext cx="6632532" cy="18411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Halyard Display" panose="00000500000000000000" pitchFamily="50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/>
                <a:ea typeface="+mn-ea"/>
                <a:cs typeface="Arial"/>
              </a:rPr>
              <a:t>David Lakey, M.D.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/>
                <a:ea typeface="+mn-ea"/>
                <a:cs typeface="Arial"/>
              </a:rPr>
              <a:t>Vice Chancellor for Health Affairs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/>
                <a:ea typeface="+mn-ea"/>
                <a:cs typeface="Arial"/>
              </a:rPr>
              <a:t>The University of Texas System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/>
                <a:ea typeface="+mn-ea"/>
                <a:cs typeface="Arial"/>
              </a:rPr>
              <a:t>Presiding Officer, Texas Child Mental Health Care Consortium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tcmhcc.utsystem.edu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lyard Text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lyard Text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9CB487-E9D0-5486-9198-EA9D604C3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3746870"/>
          </a:xfrm>
        </p:spPr>
        <p:txBody>
          <a:bodyPr anchor="ctr">
            <a:normAutofit/>
          </a:bodyPr>
          <a:lstStyle/>
          <a:p>
            <a:r>
              <a:rPr lang="en-US" dirty="0"/>
              <a:t>89</a:t>
            </a:r>
            <a:r>
              <a:rPr lang="en-US" baseline="30000" dirty="0"/>
              <a:t>th</a:t>
            </a:r>
            <a:r>
              <a:rPr lang="en-US" dirty="0"/>
              <a:t> Texas Legislative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5DF69-6D5F-C7FE-DE4C-C6C525D4FD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FB4A6C-D91C-1440-977D-6F60EB24D40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D276DB8-CAF8-4C78-C041-D52B9D3580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4392118"/>
            <a:ext cx="3794125" cy="131913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252F10F-80D2-1CD0-A55A-AF4465C270B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04402352"/>
              </p:ext>
            </p:extLst>
          </p:nvPr>
        </p:nvGraphicFramePr>
        <p:xfrm>
          <a:off x="4900281" y="436728"/>
          <a:ext cx="7027862" cy="592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81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474BD-5387-5C1C-D485-51A76FCFE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6ACB-95C9-D399-A7A3-693C34C3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065" y="250143"/>
            <a:ext cx="11146970" cy="1298890"/>
          </a:xfrm>
        </p:spPr>
        <p:txBody>
          <a:bodyPr/>
          <a:lstStyle/>
          <a:p>
            <a:r>
              <a:rPr lang="en-US"/>
              <a:t>FY26-27 HB1/SB1 Introduced compared to FY26-27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955E7-5374-D449-3314-F09EC45F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4A6C-D91C-1440-977D-6F60EB24D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38BFA2-6270-E78F-CC17-06ABB60A3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96468"/>
              </p:ext>
            </p:extLst>
          </p:nvPr>
        </p:nvGraphicFramePr>
        <p:xfrm>
          <a:off x="936171" y="1700547"/>
          <a:ext cx="11146970" cy="4650202"/>
        </p:xfrm>
        <a:graphic>
          <a:graphicData uri="http://schemas.openxmlformats.org/drawingml/2006/table">
            <a:tbl>
              <a:tblPr/>
              <a:tblGrid>
                <a:gridCol w="1867778">
                  <a:extLst>
                    <a:ext uri="{9D8B030D-6E8A-4147-A177-3AD203B41FA5}">
                      <a16:colId xmlns:a16="http://schemas.microsoft.com/office/drawing/2014/main" val="2181902709"/>
                    </a:ext>
                  </a:extLst>
                </a:gridCol>
                <a:gridCol w="1159899">
                  <a:extLst>
                    <a:ext uri="{9D8B030D-6E8A-4147-A177-3AD203B41FA5}">
                      <a16:colId xmlns:a16="http://schemas.microsoft.com/office/drawing/2014/main" val="2159488432"/>
                    </a:ext>
                  </a:extLst>
                </a:gridCol>
                <a:gridCol w="1159899">
                  <a:extLst>
                    <a:ext uri="{9D8B030D-6E8A-4147-A177-3AD203B41FA5}">
                      <a16:colId xmlns:a16="http://schemas.microsoft.com/office/drawing/2014/main" val="2896258461"/>
                    </a:ext>
                  </a:extLst>
                </a:gridCol>
                <a:gridCol w="1159899">
                  <a:extLst>
                    <a:ext uri="{9D8B030D-6E8A-4147-A177-3AD203B41FA5}">
                      <a16:colId xmlns:a16="http://schemas.microsoft.com/office/drawing/2014/main" val="3411544224"/>
                    </a:ext>
                  </a:extLst>
                </a:gridCol>
                <a:gridCol w="1159899">
                  <a:extLst>
                    <a:ext uri="{9D8B030D-6E8A-4147-A177-3AD203B41FA5}">
                      <a16:colId xmlns:a16="http://schemas.microsoft.com/office/drawing/2014/main" val="755759051"/>
                    </a:ext>
                  </a:extLst>
                </a:gridCol>
                <a:gridCol w="1159899">
                  <a:extLst>
                    <a:ext uri="{9D8B030D-6E8A-4147-A177-3AD203B41FA5}">
                      <a16:colId xmlns:a16="http://schemas.microsoft.com/office/drawing/2014/main" val="3581108653"/>
                    </a:ext>
                  </a:extLst>
                </a:gridCol>
                <a:gridCol w="1159899">
                  <a:extLst>
                    <a:ext uri="{9D8B030D-6E8A-4147-A177-3AD203B41FA5}">
                      <a16:colId xmlns:a16="http://schemas.microsoft.com/office/drawing/2014/main" val="1568550995"/>
                    </a:ext>
                  </a:extLst>
                </a:gridCol>
                <a:gridCol w="1159899">
                  <a:extLst>
                    <a:ext uri="{9D8B030D-6E8A-4147-A177-3AD203B41FA5}">
                      <a16:colId xmlns:a16="http://schemas.microsoft.com/office/drawing/2014/main" val="3197135162"/>
                    </a:ext>
                  </a:extLst>
                </a:gridCol>
                <a:gridCol w="1159899">
                  <a:extLst>
                    <a:ext uri="{9D8B030D-6E8A-4147-A177-3AD203B41FA5}">
                      <a16:colId xmlns:a16="http://schemas.microsoft.com/office/drawing/2014/main" val="689864744"/>
                    </a:ext>
                  </a:extLst>
                </a:gridCol>
              </a:tblGrid>
              <a:tr h="422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 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HB1/SB1 Introduced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FY26-27  Request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FY26-27 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FY26-27 Request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12514"/>
                  </a:ext>
                </a:extLst>
              </a:tr>
              <a:tr h="252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Program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FY26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FY27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FY26-27 Total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FY26 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FY27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 FY26-27 Total 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HB1</a:t>
                      </a: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/SB1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V. Request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% of Budget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162511"/>
                  </a:ext>
                </a:extLst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CPAN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$18,190,105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$18,190,105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$36,380,210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$17,626,287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$18,753,923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$36,380,210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$0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9.6%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94803"/>
                  </a:ext>
                </a:extLst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TCHATT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$80,313,031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$80,313,031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$160,626,062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$92,405,882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$95,419,127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$187,825,009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-$27,198,947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49.4%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39343"/>
                  </a:ext>
                </a:extLst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CPWE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$16,228,567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$16,228,567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$32,457,134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$15,941,215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$16,515,920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$32,457,135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                      $0                            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8.5%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438985"/>
                  </a:ext>
                </a:extLst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CAP 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$7,168,644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$7,168,644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$14,337,288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$6,878,536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$7,458,752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$14,337,288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$0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3.8%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129977"/>
                  </a:ext>
                </a:extLst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Research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$14,790,355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$14,790,354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$29,580,709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$16,381,223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$16,698,398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$33,079,621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-$3,498,912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8.7%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693673"/>
                  </a:ext>
                </a:extLst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COSH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$1,836,768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$1,836,768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$3,673,536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$148,084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$3,525,452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$3,673,536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$0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1.0%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28296"/>
                  </a:ext>
                </a:extLst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External Evaluation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$500,000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$500,000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$1,000,000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$500,000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$500,000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$1,000,000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$0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0.3%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584509"/>
                  </a:ext>
                </a:extLst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Administration 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$1,672,707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$1,672,707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$3,345,414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$3,938,409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$3,938,409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$7,876,818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-$4,531,404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2.1%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24428"/>
                  </a:ext>
                </a:extLst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HB1/ SB1 Subtotal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$140,700,177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$140,700,176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$281,400,353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$153,819,636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$162,809,981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$316,629,617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-$35,229,264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83.3%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780652"/>
                  </a:ext>
                </a:extLst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PeriPAN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$0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$4,874,501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$7,637,704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$12,512,205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-$12,512,205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3.3%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280382"/>
                  </a:ext>
                </a:extLst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YAM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$0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                      $0      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$7,409,259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$10,085,812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$17,495,071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-$17,495,071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4.6%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353485"/>
                  </a:ext>
                </a:extLst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CoCM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$0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                      $0       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$1,867,729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$1,867,729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$3,735,458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-$3,735,458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1.0%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095999"/>
                  </a:ext>
                </a:extLst>
              </a:tr>
              <a:tr h="252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Other Workforce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$0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                      $0        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$12,496,053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$17,334,318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$29,830,371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-$29,830,371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alyard Text Book"/>
                        </a:rPr>
                        <a:t>7.8%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299307"/>
                  </a:ext>
                </a:extLst>
              </a:tr>
              <a:tr h="468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TCMHCC FY26-27 Request Subtotal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$0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$0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$26,647,542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$36,925,563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$63,573,105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-$63,573,105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16.7%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64784"/>
                  </a:ext>
                </a:extLst>
              </a:tr>
              <a:tr h="252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Total 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$140,700,177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$140,700,176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$281,400,353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$180,467,178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$199,735,544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$380,202,722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-$98,802,369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100.0%</a:t>
                      </a:r>
                    </a:p>
                  </a:txBody>
                  <a:tcPr marL="8048" marR="8048" marT="8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244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05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157B-26B4-CCB7-E283-821B6C33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Rider on TCMHCC Budget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1FE53E-1ED9-E498-D7BF-EC66A40A2B2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42069" y="1865014"/>
            <a:ext cx="11486038" cy="2027976"/>
          </a:xfrm>
        </p:spPr>
      </p:pic>
    </p:spTree>
    <p:extLst>
      <p:ext uri="{BB962C8B-B14F-4D97-AF65-F5344CB8AC3E}">
        <p14:creationId xmlns:p14="http://schemas.microsoft.com/office/powerpoint/2010/main" val="22860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A8830-779C-AEA6-9A00-FC24A99DB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Other Riders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2D4BB-058B-B73D-FD38-07EC13AE73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R="0" lvl="0"/>
            <a:r>
              <a:rPr lang="en-US" sz="36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Adopted Riders</a:t>
            </a:r>
          </a:p>
          <a:p>
            <a:pPr marR="0" lvl="0"/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House rider by Rep. Barry puts $5 million into community colleges to develop the mental health workforce. This is not through the TCMHCC.</a:t>
            </a:r>
          </a:p>
          <a:p>
            <a:pPr marR="0" lvl="0"/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 lvl="0"/>
            <a:r>
              <a:rPr lang="en-US" sz="36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Article XI Riders</a:t>
            </a:r>
            <a:endParaRPr lang="en-US" sz="36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Font typeface="+mj-lt"/>
              <a:buAutoNum type="alphaLcPeriod"/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CPAN substance use pilot rider by Rep. Zwiener for $4 million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Font typeface="+mj-lt"/>
              <a:buAutoNum type="alphaLcPeriod"/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Forensic Psychiatry Fellowship Rider  by Rep. Rose for $9 million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Font typeface="+mj-lt"/>
              <a:buAutoNum type="alphaLcPeriod"/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Psychiatric GME expansion Rider by Rep. Rose for $8.1 million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7AC37-5618-3F11-25AD-1D50B4B838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D5D6956-69F5-67C7-4C87-79720DBA0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Bill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97AE6-8A86-C22D-082F-753C3930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E7EC6FD-8DFE-1B3A-C87B-DD90BDC481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5" y="1303143"/>
            <a:ext cx="11047751" cy="4452973"/>
          </a:xfrm>
        </p:spPr>
        <p:txBody>
          <a:bodyPr lIns="91440" tIns="45720" rIns="91440" bIns="45720" anchor="t"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alyard Display Light"/>
                <a:cs typeface="Arial"/>
              </a:rPr>
              <a:t>Add requirements for the Rural Hospital Strategic Plan; </a:t>
            </a:r>
          </a:p>
          <a:p>
            <a:r>
              <a:rPr lang="en-US" dirty="0">
                <a:solidFill>
                  <a:srgbClr val="000000"/>
                </a:solidFill>
                <a:latin typeface="Halyard Display Light"/>
                <a:cs typeface="Arial"/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  <a:latin typeface="Halyard Display Light"/>
                <a:cs typeface="Arial"/>
              </a:rPr>
              <a:t>odifies the State Office of Rural Hospital Financing; </a:t>
            </a:r>
          </a:p>
          <a:p>
            <a:r>
              <a:rPr lang="en-US" dirty="0">
                <a:solidFill>
                  <a:srgbClr val="000000"/>
                </a:solidFill>
                <a:latin typeface="Halyard Display Light"/>
                <a:cs typeface="Arial"/>
              </a:rPr>
              <a:t>E</a:t>
            </a:r>
            <a:r>
              <a:rPr lang="en-US" b="0" i="0" dirty="0">
                <a:solidFill>
                  <a:srgbClr val="000000"/>
                </a:solidFill>
                <a:effectLst/>
                <a:latin typeface="Halyard Display Light"/>
                <a:cs typeface="Arial"/>
              </a:rPr>
              <a:t>stablishes the Texas Rural Hospital Officers Academy; </a:t>
            </a:r>
          </a:p>
          <a:p>
            <a:r>
              <a:rPr lang="en-US" dirty="0">
                <a:solidFill>
                  <a:srgbClr val="000000"/>
                </a:solidFill>
                <a:latin typeface="Halyard Display Light"/>
                <a:cs typeface="Arial"/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  <a:latin typeface="Halyard Display Light"/>
                <a:cs typeface="Arial"/>
              </a:rPr>
              <a:t>odifies the existing grant programs for rural hospitals; </a:t>
            </a:r>
          </a:p>
          <a:p>
            <a:r>
              <a:rPr lang="en-US" dirty="0">
                <a:solidFill>
                  <a:srgbClr val="000000"/>
                </a:solidFill>
                <a:latin typeface="Halyard Display Light"/>
                <a:cs typeface="Arial"/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  <a:latin typeface="Halyard Display Light"/>
                <a:cs typeface="Arial"/>
              </a:rPr>
              <a:t>reates an add-on payment for rural hospitals that have a department of obstetrics and gynecology; </a:t>
            </a:r>
          </a:p>
          <a:p>
            <a:r>
              <a:rPr lang="en-US" dirty="0">
                <a:solidFill>
                  <a:srgbClr val="000000"/>
                </a:solidFill>
                <a:latin typeface="Halyard Display Light"/>
                <a:cs typeface="Arial"/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  <a:latin typeface="Halyard Display Light"/>
                <a:cs typeface="Arial"/>
              </a:rPr>
              <a:t>odifies the Medicaid definition of a rural hospital; </a:t>
            </a:r>
          </a:p>
          <a:p>
            <a:r>
              <a:rPr lang="en-US" dirty="0">
                <a:solidFill>
                  <a:srgbClr val="000000"/>
                </a:solidFill>
                <a:latin typeface="Halyard Display Light"/>
                <a:cs typeface="Arial"/>
              </a:rPr>
              <a:t>E</a:t>
            </a:r>
            <a:r>
              <a:rPr lang="en-US" b="0" i="0" dirty="0">
                <a:solidFill>
                  <a:srgbClr val="000000"/>
                </a:solidFill>
                <a:effectLst/>
                <a:latin typeface="Halyard Display Light"/>
                <a:cs typeface="Arial"/>
              </a:rPr>
              <a:t>xpands the Pediatric Tele-connectivity Grant Program to rural hospitals;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Halyard Display Light"/>
                <a:cs typeface="Arial"/>
              </a:rPr>
              <a:t>Additionally, this bill amends the Health and Safety Code to establish the Rural Pediatric Mental Health Care Access Program and repeals certain provisions related to the Pediatric Tele-connectivity Grant Program. </a:t>
            </a:r>
            <a:endParaRPr lang="en-US" b="1">
              <a:latin typeface="Halyard Display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67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735E8-0004-F9F3-51CE-BE75559C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606" y="1858779"/>
            <a:ext cx="8196844" cy="225323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0BF43-5D1F-42BC-6D8F-410E4D6492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594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template" id="{FCC7DDF2-8999-4749-B46C-FE05DE583964}" vid="{61E22F56-BE90-4533-A7E4-5DB0C914A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ed3806f-b6ab-496c-883f-16d5fb25bd62" ContentTypeId="0x0101004667D1510EE0504FB2813E0891C78B03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CMHCC Doc" ma:contentTypeID="0x0101004667D1510EE0504FB2813E0891C78B0300C5F07EC001BB6E4DA4547D9AEF1F211D" ma:contentTypeVersion="10" ma:contentTypeDescription="" ma:contentTypeScope="" ma:versionID="18165362283768d8a2ad6d37bbe4e59a">
  <xsd:schema xmlns:xsd="http://www.w3.org/2001/XMLSchema" xmlns:xs="http://www.w3.org/2001/XMLSchema" xmlns:p="http://schemas.microsoft.com/office/2006/metadata/properties" xmlns:ns2="bc6d5123-e1cb-4a6a-adf0-63854dce486e" targetNamespace="http://schemas.microsoft.com/office/2006/metadata/properties" ma:root="true" ma:fieldsID="3c3721d84d3cdd9c7603d57e495d263b" ns2:_=""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i1904e95db6a47188f554d293b82eae0" minOccurs="0"/>
                <xsd:element ref="ns2:TaxCatchAll" minOccurs="0"/>
                <xsd:element ref="ns2:TaxCatchAllLabel" minOccurs="0"/>
                <xsd:element ref="ns2:lc82855a9fb5425198445e698769f51a" minOccurs="0"/>
                <xsd:element ref="ns2:k4c026a91c0f4cde8fbe4cf9e9fc1201" minOccurs="0"/>
                <xsd:element ref="ns2:pad69e2316a4411e93b443eaf94ad68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i1904e95db6a47188f554d293b82eae0" ma:index="8" nillable="true" ma:taxonomy="true" ma:internalName="i1904e95db6a47188f554d293b82eae0" ma:taxonomyFieldName="TCMHCC_x0020_Doc" ma:displayName="Doc Type" ma:default="" ma:fieldId="{21904e95-db6a-4718-8f55-4d293b82eae0}" ma:taxonomyMulti="true" ma:sspId="9ed3806f-b6ab-496c-883f-16d5fb25bd62" ma:termSetId="ac4bc0d6-13c5-43e2-84bf-054abc5acc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9467ac7-14f5-49b9-8f7c-659e3966369f}" ma:internalName="TaxCatchAll" ma:showField="CatchAllData" ma:web="164cf0c1-e0ce-4e2e-b627-319e4f7cf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9467ac7-14f5-49b9-8f7c-659e3966369f}" ma:internalName="TaxCatchAllLabel" ma:readOnly="true" ma:showField="CatchAllDataLabel" ma:web="164cf0c1-e0ce-4e2e-b627-319e4f7cf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c82855a9fb5425198445e698769f51a" ma:index="12" nillable="true" ma:taxonomy="true" ma:internalName="lc82855a9fb5425198445e698769f51a" ma:taxonomyFieldName="TCHMCCProgram" ma:displayName="TCMHCCProgram" ma:fieldId="{5c82855a-9fb5-4251-9844-5e698769f51a}" ma:sspId="9ed3806f-b6ab-496c-883f-16d5fb25bd62" ma:termSetId="bbf6cad0-0dfd-4e3e-9a40-a7a6a0b952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c026a91c0f4cde8fbe4cf9e9fc1201" ma:index="14" nillable="true" ma:taxonomy="true" ma:internalName="k4c026a91c0f4cde8fbe4cf9e9fc1201" ma:taxonomyFieldName="TCMHCCInstitution" ma:displayName="Institution" ma:default="" ma:fieldId="{44c026a9-1c0f-4cde-8fbe-4cf9e9fc1201}" ma:sspId="9ed3806f-b6ab-496c-883f-16d5fb25bd62" ma:termSetId="50b159ec-de75-4f1f-baf4-cc3ccb629e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ad69e2316a4411e93b443eaf94ad685" ma:index="16" nillable="true" ma:taxonomy="true" ma:internalName="pad69e2316a4411e93b443eaf94ad685" ma:taxonomyFieldName="TCMHCCAudience" ma:displayName="Audience" ma:default="" ma:fieldId="{9ad69e23-16a4-411e-93b4-43eaf94ad685}" ma:sspId="9ed3806f-b6ab-496c-883f-16d5fb25bd62" ma:termSetId="21934be6-03bc-40c7-b7c6-996558e6fea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1904e95db6a47188f554d293b82eae0 xmlns="bc6d5123-e1cb-4a6a-adf0-63854dce486e">
      <Terms xmlns="http://schemas.microsoft.com/office/infopath/2007/PartnerControls"/>
    </i1904e95db6a47188f554d293b82eae0>
    <k4c026a91c0f4cde8fbe4cf9e9fc1201 xmlns="bc6d5123-e1cb-4a6a-adf0-63854dce486e">
      <Terms xmlns="http://schemas.microsoft.com/office/infopath/2007/PartnerControls"/>
    </k4c026a91c0f4cde8fbe4cf9e9fc1201>
    <TaxCatchAll xmlns="bc6d5123-e1cb-4a6a-adf0-63854dce486e" xsi:nil="true"/>
    <lc82855a9fb5425198445e698769f51a xmlns="bc6d5123-e1cb-4a6a-adf0-63854dce486e">
      <Terms xmlns="http://schemas.microsoft.com/office/infopath/2007/PartnerControls"/>
    </lc82855a9fb5425198445e698769f51a>
    <pad69e2316a4411e93b443eaf94ad685 xmlns="bc6d5123-e1cb-4a6a-adf0-63854dce486e">
      <Terms xmlns="http://schemas.microsoft.com/office/infopath/2007/PartnerControls"/>
    </pad69e2316a4411e93b443eaf94ad685>
  </documentManagement>
</p:properties>
</file>

<file path=customXml/itemProps1.xml><?xml version="1.0" encoding="utf-8"?>
<ds:datastoreItem xmlns:ds="http://schemas.openxmlformats.org/officeDocument/2006/customXml" ds:itemID="{9AB7552A-BFC4-4FCB-81C6-B1B37B8918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DE7D7A-B354-41ED-AF6C-D25465D8140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37466AC-E5C1-4179-B51C-C0A8B55B4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2D20FA1-7521-431C-9E19-42075D848645}">
  <ds:schemaRefs>
    <ds:schemaRef ds:uri="http://schemas.microsoft.com/office/2006/metadata/properties"/>
    <ds:schemaRef ds:uri="http://schemas.microsoft.com/office/infopath/2007/PartnerControls"/>
    <ds:schemaRef ds:uri="bc6d5123-e1cb-4a6a-adf0-63854dce48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574</Words>
  <Application>Microsoft Office PowerPoint</Application>
  <PresentationFormat>Widescreen</PresentationFormat>
  <Paragraphs>192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The Texas Child Mental Health Care Consortium</vt:lpstr>
      <vt:lpstr>PowerPoint Presentation</vt:lpstr>
      <vt:lpstr>FY26-27 HB1/SB1 Introduced compared to FY26-27 Request</vt:lpstr>
      <vt:lpstr>New Rider on TCMHCC Budget</vt:lpstr>
      <vt:lpstr>PowerPoint Presentation</vt:lpstr>
      <vt:lpstr>House Bill 18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Lakey, David</dc:creator>
  <cp:lastModifiedBy>Lakey, David</cp:lastModifiedBy>
  <cp:revision>7</cp:revision>
  <dcterms:created xsi:type="dcterms:W3CDTF">2025-03-31T11:44:00Z</dcterms:created>
  <dcterms:modified xsi:type="dcterms:W3CDTF">2025-03-31T13:47:55Z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0x0101004667D1510EE0504FB2813E0891C78B0300C5F07EC001BB6E4DA4547D9AEF1F211D</vt:lpwstr>
  </property>
</Properties>
</file>