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1"/>
  </p:notesMasterIdLst>
  <p:sldIdLst>
    <p:sldId id="256" r:id="rId5"/>
    <p:sldId id="949" r:id="rId6"/>
    <p:sldId id="1004" r:id="rId7"/>
    <p:sldId id="1006" r:id="rId8"/>
    <p:sldId id="1005" r:id="rId9"/>
    <p:sldId id="259" r:id="rId10"/>
  </p:sldIdLst>
  <p:sldSz cx="12192000" cy="6858000"/>
  <p:notesSz cx="6858000" cy="9144000"/>
  <p:embeddedFontLst>
    <p:embeddedFont>
      <p:font typeface="Halyard Display" pitchFamily="2" charset="77"/>
      <p:regular r:id="rId12"/>
      <p:bold r:id="rId13"/>
      <p:italic r:id="rId14"/>
    </p:embeddedFont>
    <p:embeddedFont>
      <p:font typeface="Halyard Display Light" pitchFamily="2" charset="77"/>
      <p:regular r:id="rId15"/>
      <p:italic r:id="rId16"/>
    </p:embeddedFont>
    <p:embeddedFont>
      <p:font typeface="Halyard Text" panose="020F0502020204030204" pitchFamily="34" charset="0"/>
      <p:regular r:id="rId17"/>
      <p:bold r:id="rId18"/>
      <p:italic r:id="rId19"/>
      <p:boldItalic r:id="rId20"/>
    </p:embeddedFont>
    <p:embeddedFont>
      <p:font typeface="Halyard Text Book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4094B0-0A21-3B5D-4DF9-A6559518A1A8}" name="Shane Snyder" initials="" userId="S::Shane.Snyder@UTSouthwestern.edu::f8100efd-0730-49e6-8d67-121a2532c2e7" providerId="AD"/>
  <p188:author id="{32A0ADBC-8E14-4DE5-B1CE-A7C54F374535}" name="Vadym Zhyrov" initials="VZ" userId="S::Vadym.Zhyrov@UTSouthwestern.edu::58ea3afb-b9c6-4322-b959-631b5dc7a12e" providerId="AD"/>
  <p188:author id="{924D75BE-9FCE-7605-C527-0019240C0EDB}" name="Holli Slater" initials="HS" userId="S::Holli.Slater@UTSouthwestern.edu::6c0d6cd9-4b70-49c3-a3ce-fab71c1eddc5" providerId="AD"/>
  <p188:author id="{A1F3B6CB-DA4D-64CA-632B-428D27E3A7C5}" name="Holli Slater" initials="HS" userId="S::holli.slater@utsouthwestern.edu::6c0d6cd9-4b70-49c3-a3ce-fab71c1edd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9EDA"/>
    <a:srgbClr val="8FC73E"/>
    <a:srgbClr val="963C96"/>
    <a:srgbClr val="F5EFF5"/>
    <a:srgbClr val="ED008C"/>
    <a:srgbClr val="FFFFFF"/>
    <a:srgbClr val="F5811E"/>
    <a:srgbClr val="4472C4"/>
    <a:srgbClr val="0363B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55" autoAdjust="0"/>
    <p:restoredTop sz="94694"/>
  </p:normalViewPr>
  <p:slideViewPr>
    <p:cSldViewPr snapToGrid="0">
      <p:cViewPr varScale="1">
        <p:scale>
          <a:sx n="95" d="100"/>
          <a:sy n="95" d="100"/>
        </p:scale>
        <p:origin x="184" y="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2D7877-414E-4137-ACDA-CB07B8554C3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579960-BFBB-46F7-A084-BD88F461D1BE}">
      <dgm:prSet/>
      <dgm:spPr>
        <a:xfrm>
          <a:off x="0" y="0"/>
          <a:ext cx="6356871" cy="82132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None/>
          </a:pPr>
          <a:r>
            <a:rPr lang="en-US" b="1" dirty="0">
              <a:solidFill>
                <a:srgbClr val="1F3864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Calibri"/>
            </a:rPr>
            <a:t>6 </a:t>
          </a:r>
          <a:r>
            <a:rPr lang="en-US" b="0" dirty="0">
              <a:solidFill>
                <a:srgbClr val="1F3864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Manuscripts Submitted or Under Review </a:t>
          </a:r>
        </a:p>
      </dgm:t>
    </dgm:pt>
    <dgm:pt modelId="{00555029-BFAF-4328-A698-5CB067EFC208}" type="parTrans" cxnId="{EFBDCFD3-A8FD-4BD6-9184-BD2547989127}">
      <dgm:prSet/>
      <dgm:spPr/>
      <dgm:t>
        <a:bodyPr/>
        <a:lstStyle/>
        <a:p>
          <a:endParaRPr lang="en-US"/>
        </a:p>
      </dgm:t>
    </dgm:pt>
    <dgm:pt modelId="{B8F2905C-140B-43EA-A1A9-3B1364C1BE12}" type="sibTrans" cxnId="{EFBDCFD3-A8FD-4BD6-9184-BD2547989127}">
      <dgm:prSet/>
      <dgm:spPr/>
      <dgm:t>
        <a:bodyPr/>
        <a:lstStyle/>
        <a:p>
          <a:endParaRPr lang="en-US"/>
        </a:p>
      </dgm:t>
    </dgm:pt>
    <dgm:pt modelId="{D2DF7DF8-710F-4131-A1AA-9181ABE1AFB3}">
      <dgm:prSet/>
      <dgm:spPr>
        <a:xfrm>
          <a:off x="0" y="821323"/>
          <a:ext cx="6356871" cy="82132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1F3864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11</a:t>
          </a:r>
          <a:r>
            <a:rPr lang="en-US" b="0" dirty="0">
              <a:solidFill>
                <a:srgbClr val="1F3864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Proposals with Analysis Complete</a:t>
          </a:r>
        </a:p>
      </dgm:t>
    </dgm:pt>
    <dgm:pt modelId="{F3E255B1-F76E-44D6-8A6C-2A57E35EAADB}" type="parTrans" cxnId="{5F0CA1A1-35FE-473D-AB0F-5E4671CC6DA1}">
      <dgm:prSet/>
      <dgm:spPr/>
      <dgm:t>
        <a:bodyPr/>
        <a:lstStyle/>
        <a:p>
          <a:endParaRPr lang="en-US"/>
        </a:p>
      </dgm:t>
    </dgm:pt>
    <dgm:pt modelId="{356050C3-F59C-4C9F-8486-8AD0E3492586}" type="sibTrans" cxnId="{5F0CA1A1-35FE-473D-AB0F-5E4671CC6DA1}">
      <dgm:prSet/>
      <dgm:spPr/>
      <dgm:t>
        <a:bodyPr/>
        <a:lstStyle/>
        <a:p>
          <a:endParaRPr lang="en-US"/>
        </a:p>
      </dgm:t>
    </dgm:pt>
    <dgm:pt modelId="{F9D67D32-8B99-4181-A421-ED67D5B3B31B}">
      <dgm:prSet/>
      <dgm:spPr>
        <a:xfrm>
          <a:off x="0" y="1642646"/>
          <a:ext cx="6356871" cy="82132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1F3864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19</a:t>
          </a:r>
          <a:r>
            <a:rPr lang="en-US" b="0" dirty="0">
              <a:solidFill>
                <a:srgbClr val="1F3864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Proposals In Progress</a:t>
          </a:r>
        </a:p>
      </dgm:t>
    </dgm:pt>
    <dgm:pt modelId="{BCB6D4A1-C1E4-4D26-9893-CC69D8BB3085}" type="parTrans" cxnId="{D01418B7-B047-4414-9E9B-94AE42212A03}">
      <dgm:prSet/>
      <dgm:spPr/>
      <dgm:t>
        <a:bodyPr/>
        <a:lstStyle/>
        <a:p>
          <a:endParaRPr lang="en-US"/>
        </a:p>
      </dgm:t>
    </dgm:pt>
    <dgm:pt modelId="{4BAFD28C-0B91-422E-91C6-1D0549703B5A}" type="sibTrans" cxnId="{D01418B7-B047-4414-9E9B-94AE42212A03}">
      <dgm:prSet/>
      <dgm:spPr/>
      <dgm:t>
        <a:bodyPr/>
        <a:lstStyle/>
        <a:p>
          <a:endParaRPr lang="en-US"/>
        </a:p>
      </dgm:t>
    </dgm:pt>
    <dgm:pt modelId="{F0A112C9-8E0D-D749-B8DB-4BD63FA29CE2}">
      <dgm:prSet/>
      <dgm:spPr>
        <a:xfrm>
          <a:off x="0" y="1642646"/>
          <a:ext cx="6356871" cy="821323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1F386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3 </a:t>
          </a:r>
          <a:r>
            <a:rPr lang="en-US" b="0" dirty="0">
              <a:solidFill>
                <a:srgbClr val="1F386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Newly Approved Proposals</a:t>
          </a:r>
          <a:endParaRPr lang="en-US" b="0" dirty="0">
            <a:solidFill>
              <a:srgbClr val="1F3864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6907F188-7D8D-9346-B414-EA4B70FF7DF3}" type="parTrans" cxnId="{CD3DE521-6E15-5248-897C-E7645D0DC366}">
      <dgm:prSet/>
      <dgm:spPr/>
      <dgm:t>
        <a:bodyPr/>
        <a:lstStyle/>
        <a:p>
          <a:endParaRPr lang="en-US"/>
        </a:p>
      </dgm:t>
    </dgm:pt>
    <dgm:pt modelId="{FA3F6DCE-D688-A347-8B74-261BFDCF0726}" type="sibTrans" cxnId="{CD3DE521-6E15-5248-897C-E7645D0DC366}">
      <dgm:prSet/>
      <dgm:spPr/>
      <dgm:t>
        <a:bodyPr/>
        <a:lstStyle/>
        <a:p>
          <a:endParaRPr lang="en-US"/>
        </a:p>
      </dgm:t>
    </dgm:pt>
    <dgm:pt modelId="{432642DB-5A44-428E-A683-67B751640294}" type="pres">
      <dgm:prSet presAssocID="{B22D7877-414E-4137-ACDA-CB07B8554C3C}" presName="vert0" presStyleCnt="0">
        <dgm:presLayoutVars>
          <dgm:dir/>
          <dgm:animOne val="branch"/>
          <dgm:animLvl val="lvl"/>
        </dgm:presLayoutVars>
      </dgm:prSet>
      <dgm:spPr/>
    </dgm:pt>
    <dgm:pt modelId="{44B0F5E2-646B-4931-AFC9-991131EF1085}" type="pres">
      <dgm:prSet presAssocID="{F1579960-BFBB-46F7-A084-BD88F461D1BE}" presName="thickLine" presStyleLbl="alignNode1" presStyleIdx="0" presStyleCnt="4" custLinFactNeighborY="-52931"/>
      <dgm:spPr>
        <a:xfrm>
          <a:off x="0" y="0"/>
          <a:ext cx="6356871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0CAE7BE-FB8B-4158-8F2C-49A51C688B5D}" type="pres">
      <dgm:prSet presAssocID="{F1579960-BFBB-46F7-A084-BD88F461D1BE}" presName="horz1" presStyleCnt="0"/>
      <dgm:spPr/>
    </dgm:pt>
    <dgm:pt modelId="{88DE137E-A370-4615-BB8D-3788C803DD86}" type="pres">
      <dgm:prSet presAssocID="{F1579960-BFBB-46F7-A084-BD88F461D1BE}" presName="tx1" presStyleLbl="revTx" presStyleIdx="0" presStyleCnt="4"/>
      <dgm:spPr/>
    </dgm:pt>
    <dgm:pt modelId="{96EE34AE-2880-493E-A234-A11B9A706297}" type="pres">
      <dgm:prSet presAssocID="{F1579960-BFBB-46F7-A084-BD88F461D1BE}" presName="vert1" presStyleCnt="0"/>
      <dgm:spPr/>
    </dgm:pt>
    <dgm:pt modelId="{920F230E-0B8E-4CF5-A786-7FDE59BADF5A}" type="pres">
      <dgm:prSet presAssocID="{D2DF7DF8-710F-4131-A1AA-9181ABE1AFB3}" presName="thickLine" presStyleLbl="alignNode1" presStyleIdx="1" presStyleCnt="4"/>
      <dgm:spPr>
        <a:xfrm>
          <a:off x="0" y="821323"/>
          <a:ext cx="6356871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CD5405E-5D0D-4E74-BAC3-94B878A7B59B}" type="pres">
      <dgm:prSet presAssocID="{D2DF7DF8-710F-4131-A1AA-9181ABE1AFB3}" presName="horz1" presStyleCnt="0"/>
      <dgm:spPr/>
    </dgm:pt>
    <dgm:pt modelId="{F07C0E89-D40A-4969-AEDC-E28D891A099E}" type="pres">
      <dgm:prSet presAssocID="{D2DF7DF8-710F-4131-A1AA-9181ABE1AFB3}" presName="tx1" presStyleLbl="revTx" presStyleIdx="1" presStyleCnt="4"/>
      <dgm:spPr/>
    </dgm:pt>
    <dgm:pt modelId="{653B3339-E7E9-4F18-B13B-7E092A671A30}" type="pres">
      <dgm:prSet presAssocID="{D2DF7DF8-710F-4131-A1AA-9181ABE1AFB3}" presName="vert1" presStyleCnt="0"/>
      <dgm:spPr/>
    </dgm:pt>
    <dgm:pt modelId="{6E13F19E-8D14-4B1C-BA43-CE33E521CB7E}" type="pres">
      <dgm:prSet presAssocID="{F9D67D32-8B99-4181-A421-ED67D5B3B31B}" presName="thickLine" presStyleLbl="alignNode1" presStyleIdx="2" presStyleCnt="4"/>
      <dgm:spPr>
        <a:xfrm>
          <a:off x="0" y="1642646"/>
          <a:ext cx="6356871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9308F08-EE1A-48FC-AC11-7D96E8243C4F}" type="pres">
      <dgm:prSet presAssocID="{F9D67D32-8B99-4181-A421-ED67D5B3B31B}" presName="horz1" presStyleCnt="0"/>
      <dgm:spPr/>
    </dgm:pt>
    <dgm:pt modelId="{175A50C0-980D-4BA1-B610-6D227C315936}" type="pres">
      <dgm:prSet presAssocID="{F9D67D32-8B99-4181-A421-ED67D5B3B31B}" presName="tx1" presStyleLbl="revTx" presStyleIdx="2" presStyleCnt="4"/>
      <dgm:spPr/>
    </dgm:pt>
    <dgm:pt modelId="{F7B02372-86AA-448E-94B0-07EDC9883CB1}" type="pres">
      <dgm:prSet presAssocID="{F9D67D32-8B99-4181-A421-ED67D5B3B31B}" presName="vert1" presStyleCnt="0"/>
      <dgm:spPr/>
    </dgm:pt>
    <dgm:pt modelId="{0895DAC5-92CD-D843-A536-7BE80538D3B9}" type="pres">
      <dgm:prSet presAssocID="{F0A112C9-8E0D-D749-B8DB-4BD63FA29CE2}" presName="thickLine" presStyleLbl="alignNode1" presStyleIdx="3" presStyleCnt="4"/>
      <dgm:spPr/>
    </dgm:pt>
    <dgm:pt modelId="{63475F33-2D20-4C4F-BA7C-CFEBBCAD2474}" type="pres">
      <dgm:prSet presAssocID="{F0A112C9-8E0D-D749-B8DB-4BD63FA29CE2}" presName="horz1" presStyleCnt="0"/>
      <dgm:spPr/>
    </dgm:pt>
    <dgm:pt modelId="{A79F2605-9FA6-E346-BC55-6B18DA26F905}" type="pres">
      <dgm:prSet presAssocID="{F0A112C9-8E0D-D749-B8DB-4BD63FA29CE2}" presName="tx1" presStyleLbl="revTx" presStyleIdx="3" presStyleCnt="4"/>
      <dgm:spPr>
        <a:prstGeom prst="rect">
          <a:avLst/>
        </a:prstGeom>
      </dgm:spPr>
    </dgm:pt>
    <dgm:pt modelId="{24CDCC49-554A-5F47-B8D0-FE11AFE8C436}" type="pres">
      <dgm:prSet presAssocID="{F0A112C9-8E0D-D749-B8DB-4BD63FA29CE2}" presName="vert1" presStyleCnt="0"/>
      <dgm:spPr/>
    </dgm:pt>
  </dgm:ptLst>
  <dgm:cxnLst>
    <dgm:cxn modelId="{731C1D20-E9DC-884D-B487-A175BCFCCBB6}" type="presOf" srcId="{F0A112C9-8E0D-D749-B8DB-4BD63FA29CE2}" destId="{A79F2605-9FA6-E346-BC55-6B18DA26F905}" srcOrd="0" destOrd="0" presId="urn:microsoft.com/office/officeart/2008/layout/LinedList"/>
    <dgm:cxn modelId="{CD3DE521-6E15-5248-897C-E7645D0DC366}" srcId="{B22D7877-414E-4137-ACDA-CB07B8554C3C}" destId="{F0A112C9-8E0D-D749-B8DB-4BD63FA29CE2}" srcOrd="3" destOrd="0" parTransId="{6907F188-7D8D-9346-B414-EA4B70FF7DF3}" sibTransId="{FA3F6DCE-D688-A347-8B74-261BFDCF0726}"/>
    <dgm:cxn modelId="{61EA3560-4BED-4A32-AE2C-2FDC5D912169}" type="presOf" srcId="{D2DF7DF8-710F-4131-A1AA-9181ABE1AFB3}" destId="{F07C0E89-D40A-4969-AEDC-E28D891A099E}" srcOrd="0" destOrd="0" presId="urn:microsoft.com/office/officeart/2008/layout/LinedList"/>
    <dgm:cxn modelId="{80511E8B-C586-4030-9613-2569F0D3E938}" type="presOf" srcId="{F1579960-BFBB-46F7-A084-BD88F461D1BE}" destId="{88DE137E-A370-4615-BB8D-3788C803DD86}" srcOrd="0" destOrd="0" presId="urn:microsoft.com/office/officeart/2008/layout/LinedList"/>
    <dgm:cxn modelId="{8A5D5C8C-7558-4055-AF3C-36FE09711280}" type="presOf" srcId="{F9D67D32-8B99-4181-A421-ED67D5B3B31B}" destId="{175A50C0-980D-4BA1-B610-6D227C315936}" srcOrd="0" destOrd="0" presId="urn:microsoft.com/office/officeart/2008/layout/LinedList"/>
    <dgm:cxn modelId="{5F0CA1A1-35FE-473D-AB0F-5E4671CC6DA1}" srcId="{B22D7877-414E-4137-ACDA-CB07B8554C3C}" destId="{D2DF7DF8-710F-4131-A1AA-9181ABE1AFB3}" srcOrd="1" destOrd="0" parTransId="{F3E255B1-F76E-44D6-8A6C-2A57E35EAADB}" sibTransId="{356050C3-F59C-4C9F-8486-8AD0E3492586}"/>
    <dgm:cxn modelId="{D01418B7-B047-4414-9E9B-94AE42212A03}" srcId="{B22D7877-414E-4137-ACDA-CB07B8554C3C}" destId="{F9D67D32-8B99-4181-A421-ED67D5B3B31B}" srcOrd="2" destOrd="0" parTransId="{BCB6D4A1-C1E4-4D26-9893-CC69D8BB3085}" sibTransId="{4BAFD28C-0B91-422E-91C6-1D0549703B5A}"/>
    <dgm:cxn modelId="{EFBDCFD3-A8FD-4BD6-9184-BD2547989127}" srcId="{B22D7877-414E-4137-ACDA-CB07B8554C3C}" destId="{F1579960-BFBB-46F7-A084-BD88F461D1BE}" srcOrd="0" destOrd="0" parTransId="{00555029-BFAF-4328-A698-5CB067EFC208}" sibTransId="{B8F2905C-140B-43EA-A1A9-3B1364C1BE12}"/>
    <dgm:cxn modelId="{CFFAC7F7-8FD0-438C-9042-8F1BCF6AC7A6}" type="presOf" srcId="{B22D7877-414E-4137-ACDA-CB07B8554C3C}" destId="{432642DB-5A44-428E-A683-67B751640294}" srcOrd="0" destOrd="0" presId="urn:microsoft.com/office/officeart/2008/layout/LinedList"/>
    <dgm:cxn modelId="{0BB13206-2CB7-4381-A713-83834A8734B1}" type="presParOf" srcId="{432642DB-5A44-428E-A683-67B751640294}" destId="{44B0F5E2-646B-4931-AFC9-991131EF1085}" srcOrd="0" destOrd="0" presId="urn:microsoft.com/office/officeart/2008/layout/LinedList"/>
    <dgm:cxn modelId="{DB938A0C-2389-457B-8CC3-7A816AACCACB}" type="presParOf" srcId="{432642DB-5A44-428E-A683-67B751640294}" destId="{80CAE7BE-FB8B-4158-8F2C-49A51C688B5D}" srcOrd="1" destOrd="0" presId="urn:microsoft.com/office/officeart/2008/layout/LinedList"/>
    <dgm:cxn modelId="{2B710662-12E9-43D6-B408-28B159380F88}" type="presParOf" srcId="{80CAE7BE-FB8B-4158-8F2C-49A51C688B5D}" destId="{88DE137E-A370-4615-BB8D-3788C803DD86}" srcOrd="0" destOrd="0" presId="urn:microsoft.com/office/officeart/2008/layout/LinedList"/>
    <dgm:cxn modelId="{B5D5A75F-97AD-400B-BFC8-B12788783734}" type="presParOf" srcId="{80CAE7BE-FB8B-4158-8F2C-49A51C688B5D}" destId="{96EE34AE-2880-493E-A234-A11B9A706297}" srcOrd="1" destOrd="0" presId="urn:microsoft.com/office/officeart/2008/layout/LinedList"/>
    <dgm:cxn modelId="{BA364AEC-74F4-4E2F-B913-DEE74F0B0968}" type="presParOf" srcId="{432642DB-5A44-428E-A683-67B751640294}" destId="{920F230E-0B8E-4CF5-A786-7FDE59BADF5A}" srcOrd="2" destOrd="0" presId="urn:microsoft.com/office/officeart/2008/layout/LinedList"/>
    <dgm:cxn modelId="{F55AD90D-0EB7-46EE-95B5-045E385E19FE}" type="presParOf" srcId="{432642DB-5A44-428E-A683-67B751640294}" destId="{BCD5405E-5D0D-4E74-BAC3-94B878A7B59B}" srcOrd="3" destOrd="0" presId="urn:microsoft.com/office/officeart/2008/layout/LinedList"/>
    <dgm:cxn modelId="{83A3A023-6DBE-4846-862B-85433B55D927}" type="presParOf" srcId="{BCD5405E-5D0D-4E74-BAC3-94B878A7B59B}" destId="{F07C0E89-D40A-4969-AEDC-E28D891A099E}" srcOrd="0" destOrd="0" presId="urn:microsoft.com/office/officeart/2008/layout/LinedList"/>
    <dgm:cxn modelId="{3F6FFA6A-49E3-41E7-8702-2A7C89F736D5}" type="presParOf" srcId="{BCD5405E-5D0D-4E74-BAC3-94B878A7B59B}" destId="{653B3339-E7E9-4F18-B13B-7E092A671A30}" srcOrd="1" destOrd="0" presId="urn:microsoft.com/office/officeart/2008/layout/LinedList"/>
    <dgm:cxn modelId="{0372B8B6-1F64-4E73-9E8B-10E2E4ECF7AC}" type="presParOf" srcId="{432642DB-5A44-428E-A683-67B751640294}" destId="{6E13F19E-8D14-4B1C-BA43-CE33E521CB7E}" srcOrd="4" destOrd="0" presId="urn:microsoft.com/office/officeart/2008/layout/LinedList"/>
    <dgm:cxn modelId="{23C2D095-9687-45D4-B498-F8398320AE5D}" type="presParOf" srcId="{432642DB-5A44-428E-A683-67B751640294}" destId="{79308F08-EE1A-48FC-AC11-7D96E8243C4F}" srcOrd="5" destOrd="0" presId="urn:microsoft.com/office/officeart/2008/layout/LinedList"/>
    <dgm:cxn modelId="{C3B95ED0-331C-46CE-8D16-F0315677C953}" type="presParOf" srcId="{79308F08-EE1A-48FC-AC11-7D96E8243C4F}" destId="{175A50C0-980D-4BA1-B610-6D227C315936}" srcOrd="0" destOrd="0" presId="urn:microsoft.com/office/officeart/2008/layout/LinedList"/>
    <dgm:cxn modelId="{0B218FCF-DED2-465D-9B27-F0D3210E471B}" type="presParOf" srcId="{79308F08-EE1A-48FC-AC11-7D96E8243C4F}" destId="{F7B02372-86AA-448E-94B0-07EDC9883CB1}" srcOrd="1" destOrd="0" presId="urn:microsoft.com/office/officeart/2008/layout/LinedList"/>
    <dgm:cxn modelId="{BCD0935A-37D8-4444-8408-49C0F477B19F}" type="presParOf" srcId="{432642DB-5A44-428E-A683-67B751640294}" destId="{0895DAC5-92CD-D843-A536-7BE80538D3B9}" srcOrd="6" destOrd="0" presId="urn:microsoft.com/office/officeart/2008/layout/LinedList"/>
    <dgm:cxn modelId="{E7E64A2B-58C6-1C43-8902-54D8B48C0D93}" type="presParOf" srcId="{432642DB-5A44-428E-A683-67B751640294}" destId="{63475F33-2D20-4C4F-BA7C-CFEBBCAD2474}" srcOrd="7" destOrd="0" presId="urn:microsoft.com/office/officeart/2008/layout/LinedList"/>
    <dgm:cxn modelId="{480F410A-64D4-7E42-B537-70C6AA4E1A36}" type="presParOf" srcId="{63475F33-2D20-4C4F-BA7C-CFEBBCAD2474}" destId="{A79F2605-9FA6-E346-BC55-6B18DA26F905}" srcOrd="0" destOrd="0" presId="urn:microsoft.com/office/officeart/2008/layout/LinedList"/>
    <dgm:cxn modelId="{D7F0C41A-AFD2-3C45-B70C-DAEF3D5F3B43}" type="presParOf" srcId="{63475F33-2D20-4C4F-BA7C-CFEBBCAD2474}" destId="{24CDCC49-554A-5F47-B8D0-FE11AFE8C4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0F5E2-646B-4931-AFC9-991131EF1085}">
      <dsp:nvSpPr>
        <dsp:cNvPr id="0" name=""/>
        <dsp:cNvSpPr/>
      </dsp:nvSpPr>
      <dsp:spPr>
        <a:xfrm>
          <a:off x="0" y="0"/>
          <a:ext cx="4754878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E137E-A370-4615-BB8D-3788C803DD86}">
      <dsp:nvSpPr>
        <dsp:cNvPr id="0" name=""/>
        <dsp:cNvSpPr/>
      </dsp:nvSpPr>
      <dsp:spPr>
        <a:xfrm>
          <a:off x="0" y="0"/>
          <a:ext cx="4754878" cy="628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1F3864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Calibri"/>
            </a:rPr>
            <a:t>6 </a:t>
          </a:r>
          <a:r>
            <a:rPr lang="en-US" sz="2000" b="0" kern="1200" dirty="0">
              <a:solidFill>
                <a:srgbClr val="1F3864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Manuscripts Submitted or Under Review </a:t>
          </a:r>
        </a:p>
      </dsp:txBody>
      <dsp:txXfrm>
        <a:off x="0" y="0"/>
        <a:ext cx="4754878" cy="628131"/>
      </dsp:txXfrm>
    </dsp:sp>
    <dsp:sp modelId="{920F230E-0B8E-4CF5-A786-7FDE59BADF5A}">
      <dsp:nvSpPr>
        <dsp:cNvPr id="0" name=""/>
        <dsp:cNvSpPr/>
      </dsp:nvSpPr>
      <dsp:spPr>
        <a:xfrm>
          <a:off x="0" y="628131"/>
          <a:ext cx="4754878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C0E89-D40A-4969-AEDC-E28D891A099E}">
      <dsp:nvSpPr>
        <dsp:cNvPr id="0" name=""/>
        <dsp:cNvSpPr/>
      </dsp:nvSpPr>
      <dsp:spPr>
        <a:xfrm>
          <a:off x="0" y="628131"/>
          <a:ext cx="4754878" cy="628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1F3864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11</a:t>
          </a:r>
          <a:r>
            <a:rPr lang="en-US" sz="2000" b="0" kern="1200" dirty="0">
              <a:solidFill>
                <a:srgbClr val="1F3864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Proposals with Analysis Complete</a:t>
          </a:r>
        </a:p>
      </dsp:txBody>
      <dsp:txXfrm>
        <a:off x="0" y="628131"/>
        <a:ext cx="4754878" cy="628131"/>
      </dsp:txXfrm>
    </dsp:sp>
    <dsp:sp modelId="{6E13F19E-8D14-4B1C-BA43-CE33E521CB7E}">
      <dsp:nvSpPr>
        <dsp:cNvPr id="0" name=""/>
        <dsp:cNvSpPr/>
      </dsp:nvSpPr>
      <dsp:spPr>
        <a:xfrm>
          <a:off x="0" y="1256263"/>
          <a:ext cx="4754878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A50C0-980D-4BA1-B610-6D227C315936}">
      <dsp:nvSpPr>
        <dsp:cNvPr id="0" name=""/>
        <dsp:cNvSpPr/>
      </dsp:nvSpPr>
      <dsp:spPr>
        <a:xfrm>
          <a:off x="0" y="1256263"/>
          <a:ext cx="4754878" cy="628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1F3864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19</a:t>
          </a:r>
          <a:r>
            <a:rPr lang="en-US" sz="2000" b="0" kern="1200" dirty="0">
              <a:solidFill>
                <a:srgbClr val="1F3864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Proposals In Progress</a:t>
          </a:r>
        </a:p>
      </dsp:txBody>
      <dsp:txXfrm>
        <a:off x="0" y="1256263"/>
        <a:ext cx="4754878" cy="628131"/>
      </dsp:txXfrm>
    </dsp:sp>
    <dsp:sp modelId="{0895DAC5-92CD-D843-A536-7BE80538D3B9}">
      <dsp:nvSpPr>
        <dsp:cNvPr id="0" name=""/>
        <dsp:cNvSpPr/>
      </dsp:nvSpPr>
      <dsp:spPr>
        <a:xfrm>
          <a:off x="0" y="1884395"/>
          <a:ext cx="47548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F2605-9FA6-E346-BC55-6B18DA26F905}">
      <dsp:nvSpPr>
        <dsp:cNvPr id="0" name=""/>
        <dsp:cNvSpPr/>
      </dsp:nvSpPr>
      <dsp:spPr>
        <a:xfrm>
          <a:off x="0" y="1884395"/>
          <a:ext cx="4754878" cy="628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1F386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3 </a:t>
          </a:r>
          <a:r>
            <a:rPr lang="en-US" sz="2000" b="0" kern="1200" dirty="0">
              <a:solidFill>
                <a:srgbClr val="1F3864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Calibri"/>
            </a:rPr>
            <a:t>Newly Approved Proposals</a:t>
          </a:r>
          <a:endParaRPr lang="en-US" sz="2000" b="0" kern="1200" dirty="0">
            <a:solidFill>
              <a:srgbClr val="1F3864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1884395"/>
        <a:ext cx="4754878" cy="628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5F49D-B33F-E046-A1CA-7A3472AE117F}" type="datetimeFigureOut">
              <a:rPr lang="en-US" smtClean="0"/>
              <a:t>1/19/24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F1F8-2AA6-5148-ACAA-D0FE1D9BF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6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5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r>
              <a:rPr lang="en-US"/>
              <a:t>, PhD. [click to edit]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E89C81-CB6B-C64E-8086-8527C7FDB9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520653"/>
            <a:ext cx="3968826" cy="6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71CA151-60DD-5648-C8F2-73D15A609D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4866" y="6130268"/>
            <a:ext cx="2853302" cy="48055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</p:spTree>
    <p:extLst>
      <p:ext uri="{BB962C8B-B14F-4D97-AF65-F5344CB8AC3E}">
        <p14:creationId xmlns:p14="http://schemas.microsoft.com/office/powerpoint/2010/main" val="42787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1690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3774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1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2" r:id="rId3"/>
    <p:sldLayoutId id="2147483656" r:id="rId4"/>
    <p:sldLayoutId id="2147483649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x-ydsrn.swmed.org/publication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2C27CE-9843-0B66-DD0A-6F77628C7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TX-YDSRN:</a:t>
            </a:r>
            <a:br>
              <a:rPr lang="en-US"/>
            </a:br>
            <a:r>
              <a:rPr lang="en-US"/>
              <a:t>Network Updates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571BB-6CAE-31C6-F873-A931B7B21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Madhukar Trivedi, MD</a:t>
            </a:r>
          </a:p>
          <a:p>
            <a:r>
              <a:rPr lang="en-US"/>
              <a:t>Center for Depression Research and Clinical Care</a:t>
            </a:r>
          </a:p>
          <a:p>
            <a:r>
              <a:rPr lang="en-US"/>
              <a:t>UT Southwestern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301035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AB184-B2AA-F5C3-2A99-E714F31C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TX-YDSRN Registry Study Status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11440A-3606-E812-8F6F-96C3BC2EF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E98B53C6-5678-CC41-983B-AE874FD3E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431985"/>
              </p:ext>
            </p:extLst>
          </p:nvPr>
        </p:nvGraphicFramePr>
        <p:xfrm>
          <a:off x="8460457" y="439969"/>
          <a:ext cx="3167804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131">
                  <a:extLst>
                    <a:ext uri="{9D8B030D-6E8A-4147-A177-3AD203B41FA5}">
                      <a16:colId xmlns:a16="http://schemas.microsoft.com/office/drawing/2014/main" val="2016054163"/>
                    </a:ext>
                  </a:extLst>
                </a:gridCol>
                <a:gridCol w="1411673">
                  <a:extLst>
                    <a:ext uri="{9D8B030D-6E8A-4147-A177-3AD203B41FA5}">
                      <a16:colId xmlns:a16="http://schemas.microsoft.com/office/drawing/2014/main" val="4257089381"/>
                    </a:ext>
                  </a:extLst>
                </a:gridCol>
              </a:tblGrid>
              <a:tr h="5541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Enrolled</a:t>
                      </a:r>
                    </a:p>
                    <a:p>
                      <a:pPr algn="ctr"/>
                      <a:r>
                        <a:rPr lang="en-US" sz="1600" dirty="0"/>
                        <a:t>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576812"/>
                  </a:ext>
                </a:extLst>
              </a:tr>
              <a:tr h="320809">
                <a:tc>
                  <a:txBody>
                    <a:bodyPr/>
                    <a:lstStyle/>
                    <a:p>
                      <a:r>
                        <a:rPr lang="en-US" sz="1600" dirty="0"/>
                        <a:t>BCM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546947"/>
                  </a:ext>
                </a:extLst>
              </a:tr>
              <a:tr h="320809">
                <a:tc>
                  <a:txBody>
                    <a:bodyPr/>
                    <a:lstStyle/>
                    <a:p>
                      <a:r>
                        <a:rPr lang="en-US" sz="1600" dirty="0"/>
                        <a:t>TAMU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434969"/>
                  </a:ext>
                </a:extLst>
              </a:tr>
              <a:tr h="320809">
                <a:tc>
                  <a:txBody>
                    <a:bodyPr/>
                    <a:lstStyle/>
                    <a:p>
                      <a:r>
                        <a:rPr lang="en-US" sz="1600" dirty="0"/>
                        <a:t>TTUHSC – El Paso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83199"/>
                  </a:ext>
                </a:extLst>
              </a:tr>
              <a:tr h="320809">
                <a:tc>
                  <a:txBody>
                    <a:bodyPr/>
                    <a:lstStyle/>
                    <a:p>
                      <a:r>
                        <a:rPr lang="en-US" sz="1600" dirty="0"/>
                        <a:t>TTUHSC – Lubbock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031931"/>
                  </a:ext>
                </a:extLst>
              </a:tr>
              <a:tr h="320809">
                <a:tc>
                  <a:txBody>
                    <a:bodyPr/>
                    <a:lstStyle/>
                    <a:p>
                      <a:r>
                        <a:rPr lang="en-US" sz="1600" dirty="0"/>
                        <a:t>UNT/JPS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753395"/>
                  </a:ext>
                </a:extLst>
              </a:tr>
              <a:tr h="320809">
                <a:tc>
                  <a:txBody>
                    <a:bodyPr/>
                    <a:lstStyle/>
                    <a:p>
                      <a:r>
                        <a:rPr lang="en-US" sz="1600" dirty="0"/>
                        <a:t>UT Dell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458259"/>
                  </a:ext>
                </a:extLst>
              </a:tr>
              <a:tr h="320809">
                <a:tc>
                  <a:txBody>
                    <a:bodyPr/>
                    <a:lstStyle/>
                    <a:p>
                      <a:r>
                        <a:rPr lang="en-US" sz="1600" dirty="0"/>
                        <a:t>UT RGV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361824"/>
                  </a:ext>
                </a:extLst>
              </a:tr>
              <a:tr h="320809">
                <a:tc>
                  <a:txBody>
                    <a:bodyPr/>
                    <a:lstStyle/>
                    <a:p>
                      <a:r>
                        <a:rPr lang="en-US" sz="1600" dirty="0"/>
                        <a:t>UTH - Houston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742980"/>
                  </a:ext>
                </a:extLst>
              </a:tr>
              <a:tr h="320809">
                <a:tc>
                  <a:txBody>
                    <a:bodyPr/>
                    <a:lstStyle/>
                    <a:p>
                      <a:r>
                        <a:rPr lang="en-US" sz="1600" dirty="0"/>
                        <a:t>UTH – San Antonio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567975"/>
                  </a:ext>
                </a:extLst>
              </a:tr>
              <a:tr h="320809">
                <a:tc>
                  <a:txBody>
                    <a:bodyPr/>
                    <a:lstStyle/>
                    <a:p>
                      <a:r>
                        <a:rPr lang="en-US" sz="1600" dirty="0"/>
                        <a:t>UTH - Tyler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118314"/>
                  </a:ext>
                </a:extLst>
              </a:tr>
              <a:tr h="320809">
                <a:tc>
                  <a:txBody>
                    <a:bodyPr/>
                    <a:lstStyle/>
                    <a:p>
                      <a:r>
                        <a:rPr lang="en-US" sz="1600" dirty="0"/>
                        <a:t>UTMB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373053"/>
                  </a:ext>
                </a:extLst>
              </a:tr>
              <a:tr h="320809">
                <a:tc>
                  <a:txBody>
                    <a:bodyPr/>
                    <a:lstStyle/>
                    <a:p>
                      <a:r>
                        <a:rPr lang="en-US" sz="1600" dirty="0"/>
                        <a:t>UTSW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265388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FFA1CA-FCFA-4436-CC4F-512505D4041B}"/>
              </a:ext>
            </a:extLst>
          </p:cNvPr>
          <p:cNvSpPr txBox="1">
            <a:spLocks/>
          </p:cNvSpPr>
          <p:nvPr/>
        </p:nvSpPr>
        <p:spPr>
          <a:xfrm>
            <a:off x="3539432" y="5241536"/>
            <a:ext cx="4602254" cy="5144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1000+ </a:t>
            </a:r>
            <a:r>
              <a:rPr lang="en-US" sz="2400" dirty="0"/>
              <a:t>participants have provided data at </a:t>
            </a:r>
            <a:r>
              <a:rPr lang="en-US" sz="2400" b="1" dirty="0"/>
              <a:t>13 or more</a:t>
            </a:r>
            <a:r>
              <a:rPr lang="en-US" sz="2400" dirty="0"/>
              <a:t> visits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AE032F-8DC6-3842-2D6F-C998E3C178B7}"/>
              </a:ext>
            </a:extLst>
          </p:cNvPr>
          <p:cNvSpPr/>
          <p:nvPr/>
        </p:nvSpPr>
        <p:spPr>
          <a:xfrm>
            <a:off x="5840559" y="1490563"/>
            <a:ext cx="2238538" cy="645912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/>
              <a:t>Total Enrolled</a:t>
            </a:r>
          </a:p>
          <a:p>
            <a:pPr algn="ctr"/>
            <a:r>
              <a:rPr lang="en-US" b="1" dirty="0"/>
              <a:t>1671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5237FDC-FA71-5D65-80C7-B298F571E437}"/>
              </a:ext>
            </a:extLst>
          </p:cNvPr>
          <p:cNvSpPr/>
          <p:nvPr/>
        </p:nvSpPr>
        <p:spPr>
          <a:xfrm>
            <a:off x="3411341" y="1478037"/>
            <a:ext cx="2238538" cy="645912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/>
              <a:t>Total Consented</a:t>
            </a:r>
          </a:p>
          <a:p>
            <a:pPr algn="ctr"/>
            <a:r>
              <a:rPr lang="en-US" b="1" dirty="0"/>
              <a:t>1869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2E86BC-3BAC-1FCC-CFB1-C9AB0DCD198E}"/>
              </a:ext>
            </a:extLst>
          </p:cNvPr>
          <p:cNvSpPr txBox="1">
            <a:spLocks/>
          </p:cNvSpPr>
          <p:nvPr/>
        </p:nvSpPr>
        <p:spPr>
          <a:xfrm>
            <a:off x="8452071" y="5180607"/>
            <a:ext cx="3167804" cy="6399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/>
              <a:t>UNT/JPS </a:t>
            </a:r>
            <a:r>
              <a:rPr lang="en-US" sz="2400"/>
              <a:t>and </a:t>
            </a:r>
            <a:r>
              <a:rPr lang="en-US" sz="2400" b="1"/>
              <a:t>UTSW</a:t>
            </a:r>
            <a:r>
              <a:rPr lang="en-US" sz="2400"/>
              <a:t> have enrolled </a:t>
            </a:r>
            <a:r>
              <a:rPr lang="en-US" sz="2400" b="1"/>
              <a:t>200+</a:t>
            </a:r>
            <a:r>
              <a:rPr lang="en-US" sz="2400"/>
              <a:t> participants</a:t>
            </a:r>
          </a:p>
        </p:txBody>
      </p:sp>
      <p:pic>
        <p:nvPicPr>
          <p:cNvPr id="10" name="Picture 9" descr="A graph of people in a row&#10;&#10;Description automatically generated with medium confidence">
            <a:extLst>
              <a:ext uri="{FF2B5EF4-FFF2-40B4-BE49-F238E27FC236}">
                <a16:creationId xmlns:a16="http://schemas.microsoft.com/office/drawing/2014/main" id="{DFD1F439-06AC-0BF1-5A7F-3342EA30E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58"/>
          <a:stretch/>
        </p:blipFill>
        <p:spPr>
          <a:xfrm>
            <a:off x="3258429" y="2420792"/>
            <a:ext cx="4917799" cy="2621657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graph of a number of blue and white bars&#10;&#10;Description automatically generated with medium confidence">
            <a:extLst>
              <a:ext uri="{FF2B5EF4-FFF2-40B4-BE49-F238E27FC236}">
                <a16:creationId xmlns:a16="http://schemas.microsoft.com/office/drawing/2014/main" id="{213FDA82-0477-4876-ED24-53D424EF2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2" y="2420450"/>
            <a:ext cx="2708494" cy="29513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7C35691-C857-8D3E-3277-467DEA288EA9}"/>
              </a:ext>
            </a:extLst>
          </p:cNvPr>
          <p:cNvSpPr txBox="1">
            <a:spLocks/>
          </p:cNvSpPr>
          <p:nvPr/>
        </p:nvSpPr>
        <p:spPr>
          <a:xfrm>
            <a:off x="274092" y="5498768"/>
            <a:ext cx="2619420" cy="5144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12,049 </a:t>
            </a:r>
            <a:r>
              <a:rPr lang="en-US" sz="2400" dirty="0"/>
              <a:t>total visits completed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79DD43-2E52-F1F6-93F7-43EA665D3AFF}"/>
              </a:ext>
            </a:extLst>
          </p:cNvPr>
          <p:cNvSpPr/>
          <p:nvPr/>
        </p:nvSpPr>
        <p:spPr>
          <a:xfrm>
            <a:off x="494864" y="1077238"/>
            <a:ext cx="2398648" cy="121621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ea typeface="+mn-lt"/>
                <a:cs typeface="+mn-lt"/>
              </a:rPr>
              <a:t>Implementation of Protocol Extension In Progress</a:t>
            </a:r>
            <a:endParaRPr lang="en-US" sz="1600" dirty="0"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0070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9802C-A04C-6B60-7B5E-76D1951F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3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7FF70F-594C-2CFC-79E7-D92D3608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268" y="439969"/>
            <a:ext cx="10474607" cy="863174"/>
          </a:xfrm>
        </p:spPr>
        <p:txBody>
          <a:bodyPr/>
          <a:lstStyle/>
          <a:p>
            <a:r>
              <a:rPr lang="en-US" dirty="0"/>
              <a:t>Publications Overview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F055C09-26AB-8B77-7B2E-4BCF76B5CC30}"/>
              </a:ext>
            </a:extLst>
          </p:cNvPr>
          <p:cNvSpPr txBox="1">
            <a:spLocks/>
          </p:cNvSpPr>
          <p:nvPr/>
        </p:nvSpPr>
        <p:spPr>
          <a:xfrm>
            <a:off x="4143641" y="1675659"/>
            <a:ext cx="1665790" cy="1402122"/>
          </a:xfrm>
          <a:prstGeom prst="roundRect">
            <a:avLst/>
          </a:prstGeom>
          <a:gradFill rotWithShape="1">
            <a:gsLst>
              <a:gs pos="0">
                <a:srgbClr val="1F3864">
                  <a:satMod val="103000"/>
                  <a:lumMod val="102000"/>
                  <a:tint val="94000"/>
                </a:srgbClr>
              </a:gs>
              <a:gs pos="50000">
                <a:srgbClr val="1F3864">
                  <a:satMod val="110000"/>
                  <a:lumMod val="100000"/>
                  <a:shade val="100000"/>
                </a:srgbClr>
              </a:gs>
              <a:gs pos="100000">
                <a:srgbClr val="1F386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PUBLISHED OR IN PRESS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1450A141-98DC-DE0D-A56E-D3D79A03F1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216719"/>
              </p:ext>
            </p:extLst>
          </p:nvPr>
        </p:nvGraphicFramePr>
        <p:xfrm>
          <a:off x="1566679" y="3400284"/>
          <a:ext cx="4754879" cy="251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44AF0233-0B05-0363-BB0E-509E04B0EA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6601" y="577542"/>
            <a:ext cx="4423093" cy="2512527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 screenshot of a website&#10;&#10;Description automatically generated">
            <a:extLst>
              <a:ext uri="{FF2B5EF4-FFF2-40B4-BE49-F238E27FC236}">
                <a16:creationId xmlns:a16="http://schemas.microsoft.com/office/drawing/2014/main" id="{5977BE78-BF55-D740-A0D9-907A0ED9EA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4272" y="3492214"/>
            <a:ext cx="4465422" cy="2751019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7C27C89-B29F-4B1D-A723-76A87EA11832}"/>
              </a:ext>
            </a:extLst>
          </p:cNvPr>
          <p:cNvSpPr txBox="1">
            <a:spLocks/>
          </p:cNvSpPr>
          <p:nvPr/>
        </p:nvSpPr>
        <p:spPr>
          <a:xfrm>
            <a:off x="2004534" y="1675659"/>
            <a:ext cx="1565968" cy="1402122"/>
          </a:xfrm>
          <a:prstGeom prst="roundRect">
            <a:avLst/>
          </a:prstGeom>
          <a:gradFill rotWithShape="1">
            <a:gsLst>
              <a:gs pos="0">
                <a:srgbClr val="1F3864">
                  <a:satMod val="103000"/>
                  <a:lumMod val="102000"/>
                  <a:tint val="94000"/>
                </a:srgbClr>
              </a:gs>
              <a:gs pos="50000">
                <a:srgbClr val="1F3864">
                  <a:satMod val="110000"/>
                  <a:lumMod val="100000"/>
                  <a:shade val="100000"/>
                </a:srgbClr>
              </a:gs>
              <a:gs pos="100000">
                <a:srgbClr val="1F386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PROPOSALS SUBMITTED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2D0B81-0C0E-5BDE-8C78-DCAA282B764D}"/>
              </a:ext>
            </a:extLst>
          </p:cNvPr>
          <p:cNvSpPr/>
          <p:nvPr/>
        </p:nvSpPr>
        <p:spPr>
          <a:xfrm rot="20627071">
            <a:off x="6473578" y="476860"/>
            <a:ext cx="1483774" cy="86317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dirty="0">
                <a:ea typeface="+mn-lt"/>
                <a:cs typeface="+mn-lt"/>
              </a:rPr>
              <a:t>Published</a:t>
            </a:r>
          </a:p>
          <a:p>
            <a:pPr algn="ctr"/>
            <a:r>
              <a:rPr lang="en-US" sz="1600" b="1" dirty="0">
                <a:ea typeface="+mn-lt"/>
                <a:cs typeface="+mn-lt"/>
              </a:rPr>
              <a:t># 8</a:t>
            </a:r>
            <a:endParaRPr lang="en-US" sz="1600" dirty="0">
              <a:cs typeface="Calibri" panose="020F0502020204030204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129764A-876B-613C-3CE1-1C58455241CC}"/>
              </a:ext>
            </a:extLst>
          </p:cNvPr>
          <p:cNvSpPr/>
          <p:nvPr/>
        </p:nvSpPr>
        <p:spPr>
          <a:xfrm rot="20627071">
            <a:off x="6451372" y="3388386"/>
            <a:ext cx="1483774" cy="86317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dirty="0">
                <a:ea typeface="+mn-lt"/>
                <a:cs typeface="+mn-lt"/>
              </a:rPr>
              <a:t>Published</a:t>
            </a:r>
          </a:p>
          <a:p>
            <a:pPr algn="ctr"/>
            <a:r>
              <a:rPr lang="en-US" sz="1600" b="1" dirty="0">
                <a:ea typeface="+mn-lt"/>
                <a:cs typeface="+mn-lt"/>
              </a:rPr>
              <a:t># 9</a:t>
            </a:r>
            <a:endParaRPr lang="en-US" sz="16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2198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99843-9178-2AE9-03B7-BE001ED13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F6A18-80AA-DD3D-4438-B2F1EC0A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045" y="439969"/>
            <a:ext cx="10165830" cy="840191"/>
          </a:xfrm>
        </p:spPr>
        <p:txBody>
          <a:bodyPr lIns="91440" tIns="45720" rIns="91440" bIns="45720" anchor="t">
            <a:normAutofit/>
          </a:bodyPr>
          <a:lstStyle/>
          <a:p>
            <a:pPr algn="ctr"/>
            <a:r>
              <a:rPr lang="en-US" dirty="0">
                <a:latin typeface="Halyard Display"/>
              </a:rPr>
              <a:t>Manuscripts: In Press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707E9-ADA5-C1B9-B83F-C9A2BAB0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4</a:t>
            </a:fld>
            <a:endParaRPr lang="en-US"/>
          </a:p>
        </p:txBody>
      </p:sp>
      <p:sp>
        <p:nvSpPr>
          <p:cNvPr id="1139" name="Rectangle: Rounded Corners 1138">
            <a:extLst>
              <a:ext uri="{FF2B5EF4-FFF2-40B4-BE49-F238E27FC236}">
                <a16:creationId xmlns:a16="http://schemas.microsoft.com/office/drawing/2014/main" id="{D24D8398-75EE-6C18-0EE2-0EF0AAB5819B}"/>
              </a:ext>
            </a:extLst>
          </p:cNvPr>
          <p:cNvSpPr/>
          <p:nvPr/>
        </p:nvSpPr>
        <p:spPr>
          <a:xfrm>
            <a:off x="2535935" y="1139825"/>
            <a:ext cx="9083939" cy="47544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6" name="Oval 1125">
            <a:extLst>
              <a:ext uri="{FF2B5EF4-FFF2-40B4-BE49-F238E27FC236}">
                <a16:creationId xmlns:a16="http://schemas.microsoft.com/office/drawing/2014/main" id="{65DE3534-ECE3-197A-94CF-64BC6F8568C8}"/>
              </a:ext>
            </a:extLst>
          </p:cNvPr>
          <p:cNvSpPr/>
          <p:nvPr/>
        </p:nvSpPr>
        <p:spPr>
          <a:xfrm>
            <a:off x="952500" y="1295400"/>
            <a:ext cx="2124075" cy="2010537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ea typeface="+mn-lt"/>
                <a:cs typeface="+mn-lt"/>
              </a:rPr>
              <a:t>6 </a:t>
            </a:r>
            <a:endParaRPr lang="en-US" sz="2000" dirty="0">
              <a:ea typeface="+mn-lt"/>
              <a:cs typeface="+mn-lt"/>
            </a:endParaRPr>
          </a:p>
          <a:p>
            <a:pPr algn="ctr"/>
            <a:r>
              <a:rPr lang="en-US" sz="2000" dirty="0">
                <a:ea typeface="+mn-lt"/>
                <a:cs typeface="+mn-lt"/>
              </a:rPr>
              <a:t>Manuscripts In Press</a:t>
            </a:r>
            <a:endParaRPr lang="en-US" sz="2000" dirty="0">
              <a:ea typeface="Calibri"/>
              <a:cs typeface="Calibri" panose="020F0502020204030204"/>
            </a:endParaRPr>
          </a:p>
        </p:txBody>
      </p:sp>
      <p:sp>
        <p:nvSpPr>
          <p:cNvPr id="1151" name="TextBox 1150">
            <a:extLst>
              <a:ext uri="{FF2B5EF4-FFF2-40B4-BE49-F238E27FC236}">
                <a16:creationId xmlns:a16="http://schemas.microsoft.com/office/drawing/2014/main" id="{31D4BA9E-8794-2832-827C-3CBE37E61BAE}"/>
              </a:ext>
            </a:extLst>
          </p:cNvPr>
          <p:cNvSpPr txBox="1"/>
          <p:nvPr/>
        </p:nvSpPr>
        <p:spPr>
          <a:xfrm>
            <a:off x="2635213" y="1354555"/>
            <a:ext cx="8885382" cy="45397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00100" lvl="1" indent="-342900">
              <a:buFont typeface="+mj-lt"/>
              <a:buAutoNum type="arabicPeriod" startAt="10"/>
            </a:pP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A Comparison of Depressive Symptom Self-Reported Measures in the Texas Youth Depression and Suicide Research Network (TX-YDSRN) (</a:t>
            </a:r>
            <a:r>
              <a:rPr lang="en-US" sz="1700" b="1" dirty="0">
                <a:solidFill>
                  <a:schemeClr val="bg1"/>
                </a:solidFill>
                <a:ea typeface="+mn-lt"/>
                <a:cs typeface="+mn-lt"/>
              </a:rPr>
              <a:t>Nandy, et al., </a:t>
            </a:r>
            <a:r>
              <a:rPr lang="en-US" sz="1700" i="1" dirty="0">
                <a:solidFill>
                  <a:schemeClr val="bg1"/>
                </a:solidFill>
                <a:ea typeface="+mn-lt"/>
                <a:cs typeface="+mn-lt"/>
              </a:rPr>
              <a:t>Journal of Clinical Psychiatry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)</a:t>
            </a:r>
          </a:p>
          <a:p>
            <a:pPr marL="800100" lvl="1" indent="-342900">
              <a:buFont typeface="+mj-lt"/>
              <a:buAutoNum type="arabicPeriod" startAt="10"/>
            </a:pPr>
            <a:r>
              <a:rPr lang="en-US" sz="1700" dirty="0">
                <a:solidFill>
                  <a:schemeClr val="bg1"/>
                </a:solidFill>
                <a:ea typeface="+mn-lt"/>
                <a:cs typeface="Calibri"/>
              </a:rPr>
              <a:t>Measurement Choices for Youth Suicidality 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(</a:t>
            </a:r>
            <a:r>
              <a:rPr lang="en-US" sz="1700" b="1" dirty="0">
                <a:solidFill>
                  <a:schemeClr val="bg1"/>
                </a:solidFill>
                <a:ea typeface="+mn-lt"/>
                <a:cs typeface="+mn-lt"/>
              </a:rPr>
              <a:t>Busby, et al., </a:t>
            </a:r>
            <a:r>
              <a:rPr lang="en-US" sz="1700" i="1" dirty="0">
                <a:solidFill>
                  <a:schemeClr val="bg1"/>
                </a:solidFill>
                <a:ea typeface="+mn-lt"/>
                <a:cs typeface="+mn-lt"/>
              </a:rPr>
              <a:t>Child Psychiatry &amp; Human Development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)</a:t>
            </a:r>
            <a:endParaRPr lang="en-US" sz="1700" dirty="0">
              <a:solidFill>
                <a:schemeClr val="bg1"/>
              </a:solidFill>
              <a:ea typeface="+mn-lt"/>
              <a:cs typeface="Calibri"/>
            </a:endParaRPr>
          </a:p>
          <a:p>
            <a:pPr marL="800100" lvl="1" indent="-342900">
              <a:buFont typeface="+mj-lt"/>
              <a:buAutoNum type="arabicPeriod" startAt="10"/>
            </a:pPr>
            <a:r>
              <a:rPr lang="en-US" sz="1700" dirty="0">
                <a:solidFill>
                  <a:schemeClr val="bg1"/>
                </a:solidFill>
                <a:ea typeface="+mn-lt"/>
                <a:cs typeface="Calibri"/>
              </a:rPr>
              <a:t>Characterizing Measurement-Based Care in the Texas Youth Depression and Suicide Research Network (TX-YDSRN) 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(</a:t>
            </a:r>
            <a:r>
              <a:rPr lang="en-US" sz="1700" b="1" dirty="0">
                <a:solidFill>
                  <a:schemeClr val="bg1"/>
                </a:solidFill>
                <a:ea typeface="+mn-lt"/>
                <a:cs typeface="+mn-lt"/>
              </a:rPr>
              <a:t>Slater, et al., </a:t>
            </a:r>
            <a:r>
              <a:rPr lang="en-US" sz="1700" i="1" dirty="0">
                <a:solidFill>
                  <a:schemeClr val="bg1"/>
                </a:solidFill>
                <a:ea typeface="+mn-lt"/>
                <a:cs typeface="+mn-lt"/>
              </a:rPr>
              <a:t>Child Psychiatry &amp; Human Development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)</a:t>
            </a:r>
            <a:endParaRPr lang="en-US" sz="1700" dirty="0">
              <a:solidFill>
                <a:schemeClr val="bg1"/>
              </a:solidFill>
              <a:ea typeface="+mn-lt"/>
              <a:cs typeface="Calibri"/>
            </a:endParaRPr>
          </a:p>
          <a:p>
            <a:pPr marL="800100" lvl="1" indent="-342900">
              <a:buFont typeface="+mj-lt"/>
              <a:buAutoNum type="arabicPeriod" startAt="10"/>
            </a:pPr>
            <a:r>
              <a:rPr lang="en-US" sz="1700" dirty="0">
                <a:solidFill>
                  <a:schemeClr val="bg1"/>
                </a:solidFill>
                <a:ea typeface="+mn-lt"/>
                <a:cs typeface="Calibri"/>
              </a:rPr>
              <a:t>Measurement-Based Care for Depression in Youth: Practical Considerations for Selecting Measures to Assess Depression, Associated Features and Functioning (</a:t>
            </a:r>
            <a:r>
              <a:rPr lang="en-US" sz="1700" b="1" dirty="0">
                <a:solidFill>
                  <a:schemeClr val="bg1"/>
                </a:solidFill>
                <a:ea typeface="+mn-lt"/>
                <a:cs typeface="Calibri"/>
              </a:rPr>
              <a:t>Garza, et al., </a:t>
            </a:r>
            <a:r>
              <a:rPr lang="en-US" sz="1700" i="1" dirty="0">
                <a:solidFill>
                  <a:schemeClr val="bg1"/>
                </a:solidFill>
                <a:ea typeface="+mn-lt"/>
                <a:cs typeface="Calibri"/>
              </a:rPr>
              <a:t>Special Edition: Child Psychiatry &amp; Human Development</a:t>
            </a:r>
            <a:r>
              <a:rPr lang="en-US" sz="1700" dirty="0">
                <a:solidFill>
                  <a:schemeClr val="bg1"/>
                </a:solidFill>
                <a:ea typeface="+mn-lt"/>
                <a:cs typeface="Calibri"/>
              </a:rPr>
              <a:t>)</a:t>
            </a:r>
          </a:p>
          <a:p>
            <a:pPr marL="800100" lvl="1" indent="-342900">
              <a:buFont typeface="+mj-lt"/>
              <a:buAutoNum type="arabicPeriod" startAt="10"/>
            </a:pPr>
            <a:r>
              <a:rPr lang="en-US" sz="1700" dirty="0">
                <a:solidFill>
                  <a:schemeClr val="bg1"/>
                </a:solidFill>
                <a:ea typeface="+mn-lt"/>
                <a:cs typeface="Calibri"/>
              </a:rPr>
              <a:t>Data-Driven Subgrouping of Youths with Depression Reveals That Resilience is Associated with Higher Physical Functioning Despite High Symptom Burden in the Texas Youth Depression and Suicide Research Network (TX-YDSRN) (</a:t>
            </a:r>
            <a:r>
              <a:rPr lang="en-US" sz="1700" b="1" dirty="0">
                <a:solidFill>
                  <a:schemeClr val="bg1"/>
                </a:solidFill>
                <a:ea typeface="+mn-lt"/>
                <a:cs typeface="Calibri"/>
              </a:rPr>
              <a:t>Minhajuddin, et al., </a:t>
            </a:r>
            <a:r>
              <a:rPr lang="en-US" sz="1700" i="1" dirty="0">
                <a:solidFill>
                  <a:schemeClr val="bg1"/>
                </a:solidFill>
                <a:ea typeface="+mn-lt"/>
                <a:cs typeface="Calibri"/>
              </a:rPr>
              <a:t>Journal of Affective Disorders</a:t>
            </a:r>
            <a:r>
              <a:rPr lang="en-US" sz="1700" dirty="0">
                <a:solidFill>
                  <a:schemeClr val="bg1"/>
                </a:solidFill>
                <a:ea typeface="+mn-lt"/>
                <a:cs typeface="Calibri"/>
              </a:rPr>
              <a:t>)</a:t>
            </a:r>
          </a:p>
          <a:p>
            <a:pPr marL="800100" lvl="1" indent="-342900">
              <a:buFont typeface="+mj-lt"/>
              <a:buAutoNum type="arabicPeriod" startAt="10"/>
            </a:pPr>
            <a:r>
              <a:rPr lang="en-US" sz="1700" dirty="0">
                <a:solidFill>
                  <a:schemeClr val="bg1"/>
                </a:solidFill>
                <a:ea typeface="+mn-lt"/>
                <a:cs typeface="Calibri"/>
              </a:rPr>
              <a:t>Psychometric Properties of the GAD-7 and PROMIS-Anxiety-4a Among Youth with Depression and Suicidality: Results from the Texas Youth Depression and Suicide Research Network (</a:t>
            </a:r>
            <a:r>
              <a:rPr lang="en-US" sz="1700" b="1" dirty="0">
                <a:solidFill>
                  <a:schemeClr val="bg1"/>
                </a:solidFill>
                <a:ea typeface="+mn-lt"/>
                <a:cs typeface="Calibri"/>
              </a:rPr>
              <a:t>Guzick, et al</a:t>
            </a:r>
            <a:r>
              <a:rPr lang="en-US" sz="1700" dirty="0">
                <a:solidFill>
                  <a:schemeClr val="bg1"/>
                </a:solidFill>
                <a:ea typeface="+mn-lt"/>
                <a:cs typeface="Calibri"/>
              </a:rPr>
              <a:t>., </a:t>
            </a:r>
            <a:r>
              <a:rPr lang="en-US" sz="1700" i="1" dirty="0">
                <a:solidFill>
                  <a:schemeClr val="bg1"/>
                </a:solidFill>
                <a:ea typeface="+mn-lt"/>
                <a:cs typeface="Calibri"/>
              </a:rPr>
              <a:t>Journal of Psychiatric Research</a:t>
            </a:r>
            <a:r>
              <a:rPr lang="en-US" sz="1700" dirty="0">
                <a:solidFill>
                  <a:schemeClr val="bg1"/>
                </a:solidFill>
                <a:ea typeface="+mn-lt"/>
                <a:cs typeface="Calibri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7282D9-318D-5F11-CFA2-98B3F3BC7F9D}"/>
              </a:ext>
            </a:extLst>
          </p:cNvPr>
          <p:cNvSpPr txBox="1"/>
          <p:nvPr/>
        </p:nvSpPr>
        <p:spPr>
          <a:xfrm>
            <a:off x="2785242" y="6017921"/>
            <a:ext cx="8427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0" i="1" kern="1200" dirty="0">
                <a:effectLst/>
                <a:latin typeface="Calibri" panose="020F0502020204030204" pitchFamily="34" charset="0"/>
                <a:ea typeface="Halyard Display Light" pitchFamily="2" charset="77"/>
                <a:cs typeface="Calibri" panose="020F0502020204030204" pitchFamily="34" charset="0"/>
              </a:rPr>
              <a:t>Links to all publications are available at </a:t>
            </a:r>
            <a:r>
              <a:rPr lang="en-US" sz="2000" b="0" i="1" kern="1200" dirty="0">
                <a:effectLst/>
                <a:latin typeface="Calibri" panose="020F0502020204030204" pitchFamily="34" charset="0"/>
                <a:ea typeface="Halyard Display Light" pitchFamily="2" charset="77"/>
                <a:cs typeface="Calibri" panose="020F0502020204030204" pitchFamily="34" charset="0"/>
                <a:hlinkClick r:id="rId2"/>
              </a:rPr>
              <a:t>https://tx-ydsrn.swmed.org/publication</a:t>
            </a:r>
            <a:r>
              <a:rPr lang="en-US" sz="2000" b="0" i="1" kern="1200" dirty="0">
                <a:effectLst/>
                <a:latin typeface="Calibri" panose="020F0502020204030204" pitchFamily="34" charset="0"/>
                <a:ea typeface="Halyard Display Light" pitchFamily="2" charset="77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3385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9802C-A04C-6B60-7B5E-76D1951F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5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7FF70F-594C-2CFC-79E7-D92D3608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268" y="439969"/>
            <a:ext cx="10474607" cy="863174"/>
          </a:xfrm>
        </p:spPr>
        <p:txBody>
          <a:bodyPr/>
          <a:lstStyle/>
          <a:p>
            <a:pPr algn="r"/>
            <a:r>
              <a:rPr lang="en-US" dirty="0"/>
              <a:t>Activ8 for Teens Overview</a:t>
            </a:r>
          </a:p>
        </p:txBody>
      </p:sp>
      <p:pic>
        <p:nvPicPr>
          <p:cNvPr id="2" name="Picture 1" descr="A poster with text and images&#10;&#10;Description automatically generated">
            <a:extLst>
              <a:ext uri="{FF2B5EF4-FFF2-40B4-BE49-F238E27FC236}">
                <a16:creationId xmlns:a16="http://schemas.microsoft.com/office/drawing/2014/main" id="{E1751A7E-DF90-5D02-138F-1F7FFAE63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668" y="507548"/>
            <a:ext cx="4535466" cy="58488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E50F71-C17B-FF2D-708B-8976C3A6DBDA}"/>
              </a:ext>
            </a:extLst>
          </p:cNvPr>
          <p:cNvSpPr txBox="1"/>
          <p:nvPr/>
        </p:nvSpPr>
        <p:spPr>
          <a:xfrm>
            <a:off x="6742421" y="2421614"/>
            <a:ext cx="48774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Halyard Display Light" pitchFamily="2" charset="77"/>
                <a:cs typeface="Calibri" panose="020F0502020204030204" pitchFamily="34" charset="0"/>
              </a:rPr>
              <a:t>Launched Activ8 SharePoint with tools and resources for interventionists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Halyard Display Light" pitchFamily="2" charset="77"/>
                <a:cs typeface="Calibri" panose="020F0502020204030204" pitchFamily="34" charset="0"/>
              </a:rPr>
              <a:t>Developed online training modules for interventionists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kern="1200" dirty="0">
                <a:effectLst/>
                <a:latin typeface="Calibri" panose="020F0502020204030204" pitchFamily="34" charset="0"/>
                <a:ea typeface="Halyard Display Light" pitchFamily="2" charset="77"/>
                <a:cs typeface="Calibri" panose="020F0502020204030204" pitchFamily="34" charset="0"/>
              </a:rPr>
              <a:t>Held </a:t>
            </a:r>
            <a:r>
              <a:rPr lang="en-US" sz="2000" dirty="0">
                <a:latin typeface="Calibri" panose="020F0502020204030204" pitchFamily="34" charset="0"/>
                <a:ea typeface="Halyard Display Light" pitchFamily="2" charset="77"/>
                <a:cs typeface="Calibri" panose="020F0502020204030204" pitchFamily="34" charset="0"/>
              </a:rPr>
              <a:t>two in person interventionist trainings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Halyard Display Light" pitchFamily="2" charset="77"/>
                <a:cs typeface="Calibri" panose="020F0502020204030204" pitchFamily="34" charset="0"/>
              </a:rPr>
              <a:t>Additional training in January 2024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kern="1200" dirty="0">
                <a:effectLst/>
                <a:latin typeface="Calibri" panose="020F0502020204030204" pitchFamily="34" charset="0"/>
                <a:ea typeface="Halyard Display Light" pitchFamily="2" charset="77"/>
                <a:cs typeface="Calibri" panose="020F0502020204030204" pitchFamily="34" charset="0"/>
              </a:rPr>
              <a:t>Trained </a:t>
            </a:r>
            <a:r>
              <a:rPr lang="en-US" sz="2000" b="1" kern="1200" dirty="0">
                <a:effectLst/>
                <a:latin typeface="Calibri" panose="020F0502020204030204" pitchFamily="34" charset="0"/>
                <a:ea typeface="Halyard Display Light" pitchFamily="2" charset="77"/>
                <a:cs typeface="Calibri" panose="020F0502020204030204" pitchFamily="34" charset="0"/>
              </a:rPr>
              <a:t>13</a:t>
            </a:r>
            <a:r>
              <a:rPr lang="en-US" sz="2000" kern="1200" dirty="0">
                <a:effectLst/>
                <a:latin typeface="Calibri" panose="020F0502020204030204" pitchFamily="34" charset="0"/>
                <a:ea typeface="Halyard Display Light" pitchFamily="2" charset="77"/>
                <a:cs typeface="Calibri" panose="020F0502020204030204" pitchFamily="34" charset="0"/>
              </a:rPr>
              <a:t> supervisors</a:t>
            </a:r>
            <a:endParaRPr lang="en-US" sz="2000" b="0" kern="1200" dirty="0">
              <a:effectLst/>
              <a:latin typeface="Calibri" panose="020F0502020204030204" pitchFamily="34" charset="0"/>
              <a:ea typeface="Halyard Display Light" pitchFamily="2" charset="77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Halyard Display Light" pitchFamily="2" charset="77"/>
                <a:cs typeface="Calibri" panose="020F0502020204030204" pitchFamily="34" charset="0"/>
              </a:rPr>
              <a:t>Certified </a:t>
            </a:r>
            <a:r>
              <a:rPr lang="en-US" sz="2000" b="1" dirty="0">
                <a:latin typeface="Calibri" panose="020F0502020204030204" pitchFamily="34" charset="0"/>
                <a:ea typeface="Halyard Display Light" pitchFamily="2" charset="77"/>
                <a:cs typeface="Calibri" panose="020F0502020204030204" pitchFamily="34" charset="0"/>
              </a:rPr>
              <a:t>25</a:t>
            </a:r>
            <a:r>
              <a:rPr lang="en-US" sz="2000" dirty="0">
                <a:latin typeface="Calibri" panose="020F0502020204030204" pitchFamily="34" charset="0"/>
                <a:ea typeface="Halyard Display Light" pitchFamily="2" charset="77"/>
                <a:cs typeface="Calibri" panose="020F0502020204030204" pitchFamily="34" charset="0"/>
              </a:rPr>
              <a:t> interventionists</a:t>
            </a:r>
            <a:endParaRPr lang="en-US" sz="2000" b="0" kern="1200" dirty="0">
              <a:effectLst/>
              <a:latin typeface="Calibri" panose="020F0502020204030204" pitchFamily="34" charset="0"/>
              <a:ea typeface="Halyard Display Light" pitchFamily="2" charset="77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kern="1200" dirty="0">
                <a:effectLst/>
                <a:latin typeface="Calibri" panose="020F0502020204030204" pitchFamily="34" charset="0"/>
                <a:ea typeface="Halyard Display Light" pitchFamily="2" charset="77"/>
                <a:cs typeface="Calibri" panose="020F0502020204030204" pitchFamily="34" charset="0"/>
              </a:rPr>
              <a:t>Delivered Activ8 materials to Nodes to begin recruitment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0" kern="1200" dirty="0">
              <a:effectLst/>
              <a:latin typeface="Calibri" panose="020F0502020204030204" pitchFamily="34" charset="0"/>
              <a:ea typeface="Halyard Display Light" pitchFamily="2" charset="77"/>
              <a:cs typeface="Calibri" panose="020F050202020403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B9824FF-13C8-030B-AC8D-102D27F93E8F}"/>
              </a:ext>
            </a:extLst>
          </p:cNvPr>
          <p:cNvSpPr/>
          <p:nvPr/>
        </p:nvSpPr>
        <p:spPr>
          <a:xfrm>
            <a:off x="6742421" y="1107213"/>
            <a:ext cx="4703863" cy="116531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/>
              <a:t>Officially Launched!</a:t>
            </a:r>
            <a:endParaRPr lang="en-US" sz="3200" b="1" dirty="0">
              <a:ea typeface="Calibri"/>
              <a:cs typeface="Calibri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941C2C6-6998-A266-2C4E-549A30C4E0F6}"/>
              </a:ext>
            </a:extLst>
          </p:cNvPr>
          <p:cNvSpPr/>
          <p:nvPr/>
        </p:nvSpPr>
        <p:spPr>
          <a:xfrm>
            <a:off x="7449671" y="6065021"/>
            <a:ext cx="3630705" cy="5826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/>
              <a:t>Four Nodes Starting Recruitment</a:t>
            </a:r>
            <a:endParaRPr lang="en-US" sz="20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8125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6ABB68-4737-2A9B-3A06-D7A82D6F975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algn="ctr"/>
            <a:r>
              <a:rPr lang="en-US" sz="7200"/>
              <a:t>Q &amp; 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8EDE9-54E8-D2BF-AFD1-8CF26A615E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10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MHCC Powerpoint Template2" id="{2324C577-9635-7C4C-A22A-02CCFDAC2091}" vid="{1996C408-CD8C-354A-8AA0-31AF6D0362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lcf76f155ced4ddcb4097134ff3c332f xmlns="2018a4d9-e5a5-428b-a312-dfd840ba6b63">
      <Terms xmlns="http://schemas.microsoft.com/office/infopath/2007/PartnerControls"/>
    </lcf76f155ced4ddcb4097134ff3c332f>
    <SharedWithUsers xmlns="ef95f5f0-dadb-470a-94cb-364b588c356d">
      <UserInfo>
        <DisplayName>Holli Slater</DisplayName>
        <AccountId>56</AccountId>
        <AccountType/>
      </UserInfo>
    </SharedWithUsers>
    <Comments xmlns="2018a4d9-e5a5-428b-a312-dfd840ba6b6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8" ma:contentTypeDescription="Create a new document." ma:contentTypeScope="" ma:versionID="cd9b46e9ac7900af1dbe4bf1573a7b95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c6f2e5f8655b7c396514f41ea298d57d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B643BA-116C-4B78-9CAE-947652F1DA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4D2939-55FE-41E3-A406-BB09ACF739B0}">
  <ds:schemaRefs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d2be9010-f29f-4020-803a-27d8ccbea3a5"/>
    <ds:schemaRef ds:uri="bf06dd77-8098-4c65-a627-a388b0db5196"/>
  </ds:schemaRefs>
</ds:datastoreItem>
</file>

<file path=customXml/itemProps3.xml><?xml version="1.0" encoding="utf-8"?>
<ds:datastoreItem xmlns:ds="http://schemas.openxmlformats.org/officeDocument/2006/customXml" ds:itemID="{F4CB9668-2274-4E9F-AE7E-91700D567FC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</TotalTime>
  <Words>409</Words>
  <Application>Microsoft Macintosh PowerPoint</Application>
  <PresentationFormat>Widescreen</PresentationFormat>
  <Paragraphs>82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Halyard Text Book</vt:lpstr>
      <vt:lpstr>Halyard Display</vt:lpstr>
      <vt:lpstr>Halyard Text</vt:lpstr>
      <vt:lpstr>Arial</vt:lpstr>
      <vt:lpstr>Halyard Display Light</vt:lpstr>
      <vt:lpstr>Office Theme</vt:lpstr>
      <vt:lpstr>TX-YDSRN: Network Updates</vt:lpstr>
      <vt:lpstr>TX-YDSRN Registry Study Status</vt:lpstr>
      <vt:lpstr>Publications Overview</vt:lpstr>
      <vt:lpstr>Manuscripts: In Press</vt:lpstr>
      <vt:lpstr>Activ8 for Teens Overview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Holli Slater</dc:creator>
  <cp:lastModifiedBy>Holli Slater</cp:lastModifiedBy>
  <cp:revision>33</cp:revision>
  <cp:lastPrinted>2023-01-31T18:32:24Z</cp:lastPrinted>
  <dcterms:created xsi:type="dcterms:W3CDTF">2022-09-14T18:28:40Z</dcterms:created>
  <dcterms:modified xsi:type="dcterms:W3CDTF">2024-01-19T17:43:51Z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  <property fmtid="{D5CDD505-2E9C-101B-9397-08002B2CF9AE}" pid="3" name="MediaServiceImageTags">
    <vt:lpwstr/>
  </property>
  <property fmtid="{D5CDD505-2E9C-101B-9397-08002B2CF9AE}" pid="4" name="Tags">
    <vt:lpwstr/>
  </property>
  <property fmtid="{D5CDD505-2E9C-101B-9397-08002B2CF9AE}" pid="5" name="TaxKeyword">
    <vt:lpwstr/>
  </property>
</Properties>
</file>