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2"/>
  </p:notesMasterIdLst>
  <p:sldIdLst>
    <p:sldId id="256" r:id="rId5"/>
    <p:sldId id="887" r:id="rId6"/>
    <p:sldId id="912" r:id="rId7"/>
    <p:sldId id="903" r:id="rId8"/>
    <p:sldId id="904" r:id="rId9"/>
    <p:sldId id="908" r:id="rId10"/>
    <p:sldId id="260" r:id="rId11"/>
  </p:sldIdLst>
  <p:sldSz cx="12192000" cy="6858000"/>
  <p:notesSz cx="6858000" cy="9144000"/>
  <p:embeddedFontLst>
    <p:embeddedFont>
      <p:font typeface="Fira Sans Extra Condensed SemiBold" panose="020B0604020202020204" charset="0"/>
      <p:regular r:id="rId13"/>
      <p:bold r:id="rId14"/>
      <p:italic r:id="rId15"/>
      <p:boldItalic r:id="rId16"/>
    </p:embeddedFont>
    <p:embeddedFont>
      <p:font typeface="Halyard Display" panose="020B0604020202020204" charset="0"/>
      <p:regular r:id="rId17"/>
      <p:bold r:id="rId18"/>
      <p:italic r:id="rId19"/>
    </p:embeddedFont>
    <p:embeddedFont>
      <p:font typeface="Halyard Text Book" panose="020B0604020202020204" charset="0"/>
      <p:regular r:id="rId20"/>
      <p: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8273"/>
    <a:srgbClr val="4C9E8A"/>
    <a:srgbClr val="5CB89E"/>
    <a:srgbClr val="6ACCAD"/>
    <a:srgbClr val="3C8071"/>
    <a:srgbClr val="C55A11"/>
    <a:srgbClr val="EBE9E6"/>
    <a:srgbClr val="FFE905"/>
    <a:srgbClr val="233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 Fuller" userId="c489b603-a031-4356-a4b3-78780dccf740" providerId="ADAL" clId="{541FA28B-D3F1-4257-94DB-E9AA20D59B90}"/>
    <pc:docChg chg="delSld modSld">
      <pc:chgData name="Tobi Fuller" userId="c489b603-a031-4356-a4b3-78780dccf740" providerId="ADAL" clId="{541FA28B-D3F1-4257-94DB-E9AA20D59B90}" dt="2024-01-19T18:41:42.364" v="3" actId="47"/>
      <pc:docMkLst>
        <pc:docMk/>
      </pc:docMkLst>
      <pc:sldChg chg="del">
        <pc:chgData name="Tobi Fuller" userId="c489b603-a031-4356-a4b3-78780dccf740" providerId="ADAL" clId="{541FA28B-D3F1-4257-94DB-E9AA20D59B90}" dt="2024-01-19T18:32:07.061" v="1" actId="47"/>
        <pc:sldMkLst>
          <pc:docMk/>
          <pc:sldMk cId="3036980784" sldId="909"/>
        </pc:sldMkLst>
      </pc:sldChg>
      <pc:sldChg chg="del">
        <pc:chgData name="Tobi Fuller" userId="c489b603-a031-4356-a4b3-78780dccf740" providerId="ADAL" clId="{541FA28B-D3F1-4257-94DB-E9AA20D59B90}" dt="2024-01-19T18:32:04.826" v="0" actId="47"/>
        <pc:sldMkLst>
          <pc:docMk/>
          <pc:sldMk cId="1993024108" sldId="910"/>
        </pc:sldMkLst>
      </pc:sldChg>
      <pc:sldChg chg="del mod modShow">
        <pc:chgData name="Tobi Fuller" userId="c489b603-a031-4356-a4b3-78780dccf740" providerId="ADAL" clId="{541FA28B-D3F1-4257-94DB-E9AA20D59B90}" dt="2024-01-19T18:41:42.364" v="3" actId="47"/>
        <pc:sldMkLst>
          <pc:docMk/>
          <pc:sldMk cId="3808612418" sldId="911"/>
        </pc:sldMkLst>
      </pc:sldChg>
    </pc:docChg>
  </pc:docChgLst>
  <pc:docChgLst>
    <pc:chgData name="Melissa Gonzales" userId="d0c6a75b-9311-4fdd-9038-d2876885a2a4" providerId="ADAL" clId="{56657861-AE48-4D23-A56D-2F3EC47D3EE4}"/>
    <pc:docChg chg="addSld modSld">
      <pc:chgData name="Melissa Gonzales" userId="d0c6a75b-9311-4fdd-9038-d2876885a2a4" providerId="ADAL" clId="{56657861-AE48-4D23-A56D-2F3EC47D3EE4}" dt="2024-01-17T19:41:54.467" v="85" actId="20577"/>
      <pc:docMkLst>
        <pc:docMk/>
      </pc:docMkLst>
      <pc:sldChg chg="modSp add mod">
        <pc:chgData name="Melissa Gonzales" userId="d0c6a75b-9311-4fdd-9038-d2876885a2a4" providerId="ADAL" clId="{56657861-AE48-4D23-A56D-2F3EC47D3EE4}" dt="2024-01-17T19:41:54.467" v="85" actId="20577"/>
        <pc:sldMkLst>
          <pc:docMk/>
          <pc:sldMk cId="4011373710" sldId="912"/>
        </pc:sldMkLst>
        <pc:spChg chg="mod">
          <ac:chgData name="Melissa Gonzales" userId="d0c6a75b-9311-4fdd-9038-d2876885a2a4" providerId="ADAL" clId="{56657861-AE48-4D23-A56D-2F3EC47D3EE4}" dt="2024-01-17T19:41:32.994" v="79" actId="20577"/>
          <ac:spMkLst>
            <pc:docMk/>
            <pc:sldMk cId="4011373710" sldId="912"/>
            <ac:spMk id="6" creationId="{EB760ECD-D308-CE9B-B06B-61A0CDC1C8BB}"/>
          </ac:spMkLst>
        </pc:spChg>
        <pc:graphicFrameChg chg="modGraphic">
          <ac:chgData name="Melissa Gonzales" userId="d0c6a75b-9311-4fdd-9038-d2876885a2a4" providerId="ADAL" clId="{56657861-AE48-4D23-A56D-2F3EC47D3EE4}" dt="2024-01-17T19:40:12.959" v="62" actId="20577"/>
          <ac:graphicFrameMkLst>
            <pc:docMk/>
            <pc:sldMk cId="4011373710" sldId="912"/>
            <ac:graphicFrameMk id="28" creationId="{791DAD5F-AD84-6B36-F387-B64E78737124}"/>
          </ac:graphicFrameMkLst>
        </pc:graphicFrameChg>
        <pc:graphicFrameChg chg="modGraphic">
          <ac:chgData name="Melissa Gonzales" userId="d0c6a75b-9311-4fdd-9038-d2876885a2a4" providerId="ADAL" clId="{56657861-AE48-4D23-A56D-2F3EC47D3EE4}" dt="2024-01-17T19:41:54.467" v="85" actId="20577"/>
          <ac:graphicFrameMkLst>
            <pc:docMk/>
            <pc:sldMk cId="4011373710" sldId="912"/>
            <ac:graphicFrameMk id="29" creationId="{1E8BFB70-ADA9-7732-1D00-63E4CAC977D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Overall per Region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UTSW</c:v>
                </c:pt>
                <c:pt idx="1">
                  <c:v>UTHSCT</c:v>
                </c:pt>
                <c:pt idx="2">
                  <c:v>DELL</c:v>
                </c:pt>
                <c:pt idx="3">
                  <c:v>TTUHSC</c:v>
                </c:pt>
                <c:pt idx="4">
                  <c:v>UTHSCSA</c:v>
                </c:pt>
                <c:pt idx="5">
                  <c:v>TAMU</c:v>
                </c:pt>
                <c:pt idx="6">
                  <c:v>UTHSCH</c:v>
                </c:pt>
                <c:pt idx="7">
                  <c:v>UTMB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5534</c:v>
                </c:pt>
                <c:pt idx="1">
                  <c:v>1831</c:v>
                </c:pt>
                <c:pt idx="2">
                  <c:v>3104</c:v>
                </c:pt>
                <c:pt idx="3">
                  <c:v>2935</c:v>
                </c:pt>
                <c:pt idx="4">
                  <c:v>3236</c:v>
                </c:pt>
                <c:pt idx="5">
                  <c:v>2144</c:v>
                </c:pt>
                <c:pt idx="6">
                  <c:v>3816</c:v>
                </c:pt>
                <c:pt idx="7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7D-427B-BC55-539AFD615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83603504"/>
        <c:axId val="211454976"/>
      </c:barChart>
      <c:catAx>
        <c:axId val="38360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54976"/>
        <c:crosses val="autoZero"/>
        <c:auto val="1"/>
        <c:lblAlgn val="ctr"/>
        <c:lblOffset val="100"/>
        <c:noMultiLvlLbl val="0"/>
      </c:catAx>
      <c:valAx>
        <c:axId val="21145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60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32845662422573"/>
          <c:y val="8.4650673962364864E-2"/>
          <c:w val="0.16067154337577422"/>
          <c:h val="0.19269243886887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Overall per Region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UTSW</c:v>
                </c:pt>
                <c:pt idx="1">
                  <c:v>UTHSCT</c:v>
                </c:pt>
                <c:pt idx="2">
                  <c:v>DELL</c:v>
                </c:pt>
                <c:pt idx="3">
                  <c:v>TTUHSC</c:v>
                </c:pt>
                <c:pt idx="4">
                  <c:v>UTHSCSA</c:v>
                </c:pt>
                <c:pt idx="5">
                  <c:v>TAMU</c:v>
                </c:pt>
                <c:pt idx="6">
                  <c:v>UTHSCH</c:v>
                </c:pt>
                <c:pt idx="7">
                  <c:v>UTMB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275</c:v>
                </c:pt>
                <c:pt idx="1">
                  <c:v>100</c:v>
                </c:pt>
                <c:pt idx="2">
                  <c:v>146</c:v>
                </c:pt>
                <c:pt idx="3">
                  <c:v>178</c:v>
                </c:pt>
                <c:pt idx="4">
                  <c:v>178</c:v>
                </c:pt>
                <c:pt idx="5">
                  <c:v>114</c:v>
                </c:pt>
                <c:pt idx="6">
                  <c:v>167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2-42EC-9346-43A81A1D3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3603504"/>
        <c:axId val="211454976"/>
      </c:barChart>
      <c:catAx>
        <c:axId val="38360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54976"/>
        <c:crosses val="autoZero"/>
        <c:auto val="1"/>
        <c:lblAlgn val="ctr"/>
        <c:lblOffset val="100"/>
        <c:noMultiLvlLbl val="0"/>
      </c:catAx>
      <c:valAx>
        <c:axId val="2114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60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20777698554561"/>
          <c:y val="0.10468956210982101"/>
          <c:w val="0.15073986532651623"/>
          <c:h val="0.19269243886887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YAM Project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/>
              <a:t>Madhukar Trivedi, MD</a:t>
            </a:r>
          </a:p>
          <a:p>
            <a:pPr algn="ctr"/>
            <a:r>
              <a:rPr lang="en-US" sz="2000"/>
              <a:t>Center for Depression Research and Clinical Care</a:t>
            </a:r>
          </a:p>
          <a:p>
            <a:pPr algn="ctr"/>
            <a:r>
              <a:rPr lang="en-US" sz="2000"/>
              <a:t>UT Southwestern Medical Center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flowchart&#10;&#10;Description automatically generated">
            <a:extLst>
              <a:ext uri="{FF2B5EF4-FFF2-40B4-BE49-F238E27FC236}">
                <a16:creationId xmlns:a16="http://schemas.microsoft.com/office/drawing/2014/main" id="{0693B08B-7D6D-C705-E5E2-2A3C781A4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8"/>
          <a:stretch/>
        </p:blipFill>
        <p:spPr>
          <a:xfrm>
            <a:off x="59183" y="196773"/>
            <a:ext cx="10688715" cy="58136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449" y="139889"/>
            <a:ext cx="4039339" cy="1298294"/>
          </a:xfrm>
        </p:spPr>
        <p:txBody>
          <a:bodyPr>
            <a:normAutofit fontScale="90000"/>
          </a:bodyPr>
          <a:lstStyle/>
          <a:p>
            <a:r>
              <a:rPr lang="en-US"/>
              <a:t>Progress:</a:t>
            </a:r>
            <a:br>
              <a:rPr lang="en-US"/>
            </a:br>
            <a:r>
              <a:rPr lang="en-US"/>
              <a:t>206 Instructors Trained     </a:t>
            </a:r>
            <a:br>
              <a:rPr lang="en-US"/>
            </a:br>
            <a:r>
              <a:rPr lang="en-US"/>
              <a:t>Over 14 Sessions</a:t>
            </a:r>
          </a:p>
        </p:txBody>
      </p:sp>
    </p:spTree>
    <p:extLst>
      <p:ext uri="{BB962C8B-B14F-4D97-AF65-F5344CB8AC3E}">
        <p14:creationId xmlns:p14="http://schemas.microsoft.com/office/powerpoint/2010/main" val="303580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2EB2-4420-6640-CE61-44D3F9C1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689" y="676449"/>
            <a:ext cx="3945080" cy="2309176"/>
          </a:xfrm>
        </p:spPr>
        <p:txBody>
          <a:bodyPr>
            <a:normAutofit/>
          </a:bodyPr>
          <a:lstStyle/>
          <a:p>
            <a:r>
              <a:rPr lang="en-US" dirty="0"/>
              <a:t>MOU’s Signed by Region as of December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EC792-4A47-ED1E-9D7C-C72A76BD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8" name="Google Shape;1005;p29">
            <a:extLst>
              <a:ext uri="{FF2B5EF4-FFF2-40B4-BE49-F238E27FC236}">
                <a16:creationId xmlns:a16="http://schemas.microsoft.com/office/drawing/2014/main" id="{791DAD5F-AD84-6B36-F387-B64E78737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525113"/>
              </p:ext>
            </p:extLst>
          </p:nvPr>
        </p:nvGraphicFramePr>
        <p:xfrm>
          <a:off x="279276" y="221163"/>
          <a:ext cx="6583700" cy="2743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UTSW</a:t>
                      </a:r>
                      <a:endParaRPr sz="1800" dirty="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0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UTHSC- Tyler</a:t>
                      </a:r>
                      <a:endParaRPr sz="180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7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Texas Tech</a:t>
                      </a:r>
                      <a:endParaRPr sz="180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63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UT Dell</a:t>
                      </a:r>
                      <a:endParaRPr sz="180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B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32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44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63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 - 12</a:t>
                      </a:r>
                      <a:r>
                        <a:rPr lang="en-US" sz="1800" baseline="300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Grade Student Population for all MOU’s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66286"/>
                  </a:ext>
                </a:extLst>
              </a:tr>
              <a:tr h="62006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177,925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17,866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16,060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264,080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84297"/>
                  </a:ext>
                </a:extLst>
              </a:tr>
            </a:tbl>
          </a:graphicData>
        </a:graphic>
      </p:graphicFrame>
      <p:graphicFrame>
        <p:nvGraphicFramePr>
          <p:cNvPr id="29" name="Google Shape;1006;p29">
            <a:extLst>
              <a:ext uri="{FF2B5EF4-FFF2-40B4-BE49-F238E27FC236}">
                <a16:creationId xmlns:a16="http://schemas.microsoft.com/office/drawing/2014/main" id="{1E8BFB70-ADA9-7732-1D00-63E4CAC97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812326"/>
              </p:ext>
            </p:extLst>
          </p:nvPr>
        </p:nvGraphicFramePr>
        <p:xfrm>
          <a:off x="5318750" y="3074480"/>
          <a:ext cx="6583700" cy="2743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UTHSC- Houston</a:t>
                      </a:r>
                      <a:endParaRPr sz="1800" dirty="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7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UTMB- Galveston</a:t>
                      </a:r>
                      <a:endParaRPr sz="1800" dirty="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0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UTHSC-    San Antonio</a:t>
                      </a:r>
                      <a:endParaRPr sz="1800" dirty="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TAMU</a:t>
                      </a:r>
                      <a:endParaRPr sz="1800">
                        <a:solidFill>
                          <a:schemeClr val="bg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3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2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EC - 12</a:t>
                      </a:r>
                      <a:r>
                        <a:rPr lang="en-US" sz="1800" baseline="300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Grade Student Population for all MOU’s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86615"/>
                  </a:ext>
                </a:extLst>
              </a:tr>
              <a:tr h="5275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336,220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40,247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74,502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5,294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441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C2727F-F602-BF77-4172-F871108E54DB}"/>
              </a:ext>
            </a:extLst>
          </p:cNvPr>
          <p:cNvSpPr txBox="1"/>
          <p:nvPr/>
        </p:nvSpPr>
        <p:spPr>
          <a:xfrm>
            <a:off x="279276" y="4963435"/>
            <a:ext cx="2584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 Across All Regions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0ECD-D308-CE9B-B06B-61A0CDC1C8BB}"/>
              </a:ext>
            </a:extLst>
          </p:cNvPr>
          <p:cNvSpPr txBox="1"/>
          <p:nvPr/>
        </p:nvSpPr>
        <p:spPr>
          <a:xfrm>
            <a:off x="2658979" y="4732602"/>
            <a:ext cx="220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i="1" dirty="0">
                <a:solidFill>
                  <a:schemeClr val="accent1"/>
                </a:solidFill>
                <a:latin typeface="Halyard Display Light" pitchFamily="2" charset="77"/>
                <a:ea typeface="Halyard Display Light" pitchFamily="2" charset="77"/>
              </a:rPr>
              <a:t>933,971</a:t>
            </a:r>
            <a:endParaRPr lang="en-US" sz="3200" b="0" i="1" kern="1200" dirty="0">
              <a:solidFill>
                <a:schemeClr val="accent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7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3" y="212040"/>
            <a:ext cx="11047751" cy="863174"/>
          </a:xfrm>
        </p:spPr>
        <p:txBody>
          <a:bodyPr>
            <a:normAutofit/>
          </a:bodyPr>
          <a:lstStyle/>
          <a:p>
            <a:pPr algn="ctr"/>
            <a:r>
              <a:rPr lang="en-US"/>
              <a:t>Texas YAM Student Reach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A603E3-19C1-48DD-AB74-F8AA66D57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450352"/>
              </p:ext>
            </p:extLst>
          </p:nvPr>
        </p:nvGraphicFramePr>
        <p:xfrm>
          <a:off x="117530" y="643627"/>
          <a:ext cx="9497525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8B526-151D-56CF-3918-56B1563C8AD5}"/>
              </a:ext>
            </a:extLst>
          </p:cNvPr>
          <p:cNvSpPr txBox="1"/>
          <p:nvPr/>
        </p:nvSpPr>
        <p:spPr>
          <a:xfrm>
            <a:off x="7695651" y="2416026"/>
            <a:ext cx="45730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Halyard Display Light" pitchFamily="2" charset="77"/>
              </a:rPr>
              <a:t>N = </a:t>
            </a:r>
            <a:r>
              <a:rPr lang="en-US" sz="3200" b="1" dirty="0">
                <a:solidFill>
                  <a:schemeClr val="accent2"/>
                </a:solidFill>
                <a:ea typeface="Halyard Display Light" pitchFamily="2" charset="77"/>
              </a:rPr>
              <a:t>23,559</a:t>
            </a:r>
            <a:r>
              <a:rPr lang="en-US" sz="3200" b="1" dirty="0">
                <a:ea typeface="Halyard Display Light" pitchFamily="2" charset="77"/>
              </a:rPr>
              <a:t> to date</a:t>
            </a:r>
          </a:p>
          <a:p>
            <a:pPr algn="ctr"/>
            <a:endParaRPr lang="en-US" sz="1400" dirty="0">
              <a:ea typeface="Halyard Display Light" pitchFamily="2" charset="77"/>
            </a:endParaRPr>
          </a:p>
          <a:p>
            <a:pPr algn="ctr"/>
            <a:r>
              <a:rPr lang="en-US" sz="3200" dirty="0">
                <a:ea typeface="Halyard Display Light" pitchFamily="2" charset="77"/>
              </a:rPr>
              <a:t>Projected </a:t>
            </a:r>
            <a:r>
              <a:rPr lang="en-US" sz="3200" b="1" dirty="0">
                <a:ea typeface="Halyard Display Light" pitchFamily="2" charset="77"/>
              </a:rPr>
              <a:t>Total</a:t>
            </a:r>
            <a:r>
              <a:rPr lang="en-US" sz="3200" dirty="0">
                <a:ea typeface="Halyard Display Light" pitchFamily="2" charset="77"/>
              </a:rPr>
              <a:t> Reach </a:t>
            </a:r>
          </a:p>
          <a:p>
            <a:pPr algn="ctr"/>
            <a:r>
              <a:rPr lang="en-US" sz="3200" dirty="0">
                <a:ea typeface="Halyard Display Light" pitchFamily="2" charset="77"/>
              </a:rPr>
              <a:t>End of 2023-2024 SY</a:t>
            </a:r>
          </a:p>
          <a:p>
            <a:pPr algn="ctr"/>
            <a:r>
              <a:rPr lang="en-US" sz="3200" kern="1200" dirty="0">
                <a:effectLst/>
                <a:ea typeface="Halyard Display Light" pitchFamily="2" charset="77"/>
                <a:cs typeface="+mn-cs"/>
                <a:sym typeface="Wingdings" panose="05000000000000000000" pitchFamily="2" charset="2"/>
              </a:rPr>
              <a:t>35,000</a:t>
            </a:r>
            <a:endParaRPr lang="en-US" sz="3200" kern="1200" dirty="0">
              <a:effectLst/>
              <a:ea typeface="Halyard Display Light" pitchFamily="2" charset="7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EAC33-105C-AA92-CDD2-2A969E1A710C}"/>
              </a:ext>
            </a:extLst>
          </p:cNvPr>
          <p:cNvSpPr txBox="1"/>
          <p:nvPr/>
        </p:nvSpPr>
        <p:spPr>
          <a:xfrm>
            <a:off x="8254097" y="1708777"/>
            <a:ext cx="328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(UTSW &amp; Texas Tech </a:t>
            </a:r>
            <a:r>
              <a:rPr lang="en-US" sz="1000" i="1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started implementation in </a:t>
            </a:r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Spring 2022, </a:t>
            </a:r>
            <a:r>
              <a:rPr lang="en-US" sz="1000" i="1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the additional </a:t>
            </a:r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HRIs </a:t>
            </a:r>
            <a:r>
              <a:rPr lang="en-US" sz="1000" i="1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joined the effort in</a:t>
            </a:r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 Fall 2022)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F9B71-D7F8-F240-BE3C-D2B3CF495440}"/>
              </a:ext>
            </a:extLst>
          </p:cNvPr>
          <p:cNvSpPr txBox="1"/>
          <p:nvPr/>
        </p:nvSpPr>
        <p:spPr>
          <a:xfrm>
            <a:off x="8509769" y="5554032"/>
            <a:ext cx="323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Note: UTSW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began</a:t>
            </a:r>
            <a:r>
              <a:rPr lang="en-US" sz="1000" b="0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 implementing YAM, building the team, and establishing relationships with schools in 2016. </a:t>
            </a:r>
          </a:p>
        </p:txBody>
      </p:sp>
    </p:spTree>
    <p:extLst>
      <p:ext uri="{BB962C8B-B14F-4D97-AF65-F5344CB8AC3E}">
        <p14:creationId xmlns:p14="http://schemas.microsoft.com/office/powerpoint/2010/main" val="263013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3" y="212040"/>
            <a:ext cx="11047751" cy="863174"/>
          </a:xfrm>
        </p:spPr>
        <p:txBody>
          <a:bodyPr>
            <a:normAutofit/>
          </a:bodyPr>
          <a:lstStyle/>
          <a:p>
            <a:pPr algn="ctr"/>
            <a:r>
              <a:rPr lang="en-US"/>
              <a:t>YAM Student Classes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57A3C9-F888-9B2D-D62E-C63430EE9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634065"/>
              </p:ext>
            </p:extLst>
          </p:nvPr>
        </p:nvGraphicFramePr>
        <p:xfrm>
          <a:off x="117530" y="643627"/>
          <a:ext cx="9220434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854396-DE05-0E3A-C7FF-E0DBAC0F5097}"/>
              </a:ext>
            </a:extLst>
          </p:cNvPr>
          <p:cNvSpPr txBox="1"/>
          <p:nvPr/>
        </p:nvSpPr>
        <p:spPr>
          <a:xfrm>
            <a:off x="8050464" y="2409416"/>
            <a:ext cx="4024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Halyard Display Light" pitchFamily="2" charset="77"/>
              </a:rPr>
              <a:t>N = </a:t>
            </a:r>
            <a:r>
              <a:rPr lang="en-US" sz="3200" b="1" dirty="0">
                <a:solidFill>
                  <a:schemeClr val="accent2"/>
                </a:solidFill>
                <a:ea typeface="Halyard Display Light" pitchFamily="2" charset="77"/>
              </a:rPr>
              <a:t>1,202</a:t>
            </a:r>
            <a:r>
              <a:rPr lang="en-US" sz="3200" b="1" dirty="0">
                <a:ea typeface="Halyard Display Light" pitchFamily="2" charset="77"/>
              </a:rPr>
              <a:t> to date</a:t>
            </a:r>
          </a:p>
          <a:p>
            <a:pPr algn="ctr"/>
            <a:endParaRPr lang="en-US" sz="3200" dirty="0">
              <a:ea typeface="Halyard Display Light" pitchFamily="2" charset="77"/>
            </a:endParaRPr>
          </a:p>
          <a:p>
            <a:pPr algn="ctr"/>
            <a:r>
              <a:rPr lang="en-US" sz="3200" dirty="0">
                <a:ea typeface="Halyard Display Light" pitchFamily="2" charset="77"/>
              </a:rPr>
              <a:t>Projected </a:t>
            </a:r>
            <a:r>
              <a:rPr lang="en-US" sz="3200" b="1" dirty="0">
                <a:ea typeface="Halyard Display Light" pitchFamily="2" charset="77"/>
              </a:rPr>
              <a:t>Total</a:t>
            </a:r>
            <a:r>
              <a:rPr lang="en-US" sz="3200" dirty="0">
                <a:ea typeface="Halyard Display Light" pitchFamily="2" charset="77"/>
              </a:rPr>
              <a:t> Classes </a:t>
            </a:r>
          </a:p>
          <a:p>
            <a:pPr algn="ctr"/>
            <a:r>
              <a:rPr lang="en-US" sz="3200" dirty="0">
                <a:ea typeface="Halyard Display Light" pitchFamily="2" charset="77"/>
              </a:rPr>
              <a:t>End of 2023-2024 SY</a:t>
            </a:r>
          </a:p>
          <a:p>
            <a:pPr algn="ctr"/>
            <a:r>
              <a:rPr lang="en-US" sz="3200" dirty="0">
                <a:ea typeface="Halyard Display Light" pitchFamily="2" charset="77"/>
                <a:sym typeface="Wingdings" panose="05000000000000000000" pitchFamily="2" charset="2"/>
              </a:rPr>
              <a:t>2,000 </a:t>
            </a:r>
            <a:endParaRPr lang="en-US" sz="3200" b="0" kern="1200" dirty="0">
              <a:effectLst/>
              <a:ea typeface="Halyard Display Light" pitchFamily="2" charset="7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829F8-957B-2D50-D11F-9ABF945C0CE8}"/>
              </a:ext>
            </a:extLst>
          </p:cNvPr>
          <p:cNvSpPr txBox="1"/>
          <p:nvPr/>
        </p:nvSpPr>
        <p:spPr>
          <a:xfrm>
            <a:off x="8044029" y="1793513"/>
            <a:ext cx="328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(UTSW &amp; Texas Tech </a:t>
            </a:r>
            <a:r>
              <a:rPr lang="en-US" sz="1000" i="1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started implementation in </a:t>
            </a:r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Spring 2022, </a:t>
            </a:r>
            <a:r>
              <a:rPr lang="en-US" sz="1000" i="1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the additional </a:t>
            </a:r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HRIs </a:t>
            </a:r>
            <a:r>
              <a:rPr lang="en-US" sz="1000" i="1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joined the effort in</a:t>
            </a:r>
            <a:r>
              <a:rPr lang="en-US" sz="1000" b="0" i="1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 Fall 2022)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3275E-0973-5A54-DBA7-F976AE71FC3F}"/>
              </a:ext>
            </a:extLst>
          </p:cNvPr>
          <p:cNvSpPr txBox="1"/>
          <p:nvPr/>
        </p:nvSpPr>
        <p:spPr>
          <a:xfrm>
            <a:off x="8509769" y="5554032"/>
            <a:ext cx="323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Note: UTSW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Halyard Display Light" pitchFamily="2" charset="77"/>
              </a:rPr>
              <a:t>began</a:t>
            </a:r>
            <a:r>
              <a:rPr lang="en-US" sz="1000" b="0" kern="1200">
                <a:solidFill>
                  <a:schemeClr val="bg1">
                    <a:lumMod val="50000"/>
                  </a:schemeClr>
                </a:solidFill>
                <a:effectLst/>
                <a:ea typeface="Halyard Display Light" pitchFamily="2" charset="77"/>
                <a:cs typeface="+mn-cs"/>
              </a:rPr>
              <a:t> implementing YAM, building the team, and establishing relationships with schools in 2016. </a:t>
            </a:r>
          </a:p>
        </p:txBody>
      </p:sp>
    </p:spTree>
    <p:extLst>
      <p:ext uri="{BB962C8B-B14F-4D97-AF65-F5344CB8AC3E}">
        <p14:creationId xmlns:p14="http://schemas.microsoft.com/office/powerpoint/2010/main" val="63071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63232-40A3-FA0B-B55A-971C9AB2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8C504-452A-0193-B98F-F8636BD3EA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4530220"/>
            <a:ext cx="11047751" cy="1802952"/>
          </a:xfrm>
        </p:spPr>
        <p:txBody>
          <a:bodyPr/>
          <a:lstStyle/>
          <a:p>
            <a:pPr algn="ctr"/>
            <a:r>
              <a:rPr lang="en-US" sz="3200" dirty="0"/>
              <a:t>hours participating in YAM since Spring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BF171-CDD6-941D-EA98-E4356A57AC76}"/>
              </a:ext>
            </a:extLst>
          </p:cNvPr>
          <p:cNvSpPr/>
          <p:nvPr/>
        </p:nvSpPr>
        <p:spPr>
          <a:xfrm>
            <a:off x="1048325" y="976408"/>
            <a:ext cx="10095345" cy="37087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117,795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F5C97EE-03DE-3552-D5AB-B275EB688475}"/>
              </a:ext>
            </a:extLst>
          </p:cNvPr>
          <p:cNvSpPr txBox="1">
            <a:spLocks/>
          </p:cNvSpPr>
          <p:nvPr/>
        </p:nvSpPr>
        <p:spPr>
          <a:xfrm>
            <a:off x="572123" y="1058588"/>
            <a:ext cx="11047751" cy="1802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alyard Text Book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Texas students have spent</a:t>
            </a:r>
          </a:p>
        </p:txBody>
      </p:sp>
    </p:spTree>
    <p:extLst>
      <p:ext uri="{BB962C8B-B14F-4D97-AF65-F5344CB8AC3E}">
        <p14:creationId xmlns:p14="http://schemas.microsoft.com/office/powerpoint/2010/main" val="281030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E588E84B-726A-40C4-B8C0-DF1C2057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15240"/>
            <a:ext cx="6837680" cy="6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8" ma:contentTypeDescription="Create a new document." ma:contentTypeScope="" ma:versionID="cd9b46e9ac7900af1dbe4bf1573a7b95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c6f2e5f8655b7c396514f41ea298d57d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</documentManagement>
</p:properties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140924-72C5-4CC5-856B-ADC05230439E}"/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www.w3.org/XML/1998/namespace"/>
    <ds:schemaRef ds:uri="http://purl.org/dc/elements/1.1/"/>
    <ds:schemaRef ds:uri="http://purl.org/dc/dcmitype/"/>
    <ds:schemaRef ds:uri="50eacd51-c6ac-46ca-9ec6-741cd11c1d46"/>
    <ds:schemaRef ds:uri="http://schemas.microsoft.com/office/infopath/2007/PartnerControls"/>
    <ds:schemaRef ds:uri="85b6eda2-201e-4209-8535-dfd27bdd2392"/>
    <ds:schemaRef ds:uri="http://schemas.openxmlformats.org/package/2006/metadata/core-properties"/>
    <ds:schemaRef ds:uri="http://schemas.microsoft.com/office/2006/documentManagement/types"/>
    <ds:schemaRef ds:uri="bc6d5123-e1cb-4a6a-adf0-63854dce486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 (1)</Template>
  <TotalTime>1997</TotalTime>
  <Words>222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Halyard Display</vt:lpstr>
      <vt:lpstr>Fira Sans Extra Condensed SemiBold</vt:lpstr>
      <vt:lpstr>Halyard Text Book</vt:lpstr>
      <vt:lpstr>Arial</vt:lpstr>
      <vt:lpstr>Halyard Text</vt:lpstr>
      <vt:lpstr>Halyard Display Light</vt:lpstr>
      <vt:lpstr>Roboto</vt:lpstr>
      <vt:lpstr>Calibri</vt:lpstr>
      <vt:lpstr>Office Theme</vt:lpstr>
      <vt:lpstr>YAM Project Updates</vt:lpstr>
      <vt:lpstr>Progress: 206 Instructors Trained      Over 14 Sessions</vt:lpstr>
      <vt:lpstr>MOU’s Signed by Region as of December 2023</vt:lpstr>
      <vt:lpstr>Texas YAM Student Reach</vt:lpstr>
      <vt:lpstr>YAM Student Classes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YAM Project Updates</dc:title>
  <dc:creator>Tobi Fuller</dc:creator>
  <cp:lastModifiedBy>Tobi Fuller</cp:lastModifiedBy>
  <cp:revision>2</cp:revision>
  <dcterms:created xsi:type="dcterms:W3CDTF">2022-10-20T18:18:01Z</dcterms:created>
  <dcterms:modified xsi:type="dcterms:W3CDTF">2024-01-19T18:41:53Z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