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7" r:id="rId5"/>
    <p:sldId id="268" r:id="rId6"/>
    <p:sldId id="270" r:id="rId7"/>
    <p:sldId id="269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88809" autoAdjust="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409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BA52E-F7BF-43D7-9B1D-0208D743A580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9BA51F4-6829-4B94-AD6C-E3AF1C385D4E}">
      <dgm:prSet phldrT="[Text]"/>
      <dgm:spPr/>
      <dgm:t>
        <a:bodyPr/>
        <a:lstStyle/>
        <a:p>
          <a:r>
            <a:rPr lang="en-US" dirty="0"/>
            <a:t>FY24-25                     Project Status/Projections</a:t>
          </a:r>
        </a:p>
      </dgm:t>
    </dgm:pt>
    <dgm:pt modelId="{25CAE118-E50B-4188-B936-458478DABF69}" type="parTrans" cxnId="{C20B83A9-C6D5-4DD4-9F92-BEE715425462}">
      <dgm:prSet/>
      <dgm:spPr/>
      <dgm:t>
        <a:bodyPr/>
        <a:lstStyle/>
        <a:p>
          <a:endParaRPr lang="en-US"/>
        </a:p>
      </dgm:t>
    </dgm:pt>
    <dgm:pt modelId="{DAA6EA96-454E-4F4A-8971-11A6A96F9435}" type="sibTrans" cxnId="{C20B83A9-C6D5-4DD4-9F92-BEE715425462}">
      <dgm:prSet/>
      <dgm:spPr/>
      <dgm:t>
        <a:bodyPr/>
        <a:lstStyle/>
        <a:p>
          <a:endParaRPr lang="en-US"/>
        </a:p>
      </dgm:t>
    </dgm:pt>
    <dgm:pt modelId="{F032DB36-1169-4D0B-8C6F-6A0D32E040ED}">
      <dgm:prSet phldrT="[Text]"/>
      <dgm:spPr/>
      <dgm:t>
        <a:bodyPr/>
        <a:lstStyle/>
        <a:p>
          <a:r>
            <a:rPr lang="en-US" dirty="0"/>
            <a:t>Currently awaiting approval from TMB </a:t>
          </a:r>
        </a:p>
      </dgm:t>
    </dgm:pt>
    <dgm:pt modelId="{B99E35CD-2EFB-47A7-B877-62BAB7CD24C5}" type="parTrans" cxnId="{6DC0CFCA-40F6-4210-A0B3-FFA8D09C0745}">
      <dgm:prSet/>
      <dgm:spPr/>
      <dgm:t>
        <a:bodyPr/>
        <a:lstStyle/>
        <a:p>
          <a:endParaRPr lang="en-US"/>
        </a:p>
      </dgm:t>
    </dgm:pt>
    <dgm:pt modelId="{C3A891EA-3068-441F-84D8-EC11CD2A8921}" type="sibTrans" cxnId="{6DC0CFCA-40F6-4210-A0B3-FFA8D09C0745}">
      <dgm:prSet/>
      <dgm:spPr/>
      <dgm:t>
        <a:bodyPr/>
        <a:lstStyle/>
        <a:p>
          <a:endParaRPr lang="en-US"/>
        </a:p>
      </dgm:t>
    </dgm:pt>
    <dgm:pt modelId="{B01F34F4-926A-42CE-A7A6-7A2950A2FD9E}">
      <dgm:prSet phldrT="[Text]"/>
      <dgm:spPr/>
      <dgm:t>
        <a:bodyPr/>
        <a:lstStyle/>
        <a:p>
          <a:r>
            <a:rPr lang="en-US" dirty="0"/>
            <a:t>Assuming approval from TMB, anticipate Fellows being able to begin the training program in July 2025 for 1 year fellowship</a:t>
          </a:r>
        </a:p>
      </dgm:t>
    </dgm:pt>
    <dgm:pt modelId="{B6696416-22BD-4DBB-AD95-1A5570E05293}" type="parTrans" cxnId="{90A5AF0F-72A0-4D63-B54E-0438D4D00CBF}">
      <dgm:prSet/>
      <dgm:spPr/>
      <dgm:t>
        <a:bodyPr/>
        <a:lstStyle/>
        <a:p>
          <a:endParaRPr lang="en-US"/>
        </a:p>
      </dgm:t>
    </dgm:pt>
    <dgm:pt modelId="{F64584A8-A26E-41CA-9B76-8F2F1F11BD8A}" type="sibTrans" cxnId="{90A5AF0F-72A0-4D63-B54E-0438D4D00CBF}">
      <dgm:prSet/>
      <dgm:spPr/>
      <dgm:t>
        <a:bodyPr/>
        <a:lstStyle/>
        <a:p>
          <a:endParaRPr lang="en-US"/>
        </a:p>
      </dgm:t>
    </dgm:pt>
    <dgm:pt modelId="{B1CA37F2-6735-4E71-A349-830239474EB7}">
      <dgm:prSet phldrT="[Text]"/>
      <dgm:spPr/>
      <dgm:t>
        <a:bodyPr/>
        <a:lstStyle/>
        <a:p>
          <a:r>
            <a:rPr lang="en-US" dirty="0"/>
            <a:t>Future Vision of the Project</a:t>
          </a:r>
        </a:p>
      </dgm:t>
    </dgm:pt>
    <dgm:pt modelId="{58A77654-07AF-415F-B7A7-EBA46BAB7CB1}" type="parTrans" cxnId="{47517832-CE89-4375-8C57-6F1D61B01355}">
      <dgm:prSet/>
      <dgm:spPr/>
      <dgm:t>
        <a:bodyPr/>
        <a:lstStyle/>
        <a:p>
          <a:endParaRPr lang="en-US"/>
        </a:p>
      </dgm:t>
    </dgm:pt>
    <dgm:pt modelId="{DC69BF4F-0A76-4B55-92FB-D5A2CB549F6D}" type="sibTrans" cxnId="{47517832-CE89-4375-8C57-6F1D61B01355}">
      <dgm:prSet/>
      <dgm:spPr/>
      <dgm:t>
        <a:bodyPr/>
        <a:lstStyle/>
        <a:p>
          <a:endParaRPr lang="en-US"/>
        </a:p>
      </dgm:t>
    </dgm:pt>
    <dgm:pt modelId="{05B04462-7115-4EFB-946D-03D465D99A82}">
      <dgm:prSet phldrT="[Text]"/>
      <dgm:spPr/>
      <dgm:t>
        <a:bodyPr/>
        <a:lstStyle/>
        <a:p>
          <a:r>
            <a:rPr lang="en-US" b="1" dirty="0"/>
            <a:t>Fellowship Focus Areas (rotations at UTSW, Parkland, PeriPAN):</a:t>
          </a:r>
          <a:endParaRPr lang="en-US" dirty="0"/>
        </a:p>
      </dgm:t>
    </dgm:pt>
    <dgm:pt modelId="{CB4F3C3D-FC10-4E79-9282-147D35ADB5D2}" type="parTrans" cxnId="{D374AB06-6087-4512-A208-B0E14C5AC629}">
      <dgm:prSet/>
      <dgm:spPr/>
      <dgm:t>
        <a:bodyPr/>
        <a:lstStyle/>
        <a:p>
          <a:endParaRPr lang="en-US"/>
        </a:p>
      </dgm:t>
    </dgm:pt>
    <dgm:pt modelId="{CEAC7A0A-4995-4281-A611-46E187B444DA}" type="sibTrans" cxnId="{D374AB06-6087-4512-A208-B0E14C5AC629}">
      <dgm:prSet/>
      <dgm:spPr/>
      <dgm:t>
        <a:bodyPr/>
        <a:lstStyle/>
        <a:p>
          <a:endParaRPr lang="en-US"/>
        </a:p>
      </dgm:t>
    </dgm:pt>
    <dgm:pt modelId="{103C217B-60D7-45DE-87A3-B4983FFF61E2}">
      <dgm:prSet phldrT="[Text]"/>
      <dgm:spPr/>
      <dgm:t>
        <a:bodyPr/>
        <a:lstStyle/>
        <a:p>
          <a:r>
            <a:rPr lang="en-US" dirty="0"/>
            <a:t>Staff and Trainees</a:t>
          </a:r>
        </a:p>
      </dgm:t>
    </dgm:pt>
    <dgm:pt modelId="{4407B78D-D4C3-41FE-BDA1-2E520C86C483}" type="parTrans" cxnId="{940CACFF-EDA0-4E0C-ABAF-A2EEF6EAA0D3}">
      <dgm:prSet/>
      <dgm:spPr/>
      <dgm:t>
        <a:bodyPr/>
        <a:lstStyle/>
        <a:p>
          <a:endParaRPr lang="en-US"/>
        </a:p>
      </dgm:t>
    </dgm:pt>
    <dgm:pt modelId="{80D252B5-083B-43B0-92B0-1B3DD75444AC}" type="sibTrans" cxnId="{940CACFF-EDA0-4E0C-ABAF-A2EEF6EAA0D3}">
      <dgm:prSet/>
      <dgm:spPr/>
      <dgm:t>
        <a:bodyPr/>
        <a:lstStyle/>
        <a:p>
          <a:endParaRPr lang="en-US"/>
        </a:p>
      </dgm:t>
    </dgm:pt>
    <dgm:pt modelId="{86E7574C-1C91-4A7E-9934-5A6FF6E20AF1}">
      <dgm:prSet phldrT="[Text]"/>
      <dgm:spPr/>
      <dgm:t>
        <a:bodyPr/>
        <a:lstStyle/>
        <a:p>
          <a:r>
            <a:rPr lang="en-US" b="1" dirty="0"/>
            <a:t>Program Director- </a:t>
          </a:r>
          <a:r>
            <a:rPr lang="en-US" dirty="0"/>
            <a:t>Meitra Doty, MD</a:t>
          </a:r>
        </a:p>
      </dgm:t>
    </dgm:pt>
    <dgm:pt modelId="{DC1303A0-615A-4FDC-B3BF-0AE53B15D255}" type="parTrans" cxnId="{6F789E95-3F33-46BC-937F-5186B037EB20}">
      <dgm:prSet/>
      <dgm:spPr/>
      <dgm:t>
        <a:bodyPr/>
        <a:lstStyle/>
        <a:p>
          <a:endParaRPr lang="en-US"/>
        </a:p>
      </dgm:t>
    </dgm:pt>
    <dgm:pt modelId="{89B8DE68-A1EF-4C79-8085-07E5CFC67B80}" type="sibTrans" cxnId="{6F789E95-3F33-46BC-937F-5186B037EB20}">
      <dgm:prSet/>
      <dgm:spPr/>
      <dgm:t>
        <a:bodyPr/>
        <a:lstStyle/>
        <a:p>
          <a:endParaRPr lang="en-US"/>
        </a:p>
      </dgm:t>
    </dgm:pt>
    <dgm:pt modelId="{765F3559-6CD6-416F-B070-965A525F587D}">
      <dgm:prSet phldrT="[Text]"/>
      <dgm:spPr/>
      <dgm:t>
        <a:bodyPr/>
        <a:lstStyle/>
        <a:p>
          <a:r>
            <a:rPr lang="en-US" b="1" dirty="0"/>
            <a:t>Trainees-</a:t>
          </a:r>
          <a:r>
            <a:rPr lang="en-US" dirty="0"/>
            <a:t> General Psychiatry Trained Psychiatrists to be recruited following fellowship approval by TMB</a:t>
          </a:r>
        </a:p>
      </dgm:t>
    </dgm:pt>
    <dgm:pt modelId="{DF788131-06FD-43A3-A9E8-DB66CFB5F640}" type="parTrans" cxnId="{AD7FAD86-E215-4901-9D4E-9FAF4F93D55B}">
      <dgm:prSet/>
      <dgm:spPr/>
      <dgm:t>
        <a:bodyPr/>
        <a:lstStyle/>
        <a:p>
          <a:endParaRPr lang="en-US"/>
        </a:p>
      </dgm:t>
    </dgm:pt>
    <dgm:pt modelId="{B88E6C35-71A7-4DD3-A7AD-3C043B02A49B}" type="sibTrans" cxnId="{AD7FAD86-E215-4901-9D4E-9FAF4F93D55B}">
      <dgm:prSet/>
      <dgm:spPr/>
      <dgm:t>
        <a:bodyPr/>
        <a:lstStyle/>
        <a:p>
          <a:endParaRPr lang="en-US"/>
        </a:p>
      </dgm:t>
    </dgm:pt>
    <dgm:pt modelId="{B06D04C1-7396-4CE9-8A28-41A9C62261DC}">
      <dgm:prSet/>
      <dgm:spPr/>
      <dgm:t>
        <a:bodyPr/>
        <a:lstStyle/>
        <a:p>
          <a:r>
            <a:rPr lang="en-US" dirty="0"/>
            <a:t>Diagnosis Prevalent in Women- e.g. Eating Disorders</a:t>
          </a:r>
        </a:p>
      </dgm:t>
    </dgm:pt>
    <dgm:pt modelId="{8F543B2B-7BB2-4A64-8394-13C805E91261}" type="parTrans" cxnId="{3DACD850-A46E-4E1B-8BEF-80B8D77E3AF3}">
      <dgm:prSet/>
      <dgm:spPr/>
      <dgm:t>
        <a:bodyPr/>
        <a:lstStyle/>
        <a:p>
          <a:endParaRPr lang="en-US"/>
        </a:p>
      </dgm:t>
    </dgm:pt>
    <dgm:pt modelId="{0B862CE8-94E8-472C-84B6-752C3513B4B9}" type="sibTrans" cxnId="{3DACD850-A46E-4E1B-8BEF-80B8D77E3AF3}">
      <dgm:prSet/>
      <dgm:spPr/>
      <dgm:t>
        <a:bodyPr/>
        <a:lstStyle/>
        <a:p>
          <a:endParaRPr lang="en-US"/>
        </a:p>
      </dgm:t>
    </dgm:pt>
    <dgm:pt modelId="{5027B260-FE1F-470A-AA94-1B92B7537729}">
      <dgm:prSet/>
      <dgm:spPr/>
      <dgm:t>
        <a:bodyPr/>
        <a:lstStyle/>
        <a:p>
          <a:r>
            <a:rPr lang="en-US" dirty="0"/>
            <a:t>Addiction </a:t>
          </a:r>
        </a:p>
      </dgm:t>
    </dgm:pt>
    <dgm:pt modelId="{7DB6FB5D-A35B-4949-88A0-322A6A498F7D}" type="parTrans" cxnId="{8CAAE254-1DD1-4581-A2EB-557ECD215876}">
      <dgm:prSet/>
      <dgm:spPr/>
      <dgm:t>
        <a:bodyPr/>
        <a:lstStyle/>
        <a:p>
          <a:endParaRPr lang="en-US"/>
        </a:p>
      </dgm:t>
    </dgm:pt>
    <dgm:pt modelId="{2031C795-E5B6-4B6F-AC31-AC0DFBD076CE}" type="sibTrans" cxnId="{8CAAE254-1DD1-4581-A2EB-557ECD215876}">
      <dgm:prSet/>
      <dgm:spPr/>
      <dgm:t>
        <a:bodyPr/>
        <a:lstStyle/>
        <a:p>
          <a:endParaRPr lang="en-US"/>
        </a:p>
      </dgm:t>
    </dgm:pt>
    <dgm:pt modelId="{F339CB35-1098-49C0-B28E-51D27134A7FD}">
      <dgm:prSet phldrT="[Text]"/>
      <dgm:spPr/>
      <dgm:t>
        <a:bodyPr/>
        <a:lstStyle/>
        <a:p>
          <a:r>
            <a:rPr lang="en-US" dirty="0"/>
            <a:t>Reproductive Psychiatry (Special Populations: Correctional Health, &lt;18 Pregnant Patients), </a:t>
          </a:r>
        </a:p>
      </dgm:t>
    </dgm:pt>
    <dgm:pt modelId="{C5DC6E1A-D4A1-41DC-AAA9-4BCE4122166E}" type="parTrans" cxnId="{013F50D7-E8D7-46D8-8279-BDBD054F6D2C}">
      <dgm:prSet/>
      <dgm:spPr/>
      <dgm:t>
        <a:bodyPr/>
        <a:lstStyle/>
        <a:p>
          <a:endParaRPr lang="en-US"/>
        </a:p>
      </dgm:t>
    </dgm:pt>
    <dgm:pt modelId="{974C800E-A141-4000-8414-A865A181ED90}" type="sibTrans" cxnId="{013F50D7-E8D7-46D8-8279-BDBD054F6D2C}">
      <dgm:prSet/>
      <dgm:spPr/>
      <dgm:t>
        <a:bodyPr/>
        <a:lstStyle/>
        <a:p>
          <a:endParaRPr lang="en-US"/>
        </a:p>
      </dgm:t>
    </dgm:pt>
    <dgm:pt modelId="{346F726D-96D9-46E9-9271-6F3759B4CBD4}">
      <dgm:prSet phldrT="[Text]"/>
      <dgm:spPr/>
      <dgm:t>
        <a:bodyPr/>
        <a:lstStyle/>
        <a:p>
          <a:r>
            <a:rPr lang="en-US" dirty="0"/>
            <a:t>Psychological Trauma - Violence and Abuse towards Women</a:t>
          </a:r>
        </a:p>
      </dgm:t>
    </dgm:pt>
    <dgm:pt modelId="{B7D55966-967E-4330-B451-BD81FAF3EA9F}" type="parTrans" cxnId="{87A523EF-8BA1-4787-BE65-4AD1D34E6A6F}">
      <dgm:prSet/>
      <dgm:spPr/>
      <dgm:t>
        <a:bodyPr/>
        <a:lstStyle/>
        <a:p>
          <a:endParaRPr lang="en-US"/>
        </a:p>
      </dgm:t>
    </dgm:pt>
    <dgm:pt modelId="{6C5F4C2F-BAD2-4ECD-A416-FF751487CB7C}" type="sibTrans" cxnId="{87A523EF-8BA1-4787-BE65-4AD1D34E6A6F}">
      <dgm:prSet/>
      <dgm:spPr/>
      <dgm:t>
        <a:bodyPr/>
        <a:lstStyle/>
        <a:p>
          <a:endParaRPr lang="en-US"/>
        </a:p>
      </dgm:t>
    </dgm:pt>
    <dgm:pt modelId="{9BE25B4E-3379-4F24-8765-74B3AEE73865}" type="pres">
      <dgm:prSet presAssocID="{969BA52E-F7BF-43D7-9B1D-0208D743A580}" presName="Name0" presStyleCnt="0">
        <dgm:presLayoutVars>
          <dgm:dir/>
          <dgm:animLvl val="lvl"/>
          <dgm:resizeHandles val="exact"/>
        </dgm:presLayoutVars>
      </dgm:prSet>
      <dgm:spPr/>
    </dgm:pt>
    <dgm:pt modelId="{31EE8DE0-80C1-43F4-83C6-F777EE9B4019}" type="pres">
      <dgm:prSet presAssocID="{19BA51F4-6829-4B94-AD6C-E3AF1C385D4E}" presName="linNode" presStyleCnt="0"/>
      <dgm:spPr/>
    </dgm:pt>
    <dgm:pt modelId="{EC49BFC3-A467-4982-A399-69B138038C6A}" type="pres">
      <dgm:prSet presAssocID="{19BA51F4-6829-4B94-AD6C-E3AF1C385D4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FB39FAD-893F-44BF-AEBC-086B97C30F34}" type="pres">
      <dgm:prSet presAssocID="{19BA51F4-6829-4B94-AD6C-E3AF1C385D4E}" presName="descendantText" presStyleLbl="alignAccFollowNode1" presStyleIdx="0" presStyleCnt="3">
        <dgm:presLayoutVars>
          <dgm:bulletEnabled val="1"/>
        </dgm:presLayoutVars>
      </dgm:prSet>
      <dgm:spPr/>
    </dgm:pt>
    <dgm:pt modelId="{F5479D71-A5F1-4F47-A5A7-2C63EF087249}" type="pres">
      <dgm:prSet presAssocID="{DAA6EA96-454E-4F4A-8971-11A6A96F9435}" presName="sp" presStyleCnt="0"/>
      <dgm:spPr/>
    </dgm:pt>
    <dgm:pt modelId="{A40B2283-8362-4279-B4B0-1E9FDA61D8F3}" type="pres">
      <dgm:prSet presAssocID="{B1CA37F2-6735-4E71-A349-830239474EB7}" presName="linNode" presStyleCnt="0"/>
      <dgm:spPr/>
    </dgm:pt>
    <dgm:pt modelId="{B1F2C6D1-5DC0-4866-884F-F604AB40121F}" type="pres">
      <dgm:prSet presAssocID="{B1CA37F2-6735-4E71-A349-830239474EB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DEA7566-586D-46A8-B6D2-2C1EFC63A216}" type="pres">
      <dgm:prSet presAssocID="{B1CA37F2-6735-4E71-A349-830239474EB7}" presName="descendantText" presStyleLbl="alignAccFollowNode1" presStyleIdx="1" presStyleCnt="3">
        <dgm:presLayoutVars>
          <dgm:bulletEnabled val="1"/>
        </dgm:presLayoutVars>
      </dgm:prSet>
      <dgm:spPr/>
    </dgm:pt>
    <dgm:pt modelId="{55153282-B7D9-46BC-9721-88E11E3E5416}" type="pres">
      <dgm:prSet presAssocID="{DC69BF4F-0A76-4B55-92FB-D5A2CB549F6D}" presName="sp" presStyleCnt="0"/>
      <dgm:spPr/>
    </dgm:pt>
    <dgm:pt modelId="{CACB33A1-7F76-4427-B070-BDB05AB571B3}" type="pres">
      <dgm:prSet presAssocID="{103C217B-60D7-45DE-87A3-B4983FFF61E2}" presName="linNode" presStyleCnt="0"/>
      <dgm:spPr/>
    </dgm:pt>
    <dgm:pt modelId="{27EBF4DD-9F4D-47C9-AD26-C628DAD175E9}" type="pres">
      <dgm:prSet presAssocID="{103C217B-60D7-45DE-87A3-B4983FFF61E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8EB62F3-44C3-425F-A18C-E66115E809C5}" type="pres">
      <dgm:prSet presAssocID="{103C217B-60D7-45DE-87A3-B4983FFF61E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374AB06-6087-4512-A208-B0E14C5AC629}" srcId="{B1CA37F2-6735-4E71-A349-830239474EB7}" destId="{05B04462-7115-4EFB-946D-03D465D99A82}" srcOrd="0" destOrd="0" parTransId="{CB4F3C3D-FC10-4E79-9282-147D35ADB5D2}" sibTransId="{CEAC7A0A-4995-4281-A611-46E187B444DA}"/>
    <dgm:cxn modelId="{6B27AA09-053A-4432-9CC2-E2C8BF7636BB}" type="presOf" srcId="{19BA51F4-6829-4B94-AD6C-E3AF1C385D4E}" destId="{EC49BFC3-A467-4982-A399-69B138038C6A}" srcOrd="0" destOrd="0" presId="urn:microsoft.com/office/officeart/2005/8/layout/vList5"/>
    <dgm:cxn modelId="{75644A0F-EEEE-4F44-ABA7-F6DA67B5FE64}" type="presOf" srcId="{346F726D-96D9-46E9-9271-6F3759B4CBD4}" destId="{5DEA7566-586D-46A8-B6D2-2C1EFC63A216}" srcOrd="0" destOrd="2" presId="urn:microsoft.com/office/officeart/2005/8/layout/vList5"/>
    <dgm:cxn modelId="{90A5AF0F-72A0-4D63-B54E-0438D4D00CBF}" srcId="{19BA51F4-6829-4B94-AD6C-E3AF1C385D4E}" destId="{B01F34F4-926A-42CE-A7A6-7A2950A2FD9E}" srcOrd="1" destOrd="0" parTransId="{B6696416-22BD-4DBB-AD95-1A5570E05293}" sibTransId="{F64584A8-A26E-41CA-9B76-8F2F1F11BD8A}"/>
    <dgm:cxn modelId="{2F09BB14-E54E-4E06-A625-8382108F899E}" type="presOf" srcId="{B1CA37F2-6735-4E71-A349-830239474EB7}" destId="{B1F2C6D1-5DC0-4866-884F-F604AB40121F}" srcOrd="0" destOrd="0" presId="urn:microsoft.com/office/officeart/2005/8/layout/vList5"/>
    <dgm:cxn modelId="{47517832-CE89-4375-8C57-6F1D61B01355}" srcId="{969BA52E-F7BF-43D7-9B1D-0208D743A580}" destId="{B1CA37F2-6735-4E71-A349-830239474EB7}" srcOrd="1" destOrd="0" parTransId="{58A77654-07AF-415F-B7A7-EBA46BAB7CB1}" sibTransId="{DC69BF4F-0A76-4B55-92FB-D5A2CB549F6D}"/>
    <dgm:cxn modelId="{B1CA2347-E6BD-417C-A3DE-0C0AA848DB2C}" type="presOf" srcId="{5027B260-FE1F-470A-AA94-1B92B7537729}" destId="{5DEA7566-586D-46A8-B6D2-2C1EFC63A216}" srcOrd="0" destOrd="4" presId="urn:microsoft.com/office/officeart/2005/8/layout/vList5"/>
    <dgm:cxn modelId="{A2C6EF6B-43E2-4490-921B-A8B78B46527D}" type="presOf" srcId="{765F3559-6CD6-416F-B070-965A525F587D}" destId="{B8EB62F3-44C3-425F-A18C-E66115E809C5}" srcOrd="0" destOrd="1" presId="urn:microsoft.com/office/officeart/2005/8/layout/vList5"/>
    <dgm:cxn modelId="{3DACD850-A46E-4E1B-8BEF-80B8D77E3AF3}" srcId="{05B04462-7115-4EFB-946D-03D465D99A82}" destId="{B06D04C1-7396-4CE9-8A28-41A9C62261DC}" srcOrd="2" destOrd="0" parTransId="{8F543B2B-7BB2-4A64-8394-13C805E91261}" sibTransId="{0B862CE8-94E8-472C-84B6-752C3513B4B9}"/>
    <dgm:cxn modelId="{E8FC3C74-C1FD-4902-8EBE-9550A96D9EA9}" type="presOf" srcId="{103C217B-60D7-45DE-87A3-B4983FFF61E2}" destId="{27EBF4DD-9F4D-47C9-AD26-C628DAD175E9}" srcOrd="0" destOrd="0" presId="urn:microsoft.com/office/officeart/2005/8/layout/vList5"/>
    <dgm:cxn modelId="{D088DD54-681F-432E-8260-AA93ED03AAE3}" type="presOf" srcId="{B01F34F4-926A-42CE-A7A6-7A2950A2FD9E}" destId="{EFB39FAD-893F-44BF-AEBC-086B97C30F34}" srcOrd="0" destOrd="1" presId="urn:microsoft.com/office/officeart/2005/8/layout/vList5"/>
    <dgm:cxn modelId="{8CAAE254-1DD1-4581-A2EB-557ECD215876}" srcId="{05B04462-7115-4EFB-946D-03D465D99A82}" destId="{5027B260-FE1F-470A-AA94-1B92B7537729}" srcOrd="3" destOrd="0" parTransId="{7DB6FB5D-A35B-4949-88A0-322A6A498F7D}" sibTransId="{2031C795-E5B6-4B6F-AC31-AC0DFBD076CE}"/>
    <dgm:cxn modelId="{9C298E77-602C-41BF-9470-4B737305CEA3}" type="presOf" srcId="{B06D04C1-7396-4CE9-8A28-41A9C62261DC}" destId="{5DEA7566-586D-46A8-B6D2-2C1EFC63A216}" srcOrd="0" destOrd="3" presId="urn:microsoft.com/office/officeart/2005/8/layout/vList5"/>
    <dgm:cxn modelId="{CB5FD857-F135-4671-AFBC-15D6AFE4D346}" type="presOf" srcId="{F339CB35-1098-49C0-B28E-51D27134A7FD}" destId="{5DEA7566-586D-46A8-B6D2-2C1EFC63A216}" srcOrd="0" destOrd="1" presId="urn:microsoft.com/office/officeart/2005/8/layout/vList5"/>
    <dgm:cxn modelId="{AD7FAD86-E215-4901-9D4E-9FAF4F93D55B}" srcId="{103C217B-60D7-45DE-87A3-B4983FFF61E2}" destId="{765F3559-6CD6-416F-B070-965A525F587D}" srcOrd="1" destOrd="0" parTransId="{DF788131-06FD-43A3-A9E8-DB66CFB5F640}" sibTransId="{B88E6C35-71A7-4DD3-A7AD-3C043B02A49B}"/>
    <dgm:cxn modelId="{6F789E95-3F33-46BC-937F-5186B037EB20}" srcId="{103C217B-60D7-45DE-87A3-B4983FFF61E2}" destId="{86E7574C-1C91-4A7E-9934-5A6FF6E20AF1}" srcOrd="0" destOrd="0" parTransId="{DC1303A0-615A-4FDC-B3BF-0AE53B15D255}" sibTransId="{89B8DE68-A1EF-4C79-8085-07E5CFC67B80}"/>
    <dgm:cxn modelId="{718B8D9E-B59F-4DA9-9898-DD08AC586343}" type="presOf" srcId="{969BA52E-F7BF-43D7-9B1D-0208D743A580}" destId="{9BE25B4E-3379-4F24-8765-74B3AEE73865}" srcOrd="0" destOrd="0" presId="urn:microsoft.com/office/officeart/2005/8/layout/vList5"/>
    <dgm:cxn modelId="{C20B83A9-C6D5-4DD4-9F92-BEE715425462}" srcId="{969BA52E-F7BF-43D7-9B1D-0208D743A580}" destId="{19BA51F4-6829-4B94-AD6C-E3AF1C385D4E}" srcOrd="0" destOrd="0" parTransId="{25CAE118-E50B-4188-B936-458478DABF69}" sibTransId="{DAA6EA96-454E-4F4A-8971-11A6A96F9435}"/>
    <dgm:cxn modelId="{6DC0CFCA-40F6-4210-A0B3-FFA8D09C0745}" srcId="{19BA51F4-6829-4B94-AD6C-E3AF1C385D4E}" destId="{F032DB36-1169-4D0B-8C6F-6A0D32E040ED}" srcOrd="0" destOrd="0" parTransId="{B99E35CD-2EFB-47A7-B877-62BAB7CD24C5}" sibTransId="{C3A891EA-3068-441F-84D8-EC11CD2A8921}"/>
    <dgm:cxn modelId="{EFC453CC-ACD7-4F55-B545-E2103DC00D65}" type="presOf" srcId="{05B04462-7115-4EFB-946D-03D465D99A82}" destId="{5DEA7566-586D-46A8-B6D2-2C1EFC63A216}" srcOrd="0" destOrd="0" presId="urn:microsoft.com/office/officeart/2005/8/layout/vList5"/>
    <dgm:cxn modelId="{013F50D7-E8D7-46D8-8279-BDBD054F6D2C}" srcId="{05B04462-7115-4EFB-946D-03D465D99A82}" destId="{F339CB35-1098-49C0-B28E-51D27134A7FD}" srcOrd="0" destOrd="0" parTransId="{C5DC6E1A-D4A1-41DC-AAA9-4BCE4122166E}" sibTransId="{974C800E-A141-4000-8414-A865A181ED90}"/>
    <dgm:cxn modelId="{3D8F7ADF-2E5E-4227-BB9F-71035DAAE59A}" type="presOf" srcId="{86E7574C-1C91-4A7E-9934-5A6FF6E20AF1}" destId="{B8EB62F3-44C3-425F-A18C-E66115E809C5}" srcOrd="0" destOrd="0" presId="urn:microsoft.com/office/officeart/2005/8/layout/vList5"/>
    <dgm:cxn modelId="{87A523EF-8BA1-4787-BE65-4AD1D34E6A6F}" srcId="{05B04462-7115-4EFB-946D-03D465D99A82}" destId="{346F726D-96D9-46E9-9271-6F3759B4CBD4}" srcOrd="1" destOrd="0" parTransId="{B7D55966-967E-4330-B451-BD81FAF3EA9F}" sibTransId="{6C5F4C2F-BAD2-4ECD-A416-FF751487CB7C}"/>
    <dgm:cxn modelId="{9CBB50F9-7A0F-4326-8D40-E78AD11EBF9E}" type="presOf" srcId="{F032DB36-1169-4D0B-8C6F-6A0D32E040ED}" destId="{EFB39FAD-893F-44BF-AEBC-086B97C30F34}" srcOrd="0" destOrd="0" presId="urn:microsoft.com/office/officeart/2005/8/layout/vList5"/>
    <dgm:cxn modelId="{940CACFF-EDA0-4E0C-ABAF-A2EEF6EAA0D3}" srcId="{969BA52E-F7BF-43D7-9B1D-0208D743A580}" destId="{103C217B-60D7-45DE-87A3-B4983FFF61E2}" srcOrd="2" destOrd="0" parTransId="{4407B78D-D4C3-41FE-BDA1-2E520C86C483}" sibTransId="{80D252B5-083B-43B0-92B0-1B3DD75444AC}"/>
    <dgm:cxn modelId="{E43A3E16-D288-4521-A44A-DBC4890FFE82}" type="presParOf" srcId="{9BE25B4E-3379-4F24-8765-74B3AEE73865}" destId="{31EE8DE0-80C1-43F4-83C6-F777EE9B4019}" srcOrd="0" destOrd="0" presId="urn:microsoft.com/office/officeart/2005/8/layout/vList5"/>
    <dgm:cxn modelId="{45F72115-2C25-4D3D-BE2E-F818E06A5EC9}" type="presParOf" srcId="{31EE8DE0-80C1-43F4-83C6-F777EE9B4019}" destId="{EC49BFC3-A467-4982-A399-69B138038C6A}" srcOrd="0" destOrd="0" presId="urn:microsoft.com/office/officeart/2005/8/layout/vList5"/>
    <dgm:cxn modelId="{924FBE53-FFF0-4CAE-B7AC-38C0CF118139}" type="presParOf" srcId="{31EE8DE0-80C1-43F4-83C6-F777EE9B4019}" destId="{EFB39FAD-893F-44BF-AEBC-086B97C30F34}" srcOrd="1" destOrd="0" presId="urn:microsoft.com/office/officeart/2005/8/layout/vList5"/>
    <dgm:cxn modelId="{3B85186A-76D2-4AB2-8142-8283D52653AA}" type="presParOf" srcId="{9BE25B4E-3379-4F24-8765-74B3AEE73865}" destId="{F5479D71-A5F1-4F47-A5A7-2C63EF087249}" srcOrd="1" destOrd="0" presId="urn:microsoft.com/office/officeart/2005/8/layout/vList5"/>
    <dgm:cxn modelId="{D475AA06-EA5B-456D-BC25-87BEA794836D}" type="presParOf" srcId="{9BE25B4E-3379-4F24-8765-74B3AEE73865}" destId="{A40B2283-8362-4279-B4B0-1E9FDA61D8F3}" srcOrd="2" destOrd="0" presId="urn:microsoft.com/office/officeart/2005/8/layout/vList5"/>
    <dgm:cxn modelId="{C953148E-93AF-4AA9-8476-38B368C049C7}" type="presParOf" srcId="{A40B2283-8362-4279-B4B0-1E9FDA61D8F3}" destId="{B1F2C6D1-5DC0-4866-884F-F604AB40121F}" srcOrd="0" destOrd="0" presId="urn:microsoft.com/office/officeart/2005/8/layout/vList5"/>
    <dgm:cxn modelId="{98EFF7FA-00D8-4B42-97BF-975DCAEF2944}" type="presParOf" srcId="{A40B2283-8362-4279-B4B0-1E9FDA61D8F3}" destId="{5DEA7566-586D-46A8-B6D2-2C1EFC63A216}" srcOrd="1" destOrd="0" presId="urn:microsoft.com/office/officeart/2005/8/layout/vList5"/>
    <dgm:cxn modelId="{2B4ED2FA-945B-4BBB-8096-35F633F52B6F}" type="presParOf" srcId="{9BE25B4E-3379-4F24-8765-74B3AEE73865}" destId="{55153282-B7D9-46BC-9721-88E11E3E5416}" srcOrd="3" destOrd="0" presId="urn:microsoft.com/office/officeart/2005/8/layout/vList5"/>
    <dgm:cxn modelId="{4367D73B-31AC-4009-9F85-7E5033F824DD}" type="presParOf" srcId="{9BE25B4E-3379-4F24-8765-74B3AEE73865}" destId="{CACB33A1-7F76-4427-B070-BDB05AB571B3}" srcOrd="4" destOrd="0" presId="urn:microsoft.com/office/officeart/2005/8/layout/vList5"/>
    <dgm:cxn modelId="{53C12142-FF3F-47D8-BFB8-3177B7BA4759}" type="presParOf" srcId="{CACB33A1-7F76-4427-B070-BDB05AB571B3}" destId="{27EBF4DD-9F4D-47C9-AD26-C628DAD175E9}" srcOrd="0" destOrd="0" presId="urn:microsoft.com/office/officeart/2005/8/layout/vList5"/>
    <dgm:cxn modelId="{40B8A3D4-C84D-4354-97A0-F2FD92183382}" type="presParOf" srcId="{CACB33A1-7F76-4427-B070-BDB05AB571B3}" destId="{B8EB62F3-44C3-425F-A18C-E66115E809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BA52E-F7BF-43D7-9B1D-0208D743A58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61527E-DB15-47F1-9AC2-9668743BBA35}">
      <dgm:prSet phldrT="[Text]"/>
      <dgm:spPr/>
      <dgm:t>
        <a:bodyPr/>
        <a:lstStyle/>
        <a:p>
          <a:r>
            <a:rPr lang="en-US" dirty="0"/>
            <a:t>FY24-25                    Project Status/Projections</a:t>
          </a:r>
        </a:p>
      </dgm:t>
    </dgm:pt>
    <dgm:pt modelId="{490CA768-D2AB-41A2-BBCE-60ED4837A61F}" type="parTrans" cxnId="{30287D22-81CE-4FD8-B81E-BAB6875B54ED}">
      <dgm:prSet/>
      <dgm:spPr/>
      <dgm:t>
        <a:bodyPr/>
        <a:lstStyle/>
        <a:p>
          <a:endParaRPr lang="en-US"/>
        </a:p>
      </dgm:t>
    </dgm:pt>
    <dgm:pt modelId="{79722C30-7C53-4E4E-8AC1-1D4C64F022AD}" type="sibTrans" cxnId="{30287D22-81CE-4FD8-B81E-BAB6875B54ED}">
      <dgm:prSet/>
      <dgm:spPr/>
      <dgm:t>
        <a:bodyPr/>
        <a:lstStyle/>
        <a:p>
          <a:endParaRPr lang="en-US"/>
        </a:p>
      </dgm:t>
    </dgm:pt>
    <dgm:pt modelId="{B01F34F4-926A-42CE-A7A6-7A2950A2FD9E}">
      <dgm:prSet phldrT="[Text]"/>
      <dgm:spPr/>
      <dgm:t>
        <a:bodyPr/>
        <a:lstStyle/>
        <a:p>
          <a:r>
            <a:rPr lang="en-US"/>
            <a:t>First Fellowship Class (2 APP Fellows) began in June 2024</a:t>
          </a:r>
          <a:endParaRPr lang="en-US" dirty="0"/>
        </a:p>
      </dgm:t>
    </dgm:pt>
    <dgm:pt modelId="{B6696416-22BD-4DBB-AD95-1A5570E05293}" type="parTrans" cxnId="{90A5AF0F-72A0-4D63-B54E-0438D4D00CBF}">
      <dgm:prSet/>
      <dgm:spPr/>
      <dgm:t>
        <a:bodyPr/>
        <a:lstStyle/>
        <a:p>
          <a:endParaRPr lang="en-US"/>
        </a:p>
      </dgm:t>
    </dgm:pt>
    <dgm:pt modelId="{F64584A8-A26E-41CA-9B76-8F2F1F11BD8A}" type="sibTrans" cxnId="{90A5AF0F-72A0-4D63-B54E-0438D4D00CBF}">
      <dgm:prSet/>
      <dgm:spPr/>
      <dgm:t>
        <a:bodyPr/>
        <a:lstStyle/>
        <a:p>
          <a:endParaRPr lang="en-US"/>
        </a:p>
      </dgm:t>
    </dgm:pt>
    <dgm:pt modelId="{44705EEF-4C07-42D7-8970-1EC454CA67E2}">
      <dgm:prSet phldrT="[Text]"/>
      <dgm:spPr/>
      <dgm:t>
        <a:bodyPr/>
        <a:lstStyle/>
        <a:p>
          <a:r>
            <a:rPr lang="en-US" dirty="0"/>
            <a:t>Planned Rotations include: Foster Care, Autism, Adolescent Addiction, Outpatient Psychiatry, Eating Disorders, Partial Hospitalization, Consult/Liaison, SPARC</a:t>
          </a:r>
        </a:p>
      </dgm:t>
    </dgm:pt>
    <dgm:pt modelId="{C3A510CD-5608-4B61-B827-668A01903E9A}" type="parTrans" cxnId="{993C975F-E8D3-4163-969C-554406555F96}">
      <dgm:prSet/>
      <dgm:spPr/>
      <dgm:t>
        <a:bodyPr/>
        <a:lstStyle/>
        <a:p>
          <a:endParaRPr lang="en-US"/>
        </a:p>
      </dgm:t>
    </dgm:pt>
    <dgm:pt modelId="{D07A1D8C-0D61-4802-B5EB-87D712C660A6}" type="sibTrans" cxnId="{993C975F-E8D3-4163-969C-554406555F96}">
      <dgm:prSet/>
      <dgm:spPr/>
      <dgm:t>
        <a:bodyPr/>
        <a:lstStyle/>
        <a:p>
          <a:endParaRPr lang="en-US"/>
        </a:p>
      </dgm:t>
    </dgm:pt>
    <dgm:pt modelId="{B1CA37F2-6735-4E71-A349-830239474EB7}">
      <dgm:prSet phldrT="[Text]"/>
      <dgm:spPr/>
      <dgm:t>
        <a:bodyPr/>
        <a:lstStyle/>
        <a:p>
          <a:r>
            <a:rPr lang="en-US" dirty="0"/>
            <a:t>Future Vision of the Project</a:t>
          </a:r>
        </a:p>
      </dgm:t>
    </dgm:pt>
    <dgm:pt modelId="{58A77654-07AF-415F-B7A7-EBA46BAB7CB1}" type="parTrans" cxnId="{47517832-CE89-4375-8C57-6F1D61B01355}">
      <dgm:prSet/>
      <dgm:spPr/>
      <dgm:t>
        <a:bodyPr/>
        <a:lstStyle/>
        <a:p>
          <a:endParaRPr lang="en-US"/>
        </a:p>
      </dgm:t>
    </dgm:pt>
    <dgm:pt modelId="{DC69BF4F-0A76-4B55-92FB-D5A2CB549F6D}" type="sibTrans" cxnId="{47517832-CE89-4375-8C57-6F1D61B01355}">
      <dgm:prSet/>
      <dgm:spPr/>
      <dgm:t>
        <a:bodyPr/>
        <a:lstStyle/>
        <a:p>
          <a:endParaRPr lang="en-US"/>
        </a:p>
      </dgm:t>
    </dgm:pt>
    <dgm:pt modelId="{05B04462-7115-4EFB-946D-03D465D99A82}">
      <dgm:prSet phldrT="[Text]"/>
      <dgm:spPr/>
      <dgm:t>
        <a:bodyPr/>
        <a:lstStyle/>
        <a:p>
          <a:r>
            <a:rPr lang="en-US" dirty="0"/>
            <a:t>As additional training sites come </a:t>
          </a:r>
          <a:r>
            <a:rPr lang="en-US"/>
            <a:t>online potential for  </a:t>
          </a:r>
          <a:r>
            <a:rPr lang="en-US" dirty="0"/>
            <a:t>expansion of training program class size  </a:t>
          </a:r>
        </a:p>
      </dgm:t>
    </dgm:pt>
    <dgm:pt modelId="{CB4F3C3D-FC10-4E79-9282-147D35ADB5D2}" type="parTrans" cxnId="{D374AB06-6087-4512-A208-B0E14C5AC629}">
      <dgm:prSet/>
      <dgm:spPr/>
      <dgm:t>
        <a:bodyPr/>
        <a:lstStyle/>
        <a:p>
          <a:endParaRPr lang="en-US"/>
        </a:p>
      </dgm:t>
    </dgm:pt>
    <dgm:pt modelId="{CEAC7A0A-4995-4281-A611-46E187B444DA}" type="sibTrans" cxnId="{D374AB06-6087-4512-A208-B0E14C5AC629}">
      <dgm:prSet/>
      <dgm:spPr/>
      <dgm:t>
        <a:bodyPr/>
        <a:lstStyle/>
        <a:p>
          <a:endParaRPr lang="en-US"/>
        </a:p>
      </dgm:t>
    </dgm:pt>
    <dgm:pt modelId="{103C217B-60D7-45DE-87A3-B4983FFF61E2}">
      <dgm:prSet phldrT="[Text]"/>
      <dgm:spPr/>
      <dgm:t>
        <a:bodyPr/>
        <a:lstStyle/>
        <a:p>
          <a:r>
            <a:rPr lang="en-US" dirty="0"/>
            <a:t>Staff and Trainees</a:t>
          </a:r>
        </a:p>
      </dgm:t>
    </dgm:pt>
    <dgm:pt modelId="{4407B78D-D4C3-41FE-BDA1-2E520C86C483}" type="parTrans" cxnId="{940CACFF-EDA0-4E0C-ABAF-A2EEF6EAA0D3}">
      <dgm:prSet/>
      <dgm:spPr/>
      <dgm:t>
        <a:bodyPr/>
        <a:lstStyle/>
        <a:p>
          <a:endParaRPr lang="en-US"/>
        </a:p>
      </dgm:t>
    </dgm:pt>
    <dgm:pt modelId="{80D252B5-083B-43B0-92B0-1B3DD75444AC}" type="sibTrans" cxnId="{940CACFF-EDA0-4E0C-ABAF-A2EEF6EAA0D3}">
      <dgm:prSet/>
      <dgm:spPr/>
      <dgm:t>
        <a:bodyPr/>
        <a:lstStyle/>
        <a:p>
          <a:endParaRPr lang="en-US"/>
        </a:p>
      </dgm:t>
    </dgm:pt>
    <dgm:pt modelId="{77C18E1D-D9C8-4206-A659-2158F71D012D}">
      <dgm:prSet phldrT="[Text]"/>
      <dgm:spPr/>
      <dgm:t>
        <a:bodyPr/>
        <a:lstStyle/>
        <a:p>
          <a:r>
            <a:rPr lang="en-US" b="1" dirty="0"/>
            <a:t>MD Program Director-  </a:t>
          </a:r>
          <a:r>
            <a:rPr lang="en-US" dirty="0"/>
            <a:t>Mohsin Khan</a:t>
          </a:r>
        </a:p>
      </dgm:t>
    </dgm:pt>
    <dgm:pt modelId="{34339B35-7D9F-456E-AB4C-68A359D1F69C}" type="parTrans" cxnId="{CB9E9E62-378E-4E51-B566-E24604553EDB}">
      <dgm:prSet/>
      <dgm:spPr/>
      <dgm:t>
        <a:bodyPr/>
        <a:lstStyle/>
        <a:p>
          <a:endParaRPr lang="en-US"/>
        </a:p>
      </dgm:t>
    </dgm:pt>
    <dgm:pt modelId="{0636AB13-D806-4F95-97CC-F145129CAE3F}" type="sibTrans" cxnId="{CB9E9E62-378E-4E51-B566-E24604553EDB}">
      <dgm:prSet/>
      <dgm:spPr/>
      <dgm:t>
        <a:bodyPr/>
        <a:lstStyle/>
        <a:p>
          <a:endParaRPr lang="en-US"/>
        </a:p>
      </dgm:t>
    </dgm:pt>
    <dgm:pt modelId="{670F24F5-C9A5-4CA8-A08F-5555F60400B1}">
      <dgm:prSet phldrT="[Text]"/>
      <dgm:spPr/>
      <dgm:t>
        <a:bodyPr/>
        <a:lstStyle/>
        <a:p>
          <a:r>
            <a:rPr lang="en-US" b="1" u="none" dirty="0"/>
            <a:t>Trainees: </a:t>
          </a:r>
          <a:r>
            <a:rPr lang="en-US" dirty="0"/>
            <a:t>Leigha Williams, MSN, APRN, PMHNP-BC; Connie Wang, MSN, PMHNP-BC</a:t>
          </a:r>
        </a:p>
      </dgm:t>
    </dgm:pt>
    <dgm:pt modelId="{85713F1E-A2CE-493A-9496-CE8BB25D6133}" type="parTrans" cxnId="{4F44D30A-6D1E-4DA0-8BBC-95BDAADB2284}">
      <dgm:prSet/>
      <dgm:spPr/>
      <dgm:t>
        <a:bodyPr/>
        <a:lstStyle/>
        <a:p>
          <a:endParaRPr lang="en-US"/>
        </a:p>
      </dgm:t>
    </dgm:pt>
    <dgm:pt modelId="{951ADD05-5D88-411C-B6C3-47CB7C85D6EE}" type="sibTrans" cxnId="{4F44D30A-6D1E-4DA0-8BBC-95BDAADB2284}">
      <dgm:prSet/>
      <dgm:spPr/>
      <dgm:t>
        <a:bodyPr/>
        <a:lstStyle/>
        <a:p>
          <a:endParaRPr lang="en-US"/>
        </a:p>
      </dgm:t>
    </dgm:pt>
    <dgm:pt modelId="{09F8D16B-52FB-4069-9BD7-F39A88957A44}">
      <dgm:prSet phldrT="[Text]"/>
      <dgm:spPr/>
      <dgm:t>
        <a:bodyPr/>
        <a:lstStyle/>
        <a:p>
          <a:r>
            <a:rPr lang="en-US" b="1" dirty="0"/>
            <a:t>APP Program Directors-  </a:t>
          </a:r>
          <a:r>
            <a:rPr lang="en-US" dirty="0"/>
            <a:t>Annette Mancuso, M.S.N., APRN, PMH-NP (Psychiatry)                                                                                        	                                </a:t>
          </a:r>
          <a:r>
            <a:rPr lang="en-US" b="0" i="0" dirty="0"/>
            <a:t>Lauren Esrock, PA-C (Pediatric Emergency Medicine)</a:t>
          </a:r>
          <a:r>
            <a:rPr lang="en-US" dirty="0"/>
            <a:t>	</a:t>
          </a:r>
        </a:p>
      </dgm:t>
    </dgm:pt>
    <dgm:pt modelId="{22E4D47E-52F9-43E7-8878-31EB7C5CC4FE}" type="parTrans" cxnId="{399EFC04-168F-4538-B6D3-4AE63A2EDB5E}">
      <dgm:prSet/>
      <dgm:spPr/>
      <dgm:t>
        <a:bodyPr/>
        <a:lstStyle/>
        <a:p>
          <a:endParaRPr lang="en-US"/>
        </a:p>
      </dgm:t>
    </dgm:pt>
    <dgm:pt modelId="{0047608C-DAF6-4267-A0D7-1590234C6331}" type="sibTrans" cxnId="{399EFC04-168F-4538-B6D3-4AE63A2EDB5E}">
      <dgm:prSet/>
      <dgm:spPr/>
      <dgm:t>
        <a:bodyPr/>
        <a:lstStyle/>
        <a:p>
          <a:endParaRPr lang="en-US"/>
        </a:p>
      </dgm:t>
    </dgm:pt>
    <dgm:pt modelId="{4A172918-2099-4D99-A4EF-6B6248A10175}">
      <dgm:prSet phldrT="[Text]"/>
      <dgm:spPr/>
      <dgm:t>
        <a:bodyPr/>
        <a:lstStyle/>
        <a:p>
          <a:r>
            <a:rPr lang="en-US" dirty="0"/>
            <a:t>Pursuit of program accreditation- ANCC (American Nurse Credentialing Center)</a:t>
          </a:r>
        </a:p>
      </dgm:t>
    </dgm:pt>
    <dgm:pt modelId="{F0DF45B2-0C1D-4108-995F-5F7E804ADDB0}" type="parTrans" cxnId="{2BEACC0F-7621-4627-A866-A63B9B5BA630}">
      <dgm:prSet/>
      <dgm:spPr/>
      <dgm:t>
        <a:bodyPr/>
        <a:lstStyle/>
        <a:p>
          <a:endParaRPr lang="en-US"/>
        </a:p>
      </dgm:t>
    </dgm:pt>
    <dgm:pt modelId="{AB4FA7FF-5E37-4823-91ED-12D2E522EB82}" type="sibTrans" cxnId="{2BEACC0F-7621-4627-A866-A63B9B5BA630}">
      <dgm:prSet/>
      <dgm:spPr/>
      <dgm:t>
        <a:bodyPr/>
        <a:lstStyle/>
        <a:p>
          <a:endParaRPr lang="en-US"/>
        </a:p>
      </dgm:t>
    </dgm:pt>
    <dgm:pt modelId="{E31BA745-3C63-4FBD-A3C4-51B353B25244}">
      <dgm:prSet phldrT="[Text]"/>
      <dgm:spPr/>
      <dgm:t>
        <a:bodyPr/>
        <a:lstStyle/>
        <a:p>
          <a:r>
            <a:rPr lang="en-US" dirty="0"/>
            <a:t>Didactics and fellowship project</a:t>
          </a:r>
        </a:p>
      </dgm:t>
    </dgm:pt>
    <dgm:pt modelId="{B087B2B6-A468-4AEC-8022-38C0C58ECE71}" type="parTrans" cxnId="{890C26AC-BB02-44D8-B967-7CAE501941DE}">
      <dgm:prSet/>
      <dgm:spPr/>
      <dgm:t>
        <a:bodyPr/>
        <a:lstStyle/>
        <a:p>
          <a:endParaRPr lang="en-US"/>
        </a:p>
      </dgm:t>
    </dgm:pt>
    <dgm:pt modelId="{FAAF5B7F-0597-4D4C-865C-9566AA33C61F}" type="sibTrans" cxnId="{890C26AC-BB02-44D8-B967-7CAE501941DE}">
      <dgm:prSet/>
      <dgm:spPr/>
      <dgm:t>
        <a:bodyPr/>
        <a:lstStyle/>
        <a:p>
          <a:endParaRPr lang="en-US"/>
        </a:p>
      </dgm:t>
    </dgm:pt>
    <dgm:pt modelId="{9BE25B4E-3379-4F24-8765-74B3AEE73865}" type="pres">
      <dgm:prSet presAssocID="{969BA52E-F7BF-43D7-9B1D-0208D743A580}" presName="Name0" presStyleCnt="0">
        <dgm:presLayoutVars>
          <dgm:dir/>
          <dgm:animLvl val="lvl"/>
          <dgm:resizeHandles val="exact"/>
        </dgm:presLayoutVars>
      </dgm:prSet>
      <dgm:spPr/>
    </dgm:pt>
    <dgm:pt modelId="{5CAD3DC5-CC64-4028-AD81-186F899B57E8}" type="pres">
      <dgm:prSet presAssocID="{A361527E-DB15-47F1-9AC2-9668743BBA35}" presName="linNode" presStyleCnt="0"/>
      <dgm:spPr/>
    </dgm:pt>
    <dgm:pt modelId="{AC7D97A0-E14F-489D-BD4E-19797A77AE7C}" type="pres">
      <dgm:prSet presAssocID="{A361527E-DB15-47F1-9AC2-9668743BBA3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25DACF5-86A7-4184-B74B-03FE174A2F5F}" type="pres">
      <dgm:prSet presAssocID="{A361527E-DB15-47F1-9AC2-9668743BBA35}" presName="descendantText" presStyleLbl="alignAccFollowNode1" presStyleIdx="0" presStyleCnt="3">
        <dgm:presLayoutVars>
          <dgm:bulletEnabled val="1"/>
        </dgm:presLayoutVars>
      </dgm:prSet>
      <dgm:spPr/>
    </dgm:pt>
    <dgm:pt modelId="{DAD20D1E-D7CD-450A-B968-0AA4D63D6763}" type="pres">
      <dgm:prSet presAssocID="{79722C30-7C53-4E4E-8AC1-1D4C64F022AD}" presName="sp" presStyleCnt="0"/>
      <dgm:spPr/>
    </dgm:pt>
    <dgm:pt modelId="{A40B2283-8362-4279-B4B0-1E9FDA61D8F3}" type="pres">
      <dgm:prSet presAssocID="{B1CA37F2-6735-4E71-A349-830239474EB7}" presName="linNode" presStyleCnt="0"/>
      <dgm:spPr/>
    </dgm:pt>
    <dgm:pt modelId="{B1F2C6D1-5DC0-4866-884F-F604AB40121F}" type="pres">
      <dgm:prSet presAssocID="{B1CA37F2-6735-4E71-A349-830239474EB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DEA7566-586D-46A8-B6D2-2C1EFC63A216}" type="pres">
      <dgm:prSet presAssocID="{B1CA37F2-6735-4E71-A349-830239474EB7}" presName="descendantText" presStyleLbl="alignAccFollowNode1" presStyleIdx="1" presStyleCnt="3">
        <dgm:presLayoutVars>
          <dgm:bulletEnabled val="1"/>
        </dgm:presLayoutVars>
      </dgm:prSet>
      <dgm:spPr/>
    </dgm:pt>
    <dgm:pt modelId="{55153282-B7D9-46BC-9721-88E11E3E5416}" type="pres">
      <dgm:prSet presAssocID="{DC69BF4F-0A76-4B55-92FB-D5A2CB549F6D}" presName="sp" presStyleCnt="0"/>
      <dgm:spPr/>
    </dgm:pt>
    <dgm:pt modelId="{CACB33A1-7F76-4427-B070-BDB05AB571B3}" type="pres">
      <dgm:prSet presAssocID="{103C217B-60D7-45DE-87A3-B4983FFF61E2}" presName="linNode" presStyleCnt="0"/>
      <dgm:spPr/>
    </dgm:pt>
    <dgm:pt modelId="{27EBF4DD-9F4D-47C9-AD26-C628DAD175E9}" type="pres">
      <dgm:prSet presAssocID="{103C217B-60D7-45DE-87A3-B4983FFF61E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6B3F8F5-9E0D-48E8-BB5D-A5275933A0F6}" type="pres">
      <dgm:prSet presAssocID="{103C217B-60D7-45DE-87A3-B4983FFF61E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99EFC04-168F-4538-B6D3-4AE63A2EDB5E}" srcId="{103C217B-60D7-45DE-87A3-B4983FFF61E2}" destId="{09F8D16B-52FB-4069-9BD7-F39A88957A44}" srcOrd="1" destOrd="0" parTransId="{22E4D47E-52F9-43E7-8878-31EB7C5CC4FE}" sibTransId="{0047608C-DAF6-4267-A0D7-1590234C6331}"/>
    <dgm:cxn modelId="{D374AB06-6087-4512-A208-B0E14C5AC629}" srcId="{B1CA37F2-6735-4E71-A349-830239474EB7}" destId="{05B04462-7115-4EFB-946D-03D465D99A82}" srcOrd="0" destOrd="0" parTransId="{CB4F3C3D-FC10-4E79-9282-147D35ADB5D2}" sibTransId="{CEAC7A0A-4995-4281-A611-46E187B444DA}"/>
    <dgm:cxn modelId="{4F44D30A-6D1E-4DA0-8BBC-95BDAADB2284}" srcId="{103C217B-60D7-45DE-87A3-B4983FFF61E2}" destId="{670F24F5-C9A5-4CA8-A08F-5555F60400B1}" srcOrd="2" destOrd="0" parTransId="{85713F1E-A2CE-493A-9496-CE8BB25D6133}" sibTransId="{951ADD05-5D88-411C-B6C3-47CB7C85D6EE}"/>
    <dgm:cxn modelId="{90A5AF0F-72A0-4D63-B54E-0438D4D00CBF}" srcId="{A361527E-DB15-47F1-9AC2-9668743BBA35}" destId="{B01F34F4-926A-42CE-A7A6-7A2950A2FD9E}" srcOrd="0" destOrd="0" parTransId="{B6696416-22BD-4DBB-AD95-1A5570E05293}" sibTransId="{F64584A8-A26E-41CA-9B76-8F2F1F11BD8A}"/>
    <dgm:cxn modelId="{2BEACC0F-7621-4627-A866-A63B9B5BA630}" srcId="{B1CA37F2-6735-4E71-A349-830239474EB7}" destId="{4A172918-2099-4D99-A4EF-6B6248A10175}" srcOrd="1" destOrd="0" parTransId="{F0DF45B2-0C1D-4108-995F-5F7E804ADDB0}" sibTransId="{AB4FA7FF-5E37-4823-91ED-12D2E522EB82}"/>
    <dgm:cxn modelId="{2F09BB14-E54E-4E06-A625-8382108F899E}" type="presOf" srcId="{B1CA37F2-6735-4E71-A349-830239474EB7}" destId="{B1F2C6D1-5DC0-4866-884F-F604AB40121F}" srcOrd="0" destOrd="0" presId="urn:microsoft.com/office/officeart/2005/8/layout/vList5"/>
    <dgm:cxn modelId="{CBBCE01A-2DB0-458D-8539-A85B22263130}" type="presOf" srcId="{A361527E-DB15-47F1-9AC2-9668743BBA35}" destId="{AC7D97A0-E14F-489D-BD4E-19797A77AE7C}" srcOrd="0" destOrd="0" presId="urn:microsoft.com/office/officeart/2005/8/layout/vList5"/>
    <dgm:cxn modelId="{30287D22-81CE-4FD8-B81E-BAB6875B54ED}" srcId="{969BA52E-F7BF-43D7-9B1D-0208D743A580}" destId="{A361527E-DB15-47F1-9AC2-9668743BBA35}" srcOrd="0" destOrd="0" parTransId="{490CA768-D2AB-41A2-BBCE-60ED4837A61F}" sibTransId="{79722C30-7C53-4E4E-8AC1-1D4C64F022AD}"/>
    <dgm:cxn modelId="{47517832-CE89-4375-8C57-6F1D61B01355}" srcId="{969BA52E-F7BF-43D7-9B1D-0208D743A580}" destId="{B1CA37F2-6735-4E71-A349-830239474EB7}" srcOrd="1" destOrd="0" parTransId="{58A77654-07AF-415F-B7A7-EBA46BAB7CB1}" sibTransId="{DC69BF4F-0A76-4B55-92FB-D5A2CB549F6D}"/>
    <dgm:cxn modelId="{993C975F-E8D3-4163-969C-554406555F96}" srcId="{A361527E-DB15-47F1-9AC2-9668743BBA35}" destId="{44705EEF-4C07-42D7-8970-1EC454CA67E2}" srcOrd="1" destOrd="0" parTransId="{C3A510CD-5608-4B61-B827-668A01903E9A}" sibTransId="{D07A1D8C-0D61-4802-B5EB-87D712C660A6}"/>
    <dgm:cxn modelId="{4B020162-E517-4EFF-832B-B29C9DA1A0EF}" type="presOf" srcId="{670F24F5-C9A5-4CA8-A08F-5555F60400B1}" destId="{06B3F8F5-9E0D-48E8-BB5D-A5275933A0F6}" srcOrd="0" destOrd="2" presId="urn:microsoft.com/office/officeart/2005/8/layout/vList5"/>
    <dgm:cxn modelId="{CB9E9E62-378E-4E51-B566-E24604553EDB}" srcId="{103C217B-60D7-45DE-87A3-B4983FFF61E2}" destId="{77C18E1D-D9C8-4206-A659-2158F71D012D}" srcOrd="0" destOrd="0" parTransId="{34339B35-7D9F-456E-AB4C-68A359D1F69C}" sibTransId="{0636AB13-D806-4F95-97CC-F145129CAE3F}"/>
    <dgm:cxn modelId="{DAFB154E-BDD3-47DB-B04C-43FABC732F88}" type="presOf" srcId="{E31BA745-3C63-4FBD-A3C4-51B353B25244}" destId="{F25DACF5-86A7-4184-B74B-03FE174A2F5F}" srcOrd="0" destOrd="2" presId="urn:microsoft.com/office/officeart/2005/8/layout/vList5"/>
    <dgm:cxn modelId="{E8FC3C74-C1FD-4902-8EBE-9550A96D9EA9}" type="presOf" srcId="{103C217B-60D7-45DE-87A3-B4983FFF61E2}" destId="{27EBF4DD-9F4D-47C9-AD26-C628DAD175E9}" srcOrd="0" destOrd="0" presId="urn:microsoft.com/office/officeart/2005/8/layout/vList5"/>
    <dgm:cxn modelId="{35C8BE7C-EB21-4279-89CE-042631E05A35}" type="presOf" srcId="{B01F34F4-926A-42CE-A7A6-7A2950A2FD9E}" destId="{F25DACF5-86A7-4184-B74B-03FE174A2F5F}" srcOrd="0" destOrd="0" presId="urn:microsoft.com/office/officeart/2005/8/layout/vList5"/>
    <dgm:cxn modelId="{00888881-2575-4B49-BEB3-B2185D36C107}" type="presOf" srcId="{4A172918-2099-4D99-A4EF-6B6248A10175}" destId="{5DEA7566-586D-46A8-B6D2-2C1EFC63A216}" srcOrd="0" destOrd="1" presId="urn:microsoft.com/office/officeart/2005/8/layout/vList5"/>
    <dgm:cxn modelId="{718B8D9E-B59F-4DA9-9898-DD08AC586343}" type="presOf" srcId="{969BA52E-F7BF-43D7-9B1D-0208D743A580}" destId="{9BE25B4E-3379-4F24-8765-74B3AEE73865}" srcOrd="0" destOrd="0" presId="urn:microsoft.com/office/officeart/2005/8/layout/vList5"/>
    <dgm:cxn modelId="{98127BA2-8DC2-4266-A226-623B9B31CD76}" type="presOf" srcId="{44705EEF-4C07-42D7-8970-1EC454CA67E2}" destId="{F25DACF5-86A7-4184-B74B-03FE174A2F5F}" srcOrd="0" destOrd="1" presId="urn:microsoft.com/office/officeart/2005/8/layout/vList5"/>
    <dgm:cxn modelId="{5138EBAB-E886-472E-979D-2EFE92EBFFA1}" type="presOf" srcId="{77C18E1D-D9C8-4206-A659-2158F71D012D}" destId="{06B3F8F5-9E0D-48E8-BB5D-A5275933A0F6}" srcOrd="0" destOrd="0" presId="urn:microsoft.com/office/officeart/2005/8/layout/vList5"/>
    <dgm:cxn modelId="{890C26AC-BB02-44D8-B967-7CAE501941DE}" srcId="{A361527E-DB15-47F1-9AC2-9668743BBA35}" destId="{E31BA745-3C63-4FBD-A3C4-51B353B25244}" srcOrd="2" destOrd="0" parTransId="{B087B2B6-A468-4AEC-8022-38C0C58ECE71}" sibTransId="{FAAF5B7F-0597-4D4C-865C-9566AA33C61F}"/>
    <dgm:cxn modelId="{1DCB9EC5-B77A-4F2E-B4D5-A6C50433B2CA}" type="presOf" srcId="{09F8D16B-52FB-4069-9BD7-F39A88957A44}" destId="{06B3F8F5-9E0D-48E8-BB5D-A5275933A0F6}" srcOrd="0" destOrd="1" presId="urn:microsoft.com/office/officeart/2005/8/layout/vList5"/>
    <dgm:cxn modelId="{EFC453CC-ACD7-4F55-B545-E2103DC00D65}" type="presOf" srcId="{05B04462-7115-4EFB-946D-03D465D99A82}" destId="{5DEA7566-586D-46A8-B6D2-2C1EFC63A216}" srcOrd="0" destOrd="0" presId="urn:microsoft.com/office/officeart/2005/8/layout/vList5"/>
    <dgm:cxn modelId="{940CACFF-EDA0-4E0C-ABAF-A2EEF6EAA0D3}" srcId="{969BA52E-F7BF-43D7-9B1D-0208D743A580}" destId="{103C217B-60D7-45DE-87A3-B4983FFF61E2}" srcOrd="2" destOrd="0" parTransId="{4407B78D-D4C3-41FE-BDA1-2E520C86C483}" sibTransId="{80D252B5-083B-43B0-92B0-1B3DD75444AC}"/>
    <dgm:cxn modelId="{6C6D7B8D-1210-4EB2-983F-0CAE558D6EEA}" type="presParOf" srcId="{9BE25B4E-3379-4F24-8765-74B3AEE73865}" destId="{5CAD3DC5-CC64-4028-AD81-186F899B57E8}" srcOrd="0" destOrd="0" presId="urn:microsoft.com/office/officeart/2005/8/layout/vList5"/>
    <dgm:cxn modelId="{01FB0C27-F0FD-40B9-ACCF-0A1DB109CCAA}" type="presParOf" srcId="{5CAD3DC5-CC64-4028-AD81-186F899B57E8}" destId="{AC7D97A0-E14F-489D-BD4E-19797A77AE7C}" srcOrd="0" destOrd="0" presId="urn:microsoft.com/office/officeart/2005/8/layout/vList5"/>
    <dgm:cxn modelId="{5BD4B5AE-CB04-4493-8067-FC8A4343135B}" type="presParOf" srcId="{5CAD3DC5-CC64-4028-AD81-186F899B57E8}" destId="{F25DACF5-86A7-4184-B74B-03FE174A2F5F}" srcOrd="1" destOrd="0" presId="urn:microsoft.com/office/officeart/2005/8/layout/vList5"/>
    <dgm:cxn modelId="{C41DBE12-2D9D-4D97-8C86-0CAA8C8849DA}" type="presParOf" srcId="{9BE25B4E-3379-4F24-8765-74B3AEE73865}" destId="{DAD20D1E-D7CD-450A-B968-0AA4D63D6763}" srcOrd="1" destOrd="0" presId="urn:microsoft.com/office/officeart/2005/8/layout/vList5"/>
    <dgm:cxn modelId="{D475AA06-EA5B-456D-BC25-87BEA794836D}" type="presParOf" srcId="{9BE25B4E-3379-4F24-8765-74B3AEE73865}" destId="{A40B2283-8362-4279-B4B0-1E9FDA61D8F3}" srcOrd="2" destOrd="0" presId="urn:microsoft.com/office/officeart/2005/8/layout/vList5"/>
    <dgm:cxn modelId="{C953148E-93AF-4AA9-8476-38B368C049C7}" type="presParOf" srcId="{A40B2283-8362-4279-B4B0-1E9FDA61D8F3}" destId="{B1F2C6D1-5DC0-4866-884F-F604AB40121F}" srcOrd="0" destOrd="0" presId="urn:microsoft.com/office/officeart/2005/8/layout/vList5"/>
    <dgm:cxn modelId="{98EFF7FA-00D8-4B42-97BF-975DCAEF2944}" type="presParOf" srcId="{A40B2283-8362-4279-B4B0-1E9FDA61D8F3}" destId="{5DEA7566-586D-46A8-B6D2-2C1EFC63A216}" srcOrd="1" destOrd="0" presId="urn:microsoft.com/office/officeart/2005/8/layout/vList5"/>
    <dgm:cxn modelId="{2B4ED2FA-945B-4BBB-8096-35F633F52B6F}" type="presParOf" srcId="{9BE25B4E-3379-4F24-8765-74B3AEE73865}" destId="{55153282-B7D9-46BC-9721-88E11E3E5416}" srcOrd="3" destOrd="0" presId="urn:microsoft.com/office/officeart/2005/8/layout/vList5"/>
    <dgm:cxn modelId="{4367D73B-31AC-4009-9F85-7E5033F824DD}" type="presParOf" srcId="{9BE25B4E-3379-4F24-8765-74B3AEE73865}" destId="{CACB33A1-7F76-4427-B070-BDB05AB571B3}" srcOrd="4" destOrd="0" presId="urn:microsoft.com/office/officeart/2005/8/layout/vList5"/>
    <dgm:cxn modelId="{53C12142-FF3F-47D8-BFB8-3177B7BA4759}" type="presParOf" srcId="{CACB33A1-7F76-4427-B070-BDB05AB571B3}" destId="{27EBF4DD-9F4D-47C9-AD26-C628DAD175E9}" srcOrd="0" destOrd="0" presId="urn:microsoft.com/office/officeart/2005/8/layout/vList5"/>
    <dgm:cxn modelId="{9AC13B80-3E91-4E80-A966-A1DF6C656022}" type="presParOf" srcId="{CACB33A1-7F76-4427-B070-BDB05AB571B3}" destId="{06B3F8F5-9E0D-48E8-BB5D-A5275933A0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9BA52E-F7BF-43D7-9B1D-0208D743A58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BA51F4-6829-4B94-AD6C-E3AF1C385D4E}">
      <dgm:prSet phldrT="[Text]"/>
      <dgm:spPr/>
      <dgm:t>
        <a:bodyPr/>
        <a:lstStyle/>
        <a:p>
          <a:r>
            <a:rPr lang="en-US" dirty="0"/>
            <a:t>FY24-25                    Project Status/Projections</a:t>
          </a:r>
        </a:p>
      </dgm:t>
    </dgm:pt>
    <dgm:pt modelId="{25CAE118-E50B-4188-B936-458478DABF69}" type="parTrans" cxnId="{C20B83A9-C6D5-4DD4-9F92-BEE715425462}">
      <dgm:prSet/>
      <dgm:spPr/>
      <dgm:t>
        <a:bodyPr/>
        <a:lstStyle/>
        <a:p>
          <a:endParaRPr lang="en-US"/>
        </a:p>
      </dgm:t>
    </dgm:pt>
    <dgm:pt modelId="{DAA6EA96-454E-4F4A-8971-11A6A96F9435}" type="sibTrans" cxnId="{C20B83A9-C6D5-4DD4-9F92-BEE715425462}">
      <dgm:prSet/>
      <dgm:spPr/>
      <dgm:t>
        <a:bodyPr/>
        <a:lstStyle/>
        <a:p>
          <a:endParaRPr lang="en-US"/>
        </a:p>
      </dgm:t>
    </dgm:pt>
    <dgm:pt modelId="{B01F34F4-926A-42CE-A7A6-7A2950A2FD9E}">
      <dgm:prSet phldrT="[Text]"/>
      <dgm:spPr/>
      <dgm:t>
        <a:bodyPr/>
        <a:lstStyle/>
        <a:p>
          <a:r>
            <a:rPr lang="en-US" dirty="0"/>
            <a:t>Current recruitment for inaugural cohort consisting of two Clinical Social Work fellows anticipated to begin in Fall 2024</a:t>
          </a:r>
        </a:p>
      </dgm:t>
    </dgm:pt>
    <dgm:pt modelId="{B6696416-22BD-4DBB-AD95-1A5570E05293}" type="parTrans" cxnId="{90A5AF0F-72A0-4D63-B54E-0438D4D00CBF}">
      <dgm:prSet/>
      <dgm:spPr/>
      <dgm:t>
        <a:bodyPr/>
        <a:lstStyle/>
        <a:p>
          <a:endParaRPr lang="en-US"/>
        </a:p>
      </dgm:t>
    </dgm:pt>
    <dgm:pt modelId="{F64584A8-A26E-41CA-9B76-8F2F1F11BD8A}" type="sibTrans" cxnId="{90A5AF0F-72A0-4D63-B54E-0438D4D00CBF}">
      <dgm:prSet/>
      <dgm:spPr/>
      <dgm:t>
        <a:bodyPr/>
        <a:lstStyle/>
        <a:p>
          <a:endParaRPr lang="en-US"/>
        </a:p>
      </dgm:t>
    </dgm:pt>
    <dgm:pt modelId="{B1CA37F2-6735-4E71-A349-830239474EB7}">
      <dgm:prSet phldrT="[Text]"/>
      <dgm:spPr/>
      <dgm:t>
        <a:bodyPr/>
        <a:lstStyle/>
        <a:p>
          <a:r>
            <a:rPr lang="en-US" dirty="0"/>
            <a:t>Future Vision of the Project</a:t>
          </a:r>
        </a:p>
      </dgm:t>
    </dgm:pt>
    <dgm:pt modelId="{58A77654-07AF-415F-B7A7-EBA46BAB7CB1}" type="parTrans" cxnId="{47517832-CE89-4375-8C57-6F1D61B01355}">
      <dgm:prSet/>
      <dgm:spPr/>
      <dgm:t>
        <a:bodyPr/>
        <a:lstStyle/>
        <a:p>
          <a:endParaRPr lang="en-US"/>
        </a:p>
      </dgm:t>
    </dgm:pt>
    <dgm:pt modelId="{DC69BF4F-0A76-4B55-92FB-D5A2CB549F6D}" type="sibTrans" cxnId="{47517832-CE89-4375-8C57-6F1D61B01355}">
      <dgm:prSet/>
      <dgm:spPr/>
      <dgm:t>
        <a:bodyPr/>
        <a:lstStyle/>
        <a:p>
          <a:endParaRPr lang="en-US"/>
        </a:p>
      </dgm:t>
    </dgm:pt>
    <dgm:pt modelId="{05B04462-7115-4EFB-946D-03D465D99A82}">
      <dgm:prSet phldrT="[Text]"/>
      <dgm:spPr/>
      <dgm:t>
        <a:bodyPr/>
        <a:lstStyle/>
        <a:p>
          <a:r>
            <a:rPr lang="en-US" dirty="0"/>
            <a:t>Adding additional training sites/capacity to increase the cohort size to 6-8 fellows per year</a:t>
          </a:r>
        </a:p>
      </dgm:t>
    </dgm:pt>
    <dgm:pt modelId="{CB4F3C3D-FC10-4E79-9282-147D35ADB5D2}" type="parTrans" cxnId="{D374AB06-6087-4512-A208-B0E14C5AC629}">
      <dgm:prSet/>
      <dgm:spPr/>
      <dgm:t>
        <a:bodyPr/>
        <a:lstStyle/>
        <a:p>
          <a:endParaRPr lang="en-US"/>
        </a:p>
      </dgm:t>
    </dgm:pt>
    <dgm:pt modelId="{CEAC7A0A-4995-4281-A611-46E187B444DA}" type="sibTrans" cxnId="{D374AB06-6087-4512-A208-B0E14C5AC629}">
      <dgm:prSet/>
      <dgm:spPr/>
      <dgm:t>
        <a:bodyPr/>
        <a:lstStyle/>
        <a:p>
          <a:endParaRPr lang="en-US"/>
        </a:p>
      </dgm:t>
    </dgm:pt>
    <dgm:pt modelId="{A99E0DAE-BF03-4269-8A03-38316DB23FFF}">
      <dgm:prSet phldrT="[Text]"/>
      <dgm:spPr/>
      <dgm:t>
        <a:bodyPr/>
        <a:lstStyle/>
        <a:p>
          <a:r>
            <a:rPr lang="en-US" dirty="0"/>
            <a:t>Pursuit of CSWE (Council of Social Work Education) Accreditation </a:t>
          </a:r>
        </a:p>
      </dgm:t>
    </dgm:pt>
    <dgm:pt modelId="{C77B8297-CF7B-4D6D-AF0C-18C40D774754}" type="parTrans" cxnId="{5626F66B-AE4C-46E9-AF36-3CECF696E6F0}">
      <dgm:prSet/>
      <dgm:spPr/>
      <dgm:t>
        <a:bodyPr/>
        <a:lstStyle/>
        <a:p>
          <a:endParaRPr lang="en-US"/>
        </a:p>
      </dgm:t>
    </dgm:pt>
    <dgm:pt modelId="{056123F0-5997-4209-B4CE-50779035E008}" type="sibTrans" cxnId="{5626F66B-AE4C-46E9-AF36-3CECF696E6F0}">
      <dgm:prSet/>
      <dgm:spPr/>
      <dgm:t>
        <a:bodyPr/>
        <a:lstStyle/>
        <a:p>
          <a:endParaRPr lang="en-US"/>
        </a:p>
      </dgm:t>
    </dgm:pt>
    <dgm:pt modelId="{103C217B-60D7-45DE-87A3-B4983FFF61E2}">
      <dgm:prSet phldrT="[Text]"/>
      <dgm:spPr/>
      <dgm:t>
        <a:bodyPr/>
        <a:lstStyle/>
        <a:p>
          <a:r>
            <a:rPr lang="en-US" dirty="0"/>
            <a:t>Staff and Trainees</a:t>
          </a:r>
        </a:p>
      </dgm:t>
    </dgm:pt>
    <dgm:pt modelId="{4407B78D-D4C3-41FE-BDA1-2E520C86C483}" type="parTrans" cxnId="{940CACFF-EDA0-4E0C-ABAF-A2EEF6EAA0D3}">
      <dgm:prSet/>
      <dgm:spPr/>
      <dgm:t>
        <a:bodyPr/>
        <a:lstStyle/>
        <a:p>
          <a:endParaRPr lang="en-US"/>
        </a:p>
      </dgm:t>
    </dgm:pt>
    <dgm:pt modelId="{80D252B5-083B-43B0-92B0-1B3DD75444AC}" type="sibTrans" cxnId="{940CACFF-EDA0-4E0C-ABAF-A2EEF6EAA0D3}">
      <dgm:prSet/>
      <dgm:spPr/>
      <dgm:t>
        <a:bodyPr/>
        <a:lstStyle/>
        <a:p>
          <a:endParaRPr lang="en-US"/>
        </a:p>
      </dgm:t>
    </dgm:pt>
    <dgm:pt modelId="{1EFF94B2-9F42-47D2-AC20-7CDB04989209}">
      <dgm:prSet phldrT="[Text]"/>
      <dgm:spPr/>
      <dgm:t>
        <a:bodyPr/>
        <a:lstStyle/>
        <a:p>
          <a:r>
            <a:rPr lang="en-US" b="1" u="none" dirty="0"/>
            <a:t>Program Director- </a:t>
          </a:r>
          <a:r>
            <a:rPr lang="en-US" dirty="0"/>
            <a:t>Melanie Chung-Sherman, DSW, LCSW-S, CEDS</a:t>
          </a:r>
        </a:p>
      </dgm:t>
    </dgm:pt>
    <dgm:pt modelId="{9D4B28D3-05A3-4977-AC5A-417CAAD579C1}" type="parTrans" cxnId="{D87A6211-A6A4-407C-AD5B-CB2A893A9A57}">
      <dgm:prSet/>
      <dgm:spPr/>
      <dgm:t>
        <a:bodyPr/>
        <a:lstStyle/>
        <a:p>
          <a:endParaRPr lang="en-US"/>
        </a:p>
      </dgm:t>
    </dgm:pt>
    <dgm:pt modelId="{D70E7DE8-4353-4630-AB28-F10F728D2B19}" type="sibTrans" cxnId="{D87A6211-A6A4-407C-AD5B-CB2A893A9A57}">
      <dgm:prSet/>
      <dgm:spPr/>
      <dgm:t>
        <a:bodyPr/>
        <a:lstStyle/>
        <a:p>
          <a:endParaRPr lang="en-US"/>
        </a:p>
      </dgm:t>
    </dgm:pt>
    <dgm:pt modelId="{14CAD1D2-1FE8-4A72-BB3D-F8C8E321999D}">
      <dgm:prSet/>
      <dgm:spPr/>
      <dgm:t>
        <a:bodyPr/>
        <a:lstStyle/>
        <a:p>
          <a:r>
            <a:rPr lang="en-US" dirty="0"/>
            <a:t>Rotation plans include: Foster Care Clinic, TAY, Pediatric Neurology, Emergency Department, IOP, PHP, SPARC</a:t>
          </a:r>
        </a:p>
      </dgm:t>
    </dgm:pt>
    <dgm:pt modelId="{9FA3A67F-CA32-4B88-878B-46F8034E7172}" type="parTrans" cxnId="{9B224181-2DD6-48B3-89E2-486C63D9BBD8}">
      <dgm:prSet/>
      <dgm:spPr/>
      <dgm:t>
        <a:bodyPr/>
        <a:lstStyle/>
        <a:p>
          <a:endParaRPr lang="en-US"/>
        </a:p>
      </dgm:t>
    </dgm:pt>
    <dgm:pt modelId="{E3B74E2A-C0AB-4EC1-AE8F-8CCF18938A2D}" type="sibTrans" cxnId="{9B224181-2DD6-48B3-89E2-486C63D9BBD8}">
      <dgm:prSet/>
      <dgm:spPr/>
      <dgm:t>
        <a:bodyPr/>
        <a:lstStyle/>
        <a:p>
          <a:endParaRPr lang="en-US"/>
        </a:p>
      </dgm:t>
    </dgm:pt>
    <dgm:pt modelId="{B965ED59-5FAA-4CB5-9E3D-BC5485685548}">
      <dgm:prSet phldrT="[Text]"/>
      <dgm:spPr/>
      <dgm:t>
        <a:bodyPr/>
        <a:lstStyle/>
        <a:p>
          <a:r>
            <a:rPr lang="en-US" b="1" dirty="0"/>
            <a:t>Trainees</a:t>
          </a:r>
          <a:r>
            <a:rPr lang="en-US" dirty="0"/>
            <a:t>- LMSWs to be recruited with anticipated start in Fall 2024</a:t>
          </a:r>
        </a:p>
      </dgm:t>
    </dgm:pt>
    <dgm:pt modelId="{D314D9F4-F89A-4A22-ABCA-1CA66A20C26C}" type="parTrans" cxnId="{B71CC227-2FC2-40B4-AC0B-556F94424974}">
      <dgm:prSet/>
      <dgm:spPr/>
      <dgm:t>
        <a:bodyPr/>
        <a:lstStyle/>
        <a:p>
          <a:endParaRPr lang="en-US"/>
        </a:p>
      </dgm:t>
    </dgm:pt>
    <dgm:pt modelId="{AC934A42-E8A1-4AB9-B1CD-3F8DBCB03AE7}" type="sibTrans" cxnId="{B71CC227-2FC2-40B4-AC0B-556F94424974}">
      <dgm:prSet/>
      <dgm:spPr/>
      <dgm:t>
        <a:bodyPr/>
        <a:lstStyle/>
        <a:p>
          <a:endParaRPr lang="en-US"/>
        </a:p>
      </dgm:t>
    </dgm:pt>
    <dgm:pt modelId="{9BE25B4E-3379-4F24-8765-74B3AEE73865}" type="pres">
      <dgm:prSet presAssocID="{969BA52E-F7BF-43D7-9B1D-0208D743A580}" presName="Name0" presStyleCnt="0">
        <dgm:presLayoutVars>
          <dgm:dir/>
          <dgm:animLvl val="lvl"/>
          <dgm:resizeHandles val="exact"/>
        </dgm:presLayoutVars>
      </dgm:prSet>
      <dgm:spPr/>
    </dgm:pt>
    <dgm:pt modelId="{31EE8DE0-80C1-43F4-83C6-F777EE9B4019}" type="pres">
      <dgm:prSet presAssocID="{19BA51F4-6829-4B94-AD6C-E3AF1C385D4E}" presName="linNode" presStyleCnt="0"/>
      <dgm:spPr/>
    </dgm:pt>
    <dgm:pt modelId="{EC49BFC3-A467-4982-A399-69B138038C6A}" type="pres">
      <dgm:prSet presAssocID="{19BA51F4-6829-4B94-AD6C-E3AF1C385D4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C577A87-4D1A-464F-B008-DCCF650290B0}" type="pres">
      <dgm:prSet presAssocID="{19BA51F4-6829-4B94-AD6C-E3AF1C385D4E}" presName="descendantText" presStyleLbl="alignAccFollowNode1" presStyleIdx="0" presStyleCnt="3">
        <dgm:presLayoutVars>
          <dgm:bulletEnabled val="1"/>
        </dgm:presLayoutVars>
      </dgm:prSet>
      <dgm:spPr/>
    </dgm:pt>
    <dgm:pt modelId="{F5479D71-A5F1-4F47-A5A7-2C63EF087249}" type="pres">
      <dgm:prSet presAssocID="{DAA6EA96-454E-4F4A-8971-11A6A96F9435}" presName="sp" presStyleCnt="0"/>
      <dgm:spPr/>
    </dgm:pt>
    <dgm:pt modelId="{A40B2283-8362-4279-B4B0-1E9FDA61D8F3}" type="pres">
      <dgm:prSet presAssocID="{B1CA37F2-6735-4E71-A349-830239474EB7}" presName="linNode" presStyleCnt="0"/>
      <dgm:spPr/>
    </dgm:pt>
    <dgm:pt modelId="{B1F2C6D1-5DC0-4866-884F-F604AB40121F}" type="pres">
      <dgm:prSet presAssocID="{B1CA37F2-6735-4E71-A349-830239474EB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DEA7566-586D-46A8-B6D2-2C1EFC63A216}" type="pres">
      <dgm:prSet presAssocID="{B1CA37F2-6735-4E71-A349-830239474EB7}" presName="descendantText" presStyleLbl="alignAccFollowNode1" presStyleIdx="1" presStyleCnt="3">
        <dgm:presLayoutVars>
          <dgm:bulletEnabled val="1"/>
        </dgm:presLayoutVars>
      </dgm:prSet>
      <dgm:spPr/>
    </dgm:pt>
    <dgm:pt modelId="{55153282-B7D9-46BC-9721-88E11E3E5416}" type="pres">
      <dgm:prSet presAssocID="{DC69BF4F-0A76-4B55-92FB-D5A2CB549F6D}" presName="sp" presStyleCnt="0"/>
      <dgm:spPr/>
    </dgm:pt>
    <dgm:pt modelId="{CACB33A1-7F76-4427-B070-BDB05AB571B3}" type="pres">
      <dgm:prSet presAssocID="{103C217B-60D7-45DE-87A3-B4983FFF61E2}" presName="linNode" presStyleCnt="0"/>
      <dgm:spPr/>
    </dgm:pt>
    <dgm:pt modelId="{27EBF4DD-9F4D-47C9-AD26-C628DAD175E9}" type="pres">
      <dgm:prSet presAssocID="{103C217B-60D7-45DE-87A3-B4983FFF61E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3FCEDE8-FD1D-4AB9-9C98-00924282CCFE}" type="pres">
      <dgm:prSet presAssocID="{103C217B-60D7-45DE-87A3-B4983FFF61E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374AB06-6087-4512-A208-B0E14C5AC629}" srcId="{B1CA37F2-6735-4E71-A349-830239474EB7}" destId="{05B04462-7115-4EFB-946D-03D465D99A82}" srcOrd="0" destOrd="0" parTransId="{CB4F3C3D-FC10-4E79-9282-147D35ADB5D2}" sibTransId="{CEAC7A0A-4995-4281-A611-46E187B444DA}"/>
    <dgm:cxn modelId="{6B27AA09-053A-4432-9CC2-E2C8BF7636BB}" type="presOf" srcId="{19BA51F4-6829-4B94-AD6C-E3AF1C385D4E}" destId="{EC49BFC3-A467-4982-A399-69B138038C6A}" srcOrd="0" destOrd="0" presId="urn:microsoft.com/office/officeart/2005/8/layout/vList5"/>
    <dgm:cxn modelId="{90A5AF0F-72A0-4D63-B54E-0438D4D00CBF}" srcId="{19BA51F4-6829-4B94-AD6C-E3AF1C385D4E}" destId="{B01F34F4-926A-42CE-A7A6-7A2950A2FD9E}" srcOrd="0" destOrd="0" parTransId="{B6696416-22BD-4DBB-AD95-1A5570E05293}" sibTransId="{F64584A8-A26E-41CA-9B76-8F2F1F11BD8A}"/>
    <dgm:cxn modelId="{D87A6211-A6A4-407C-AD5B-CB2A893A9A57}" srcId="{103C217B-60D7-45DE-87A3-B4983FFF61E2}" destId="{1EFF94B2-9F42-47D2-AC20-7CDB04989209}" srcOrd="0" destOrd="0" parTransId="{9D4B28D3-05A3-4977-AC5A-417CAAD579C1}" sibTransId="{D70E7DE8-4353-4630-AB28-F10F728D2B19}"/>
    <dgm:cxn modelId="{2F09BB14-E54E-4E06-A625-8382108F899E}" type="presOf" srcId="{B1CA37F2-6735-4E71-A349-830239474EB7}" destId="{B1F2C6D1-5DC0-4866-884F-F604AB40121F}" srcOrd="0" destOrd="0" presId="urn:microsoft.com/office/officeart/2005/8/layout/vList5"/>
    <dgm:cxn modelId="{B71CC227-2FC2-40B4-AC0B-556F94424974}" srcId="{103C217B-60D7-45DE-87A3-B4983FFF61E2}" destId="{B965ED59-5FAA-4CB5-9E3D-BC5485685548}" srcOrd="1" destOrd="0" parTransId="{D314D9F4-F89A-4A22-ABCA-1CA66A20C26C}" sibTransId="{AC934A42-E8A1-4AB9-B1CD-3F8DBCB03AE7}"/>
    <dgm:cxn modelId="{EBAF0E2F-65AD-4455-B788-49BA8871493B}" type="presOf" srcId="{14CAD1D2-1FE8-4A72-BB3D-F8C8E321999D}" destId="{5C577A87-4D1A-464F-B008-DCCF650290B0}" srcOrd="0" destOrd="1" presId="urn:microsoft.com/office/officeart/2005/8/layout/vList5"/>
    <dgm:cxn modelId="{47517832-CE89-4375-8C57-6F1D61B01355}" srcId="{969BA52E-F7BF-43D7-9B1D-0208D743A580}" destId="{B1CA37F2-6735-4E71-A349-830239474EB7}" srcOrd="1" destOrd="0" parTransId="{58A77654-07AF-415F-B7A7-EBA46BAB7CB1}" sibTransId="{DC69BF4F-0A76-4B55-92FB-D5A2CB549F6D}"/>
    <dgm:cxn modelId="{FE1B3E43-408F-41BD-93FB-B8C42D3F39AC}" type="presOf" srcId="{B965ED59-5FAA-4CB5-9E3D-BC5485685548}" destId="{53FCEDE8-FD1D-4AB9-9C98-00924282CCFE}" srcOrd="0" destOrd="1" presId="urn:microsoft.com/office/officeart/2005/8/layout/vList5"/>
    <dgm:cxn modelId="{4A199566-C1DD-4C5C-B6AA-DCEE61F0996B}" type="presOf" srcId="{B01F34F4-926A-42CE-A7A6-7A2950A2FD9E}" destId="{5C577A87-4D1A-464F-B008-DCCF650290B0}" srcOrd="0" destOrd="0" presId="urn:microsoft.com/office/officeart/2005/8/layout/vList5"/>
    <dgm:cxn modelId="{5626F66B-AE4C-46E9-AF36-3CECF696E6F0}" srcId="{B1CA37F2-6735-4E71-A349-830239474EB7}" destId="{A99E0DAE-BF03-4269-8A03-38316DB23FFF}" srcOrd="1" destOrd="0" parTransId="{C77B8297-CF7B-4D6D-AF0C-18C40D774754}" sibTransId="{056123F0-5997-4209-B4CE-50779035E008}"/>
    <dgm:cxn modelId="{E8FC3C74-C1FD-4902-8EBE-9550A96D9EA9}" type="presOf" srcId="{103C217B-60D7-45DE-87A3-B4983FFF61E2}" destId="{27EBF4DD-9F4D-47C9-AD26-C628DAD175E9}" srcOrd="0" destOrd="0" presId="urn:microsoft.com/office/officeart/2005/8/layout/vList5"/>
    <dgm:cxn modelId="{9B224181-2DD6-48B3-89E2-486C63D9BBD8}" srcId="{19BA51F4-6829-4B94-AD6C-E3AF1C385D4E}" destId="{14CAD1D2-1FE8-4A72-BB3D-F8C8E321999D}" srcOrd="1" destOrd="0" parTransId="{9FA3A67F-CA32-4B88-878B-46F8034E7172}" sibTransId="{E3B74E2A-C0AB-4EC1-AE8F-8CCF18938A2D}"/>
    <dgm:cxn modelId="{718B8D9E-B59F-4DA9-9898-DD08AC586343}" type="presOf" srcId="{969BA52E-F7BF-43D7-9B1D-0208D743A580}" destId="{9BE25B4E-3379-4F24-8765-74B3AEE73865}" srcOrd="0" destOrd="0" presId="urn:microsoft.com/office/officeart/2005/8/layout/vList5"/>
    <dgm:cxn modelId="{C20B83A9-C6D5-4DD4-9F92-BEE715425462}" srcId="{969BA52E-F7BF-43D7-9B1D-0208D743A580}" destId="{19BA51F4-6829-4B94-AD6C-E3AF1C385D4E}" srcOrd="0" destOrd="0" parTransId="{25CAE118-E50B-4188-B936-458478DABF69}" sibTransId="{DAA6EA96-454E-4F4A-8971-11A6A96F9435}"/>
    <dgm:cxn modelId="{EFC453CC-ACD7-4F55-B545-E2103DC00D65}" type="presOf" srcId="{05B04462-7115-4EFB-946D-03D465D99A82}" destId="{5DEA7566-586D-46A8-B6D2-2C1EFC63A216}" srcOrd="0" destOrd="0" presId="urn:microsoft.com/office/officeart/2005/8/layout/vList5"/>
    <dgm:cxn modelId="{E8A327D4-CFE6-48F9-831A-22905AF62870}" type="presOf" srcId="{1EFF94B2-9F42-47D2-AC20-7CDB04989209}" destId="{53FCEDE8-FD1D-4AB9-9C98-00924282CCFE}" srcOrd="0" destOrd="0" presId="urn:microsoft.com/office/officeart/2005/8/layout/vList5"/>
    <dgm:cxn modelId="{10163BFE-1164-4D3B-B09E-F024CDB393B1}" type="presOf" srcId="{A99E0DAE-BF03-4269-8A03-38316DB23FFF}" destId="{5DEA7566-586D-46A8-B6D2-2C1EFC63A216}" srcOrd="0" destOrd="1" presId="urn:microsoft.com/office/officeart/2005/8/layout/vList5"/>
    <dgm:cxn modelId="{940CACFF-EDA0-4E0C-ABAF-A2EEF6EAA0D3}" srcId="{969BA52E-F7BF-43D7-9B1D-0208D743A580}" destId="{103C217B-60D7-45DE-87A3-B4983FFF61E2}" srcOrd="2" destOrd="0" parTransId="{4407B78D-D4C3-41FE-BDA1-2E520C86C483}" sibTransId="{80D252B5-083B-43B0-92B0-1B3DD75444AC}"/>
    <dgm:cxn modelId="{E43A3E16-D288-4521-A44A-DBC4890FFE82}" type="presParOf" srcId="{9BE25B4E-3379-4F24-8765-74B3AEE73865}" destId="{31EE8DE0-80C1-43F4-83C6-F777EE9B4019}" srcOrd="0" destOrd="0" presId="urn:microsoft.com/office/officeart/2005/8/layout/vList5"/>
    <dgm:cxn modelId="{45F72115-2C25-4D3D-BE2E-F818E06A5EC9}" type="presParOf" srcId="{31EE8DE0-80C1-43F4-83C6-F777EE9B4019}" destId="{EC49BFC3-A467-4982-A399-69B138038C6A}" srcOrd="0" destOrd="0" presId="urn:microsoft.com/office/officeart/2005/8/layout/vList5"/>
    <dgm:cxn modelId="{D35F7B5F-E25A-4720-9D58-339E4F63F739}" type="presParOf" srcId="{31EE8DE0-80C1-43F4-83C6-F777EE9B4019}" destId="{5C577A87-4D1A-464F-B008-DCCF650290B0}" srcOrd="1" destOrd="0" presId="urn:microsoft.com/office/officeart/2005/8/layout/vList5"/>
    <dgm:cxn modelId="{3B85186A-76D2-4AB2-8142-8283D52653AA}" type="presParOf" srcId="{9BE25B4E-3379-4F24-8765-74B3AEE73865}" destId="{F5479D71-A5F1-4F47-A5A7-2C63EF087249}" srcOrd="1" destOrd="0" presId="urn:microsoft.com/office/officeart/2005/8/layout/vList5"/>
    <dgm:cxn modelId="{D475AA06-EA5B-456D-BC25-87BEA794836D}" type="presParOf" srcId="{9BE25B4E-3379-4F24-8765-74B3AEE73865}" destId="{A40B2283-8362-4279-B4B0-1E9FDA61D8F3}" srcOrd="2" destOrd="0" presId="urn:microsoft.com/office/officeart/2005/8/layout/vList5"/>
    <dgm:cxn modelId="{C953148E-93AF-4AA9-8476-38B368C049C7}" type="presParOf" srcId="{A40B2283-8362-4279-B4B0-1E9FDA61D8F3}" destId="{B1F2C6D1-5DC0-4866-884F-F604AB40121F}" srcOrd="0" destOrd="0" presId="urn:microsoft.com/office/officeart/2005/8/layout/vList5"/>
    <dgm:cxn modelId="{98EFF7FA-00D8-4B42-97BF-975DCAEF2944}" type="presParOf" srcId="{A40B2283-8362-4279-B4B0-1E9FDA61D8F3}" destId="{5DEA7566-586D-46A8-B6D2-2C1EFC63A216}" srcOrd="1" destOrd="0" presId="urn:microsoft.com/office/officeart/2005/8/layout/vList5"/>
    <dgm:cxn modelId="{2B4ED2FA-945B-4BBB-8096-35F633F52B6F}" type="presParOf" srcId="{9BE25B4E-3379-4F24-8765-74B3AEE73865}" destId="{55153282-B7D9-46BC-9721-88E11E3E5416}" srcOrd="3" destOrd="0" presId="urn:microsoft.com/office/officeart/2005/8/layout/vList5"/>
    <dgm:cxn modelId="{4367D73B-31AC-4009-9F85-7E5033F824DD}" type="presParOf" srcId="{9BE25B4E-3379-4F24-8765-74B3AEE73865}" destId="{CACB33A1-7F76-4427-B070-BDB05AB571B3}" srcOrd="4" destOrd="0" presId="urn:microsoft.com/office/officeart/2005/8/layout/vList5"/>
    <dgm:cxn modelId="{53C12142-FF3F-47D8-BFB8-3177B7BA4759}" type="presParOf" srcId="{CACB33A1-7F76-4427-B070-BDB05AB571B3}" destId="{27EBF4DD-9F4D-47C9-AD26-C628DAD175E9}" srcOrd="0" destOrd="0" presId="urn:microsoft.com/office/officeart/2005/8/layout/vList5"/>
    <dgm:cxn modelId="{815BDDFA-0DB9-450D-91BE-6835490975CC}" type="presParOf" srcId="{CACB33A1-7F76-4427-B070-BDB05AB571B3}" destId="{53FCEDE8-FD1D-4AB9-9C98-00924282CC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9BA52E-F7BF-43D7-9B1D-0208D743A58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BA51F4-6829-4B94-AD6C-E3AF1C385D4E}">
      <dgm:prSet phldrT="[Text]"/>
      <dgm:spPr/>
      <dgm:t>
        <a:bodyPr/>
        <a:lstStyle/>
        <a:p>
          <a:r>
            <a:rPr lang="en-US" dirty="0"/>
            <a:t>FY24-25                    Project Status/Projections</a:t>
          </a:r>
        </a:p>
      </dgm:t>
    </dgm:pt>
    <dgm:pt modelId="{25CAE118-E50B-4188-B936-458478DABF69}" type="parTrans" cxnId="{C20B83A9-C6D5-4DD4-9F92-BEE715425462}">
      <dgm:prSet/>
      <dgm:spPr/>
      <dgm:t>
        <a:bodyPr/>
        <a:lstStyle/>
        <a:p>
          <a:endParaRPr lang="en-US"/>
        </a:p>
      </dgm:t>
    </dgm:pt>
    <dgm:pt modelId="{DAA6EA96-454E-4F4A-8971-11A6A96F9435}" type="sibTrans" cxnId="{C20B83A9-C6D5-4DD4-9F92-BEE715425462}">
      <dgm:prSet/>
      <dgm:spPr/>
      <dgm:t>
        <a:bodyPr/>
        <a:lstStyle/>
        <a:p>
          <a:endParaRPr lang="en-US"/>
        </a:p>
      </dgm:t>
    </dgm:pt>
    <dgm:pt modelId="{B01F34F4-926A-42CE-A7A6-7A2950A2FD9E}">
      <dgm:prSet phldrT="[Text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b="1" dirty="0"/>
            <a:t>Children’s Medical Center: </a:t>
          </a:r>
          <a:r>
            <a:rPr lang="en-US" dirty="0"/>
            <a:t>Student training: 20 hours per week; 50% face-to-face time with patients and families</a:t>
          </a:r>
        </a:p>
      </dgm:t>
    </dgm:pt>
    <dgm:pt modelId="{B6696416-22BD-4DBB-AD95-1A5570E05293}" type="parTrans" cxnId="{90A5AF0F-72A0-4D63-B54E-0438D4D00CBF}">
      <dgm:prSet/>
      <dgm:spPr/>
      <dgm:t>
        <a:bodyPr/>
        <a:lstStyle/>
        <a:p>
          <a:endParaRPr lang="en-US"/>
        </a:p>
      </dgm:t>
    </dgm:pt>
    <dgm:pt modelId="{F64584A8-A26E-41CA-9B76-8F2F1F11BD8A}" type="sibTrans" cxnId="{90A5AF0F-72A0-4D63-B54E-0438D4D00CBF}">
      <dgm:prSet/>
      <dgm:spPr/>
      <dgm:t>
        <a:bodyPr/>
        <a:lstStyle/>
        <a:p>
          <a:endParaRPr lang="en-US"/>
        </a:p>
      </dgm:t>
    </dgm:pt>
    <dgm:pt modelId="{B1CA37F2-6735-4E71-A349-830239474EB7}">
      <dgm:prSet phldrT="[Text]"/>
      <dgm:spPr/>
      <dgm:t>
        <a:bodyPr/>
        <a:lstStyle/>
        <a:p>
          <a:r>
            <a:rPr lang="en-US" dirty="0"/>
            <a:t>Future Vision of the Project</a:t>
          </a:r>
        </a:p>
      </dgm:t>
    </dgm:pt>
    <dgm:pt modelId="{58A77654-07AF-415F-B7A7-EBA46BAB7CB1}" type="parTrans" cxnId="{47517832-CE89-4375-8C57-6F1D61B01355}">
      <dgm:prSet/>
      <dgm:spPr/>
      <dgm:t>
        <a:bodyPr/>
        <a:lstStyle/>
        <a:p>
          <a:endParaRPr lang="en-US"/>
        </a:p>
      </dgm:t>
    </dgm:pt>
    <dgm:pt modelId="{DC69BF4F-0A76-4B55-92FB-D5A2CB549F6D}" type="sibTrans" cxnId="{47517832-CE89-4375-8C57-6F1D61B01355}">
      <dgm:prSet/>
      <dgm:spPr/>
      <dgm:t>
        <a:bodyPr/>
        <a:lstStyle/>
        <a:p>
          <a:endParaRPr lang="en-US"/>
        </a:p>
      </dgm:t>
    </dgm:pt>
    <dgm:pt modelId="{05B04462-7115-4EFB-946D-03D465D99A82}">
      <dgm:prSet phldrT="[Text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dirty="0"/>
            <a:t>Continue expanding class sizes to grow the Texas child and adolescent mental health workforce.</a:t>
          </a:r>
        </a:p>
      </dgm:t>
    </dgm:pt>
    <dgm:pt modelId="{CB4F3C3D-FC10-4E79-9282-147D35ADB5D2}" type="parTrans" cxnId="{D374AB06-6087-4512-A208-B0E14C5AC629}">
      <dgm:prSet/>
      <dgm:spPr/>
      <dgm:t>
        <a:bodyPr/>
        <a:lstStyle/>
        <a:p>
          <a:endParaRPr lang="en-US"/>
        </a:p>
      </dgm:t>
    </dgm:pt>
    <dgm:pt modelId="{CEAC7A0A-4995-4281-A611-46E187B444DA}" type="sibTrans" cxnId="{D374AB06-6087-4512-A208-B0E14C5AC629}">
      <dgm:prSet/>
      <dgm:spPr/>
      <dgm:t>
        <a:bodyPr/>
        <a:lstStyle/>
        <a:p>
          <a:endParaRPr lang="en-US"/>
        </a:p>
      </dgm:t>
    </dgm:pt>
    <dgm:pt modelId="{103C217B-60D7-45DE-87A3-B4983FFF61E2}">
      <dgm:prSet phldrT="[Text]"/>
      <dgm:spPr/>
      <dgm:t>
        <a:bodyPr/>
        <a:lstStyle/>
        <a:p>
          <a:r>
            <a:rPr lang="en-US" dirty="0"/>
            <a:t>Staff and Trainees</a:t>
          </a:r>
        </a:p>
      </dgm:t>
    </dgm:pt>
    <dgm:pt modelId="{4407B78D-D4C3-41FE-BDA1-2E520C86C483}" type="parTrans" cxnId="{940CACFF-EDA0-4E0C-ABAF-A2EEF6EAA0D3}">
      <dgm:prSet/>
      <dgm:spPr/>
      <dgm:t>
        <a:bodyPr/>
        <a:lstStyle/>
        <a:p>
          <a:endParaRPr lang="en-US"/>
        </a:p>
      </dgm:t>
    </dgm:pt>
    <dgm:pt modelId="{80D252B5-083B-43B0-92B0-1B3DD75444AC}" type="sibTrans" cxnId="{940CACFF-EDA0-4E0C-ABAF-A2EEF6EAA0D3}">
      <dgm:prSet/>
      <dgm:spPr/>
      <dgm:t>
        <a:bodyPr/>
        <a:lstStyle/>
        <a:p>
          <a:endParaRPr lang="en-US"/>
        </a:p>
      </dgm:t>
    </dgm:pt>
    <dgm:pt modelId="{E4B2FDF9-7A1F-44B0-9EB9-8E9CBEA3231E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b="1" dirty="0"/>
            <a:t>Parkland Health Community Oriented Primary Care Clinics: </a:t>
          </a:r>
          <a:r>
            <a:rPr lang="en-US" dirty="0"/>
            <a:t>Student training: 20 hours per week 50% face-to-face time with patients and families</a:t>
          </a:r>
        </a:p>
      </dgm:t>
    </dgm:pt>
    <dgm:pt modelId="{005F0B43-5307-4DB0-8322-E898E41C70A3}" type="parTrans" cxnId="{0E8E4611-C333-44A6-87C7-2B5881A92A57}">
      <dgm:prSet/>
      <dgm:spPr/>
      <dgm:t>
        <a:bodyPr/>
        <a:lstStyle/>
        <a:p>
          <a:endParaRPr lang="en-US"/>
        </a:p>
      </dgm:t>
    </dgm:pt>
    <dgm:pt modelId="{48077023-20BF-42B2-BAC9-EC850B0CB532}" type="sibTrans" cxnId="{0E8E4611-C333-44A6-87C7-2B5881A92A57}">
      <dgm:prSet/>
      <dgm:spPr/>
      <dgm:t>
        <a:bodyPr/>
        <a:lstStyle/>
        <a:p>
          <a:endParaRPr lang="en-US"/>
        </a:p>
      </dgm:t>
    </dgm:pt>
    <dgm:pt modelId="{B9C23D1C-1673-4855-8336-C98AE2CBBA9E}">
      <dgm:prSet phldrT="[Text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b="1" dirty="0"/>
            <a:t>Educational Coordinator:- </a:t>
          </a:r>
          <a:r>
            <a:rPr lang="en-US" dirty="0"/>
            <a:t>20% of time devoted to credentialing, didactics, organizing courses, and maintaining accreditation</a:t>
          </a:r>
        </a:p>
      </dgm:t>
    </dgm:pt>
    <dgm:pt modelId="{7E8D7FE6-DEE0-43DF-8967-4E4C21D999C5}" type="parTrans" cxnId="{1B29D9DD-9D4F-4103-A7BC-50509B621E7B}">
      <dgm:prSet/>
      <dgm:spPr/>
      <dgm:t>
        <a:bodyPr/>
        <a:lstStyle/>
        <a:p>
          <a:endParaRPr lang="en-US"/>
        </a:p>
      </dgm:t>
    </dgm:pt>
    <dgm:pt modelId="{197A8472-3EC9-4331-BED5-BA7E4B29169B}" type="sibTrans" cxnId="{1B29D9DD-9D4F-4103-A7BC-50509B621E7B}">
      <dgm:prSet/>
      <dgm:spPr/>
      <dgm:t>
        <a:bodyPr/>
        <a:lstStyle/>
        <a:p>
          <a:endParaRPr lang="en-US"/>
        </a:p>
      </dgm:t>
    </dgm:pt>
    <dgm:pt modelId="{BAF682AE-CDD8-4ECF-BEAA-32D489BBA3BF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b="1" dirty="0"/>
            <a:t>Trainees- </a:t>
          </a:r>
          <a:r>
            <a:rPr lang="en-US" dirty="0"/>
            <a:t>Involved in culturally competent assessment and intervention for children, adolescents, and their families</a:t>
          </a:r>
        </a:p>
      </dgm:t>
    </dgm:pt>
    <dgm:pt modelId="{A1F9B124-9B7B-4A4F-8CE8-DD0B9C12FEF8}" type="parTrans" cxnId="{C6AB66B0-40A8-460B-B42E-2C570A0F1569}">
      <dgm:prSet/>
      <dgm:spPr/>
      <dgm:t>
        <a:bodyPr/>
        <a:lstStyle/>
        <a:p>
          <a:endParaRPr lang="en-US"/>
        </a:p>
      </dgm:t>
    </dgm:pt>
    <dgm:pt modelId="{6726334B-79A8-4A1C-86CC-E5F989DFB40D}" type="sibTrans" cxnId="{C6AB66B0-40A8-460B-B42E-2C570A0F1569}">
      <dgm:prSet/>
      <dgm:spPr/>
      <dgm:t>
        <a:bodyPr/>
        <a:lstStyle/>
        <a:p>
          <a:endParaRPr lang="en-US"/>
        </a:p>
      </dgm:t>
    </dgm:pt>
    <dgm:pt modelId="{E956CCA5-55D1-4FE1-8DD4-86DFE553180E}">
      <dgm:prSet phldrT="[Text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b="1" u="none" dirty="0"/>
            <a:t>Director of Clinical Training- </a:t>
          </a:r>
          <a:r>
            <a:rPr lang="en-US" dirty="0"/>
            <a:t>Richard Robinson, Ph.D.</a:t>
          </a:r>
        </a:p>
      </dgm:t>
    </dgm:pt>
    <dgm:pt modelId="{FD0B6E20-7DAE-4D32-9D81-CB3123E2A1E6}" type="parTrans" cxnId="{C4BD5FF9-7BE8-4090-8DFB-2AA3DA57EF6B}">
      <dgm:prSet/>
      <dgm:spPr/>
      <dgm:t>
        <a:bodyPr/>
        <a:lstStyle/>
        <a:p>
          <a:endParaRPr lang="en-US"/>
        </a:p>
      </dgm:t>
    </dgm:pt>
    <dgm:pt modelId="{4B568F98-8889-4562-9803-2C45B9F6F18E}" type="sibTrans" cxnId="{C4BD5FF9-7BE8-4090-8DFB-2AA3DA57EF6B}">
      <dgm:prSet/>
      <dgm:spPr/>
      <dgm:t>
        <a:bodyPr/>
        <a:lstStyle/>
        <a:p>
          <a:endParaRPr lang="en-US"/>
        </a:p>
      </dgm:t>
    </dgm:pt>
    <dgm:pt modelId="{40911BB3-ECE8-475D-AC51-958D778334E6}">
      <dgm:prSet/>
      <dgm:spPr/>
      <dgm:t>
        <a:bodyPr/>
        <a:lstStyle/>
        <a:p>
          <a:r>
            <a:rPr lang="en-US" dirty="0"/>
            <a:t>Expansion of Clinical Psychology class by 2 Child &amp; Adolescent (C&amp;A) students began in 2023.</a:t>
          </a:r>
        </a:p>
      </dgm:t>
    </dgm:pt>
    <dgm:pt modelId="{80132D81-F95F-46D6-AA26-B52E3A74DBD6}" type="parTrans" cxnId="{8DC44B57-7E49-4E77-92F3-92E6DFA2A9AE}">
      <dgm:prSet/>
      <dgm:spPr/>
      <dgm:t>
        <a:bodyPr/>
        <a:lstStyle/>
        <a:p>
          <a:endParaRPr lang="en-US"/>
        </a:p>
      </dgm:t>
    </dgm:pt>
    <dgm:pt modelId="{5769C573-4361-49BC-BE3F-9BAA3635BBCC}" type="sibTrans" cxnId="{8DC44B57-7E49-4E77-92F3-92E6DFA2A9AE}">
      <dgm:prSet/>
      <dgm:spPr/>
      <dgm:t>
        <a:bodyPr/>
        <a:lstStyle/>
        <a:p>
          <a:endParaRPr lang="en-US"/>
        </a:p>
      </dgm:t>
    </dgm:pt>
    <dgm:pt modelId="{EE19D13D-757B-4E81-A28E-388F782876F4}">
      <dgm:prSet phldrT="[Text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US" dirty="0"/>
            <a:t>Continue exploring opportunities for Child and Adolescent Post Doctoral Training Fellowships in specialty areas</a:t>
          </a:r>
        </a:p>
      </dgm:t>
    </dgm:pt>
    <dgm:pt modelId="{AE88FF1C-6B20-4FFF-951F-F2C3637787DE}" type="parTrans" cxnId="{030393C3-69A2-467A-828F-DE0D55F96BA2}">
      <dgm:prSet/>
      <dgm:spPr/>
      <dgm:t>
        <a:bodyPr/>
        <a:lstStyle/>
        <a:p>
          <a:endParaRPr lang="en-US"/>
        </a:p>
      </dgm:t>
    </dgm:pt>
    <dgm:pt modelId="{B89EF2D1-032B-41C8-8EC2-189B4B8A4E33}" type="sibTrans" cxnId="{030393C3-69A2-467A-828F-DE0D55F96BA2}">
      <dgm:prSet/>
      <dgm:spPr/>
      <dgm:t>
        <a:bodyPr/>
        <a:lstStyle/>
        <a:p>
          <a:endParaRPr lang="en-US"/>
        </a:p>
      </dgm:t>
    </dgm:pt>
    <dgm:pt modelId="{9BE25B4E-3379-4F24-8765-74B3AEE73865}" type="pres">
      <dgm:prSet presAssocID="{969BA52E-F7BF-43D7-9B1D-0208D743A580}" presName="Name0" presStyleCnt="0">
        <dgm:presLayoutVars>
          <dgm:dir/>
          <dgm:animLvl val="lvl"/>
          <dgm:resizeHandles val="exact"/>
        </dgm:presLayoutVars>
      </dgm:prSet>
      <dgm:spPr/>
    </dgm:pt>
    <dgm:pt modelId="{31EE8DE0-80C1-43F4-83C6-F777EE9B4019}" type="pres">
      <dgm:prSet presAssocID="{19BA51F4-6829-4B94-AD6C-E3AF1C385D4E}" presName="linNode" presStyleCnt="0"/>
      <dgm:spPr/>
    </dgm:pt>
    <dgm:pt modelId="{EC49BFC3-A467-4982-A399-69B138038C6A}" type="pres">
      <dgm:prSet presAssocID="{19BA51F4-6829-4B94-AD6C-E3AF1C385D4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6F1EFEE-FA92-4CE0-B652-8D2DE430D8AB}" type="pres">
      <dgm:prSet presAssocID="{19BA51F4-6829-4B94-AD6C-E3AF1C385D4E}" presName="descendantText" presStyleLbl="alignAccFollowNode1" presStyleIdx="0" presStyleCnt="3">
        <dgm:presLayoutVars>
          <dgm:bulletEnabled val="1"/>
        </dgm:presLayoutVars>
      </dgm:prSet>
      <dgm:spPr/>
    </dgm:pt>
    <dgm:pt modelId="{F5479D71-A5F1-4F47-A5A7-2C63EF087249}" type="pres">
      <dgm:prSet presAssocID="{DAA6EA96-454E-4F4A-8971-11A6A96F9435}" presName="sp" presStyleCnt="0"/>
      <dgm:spPr/>
    </dgm:pt>
    <dgm:pt modelId="{A40B2283-8362-4279-B4B0-1E9FDA61D8F3}" type="pres">
      <dgm:prSet presAssocID="{B1CA37F2-6735-4E71-A349-830239474EB7}" presName="linNode" presStyleCnt="0"/>
      <dgm:spPr/>
    </dgm:pt>
    <dgm:pt modelId="{B1F2C6D1-5DC0-4866-884F-F604AB40121F}" type="pres">
      <dgm:prSet presAssocID="{B1CA37F2-6735-4E71-A349-830239474EB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DEA7566-586D-46A8-B6D2-2C1EFC63A216}" type="pres">
      <dgm:prSet presAssocID="{B1CA37F2-6735-4E71-A349-830239474EB7}" presName="descendantText" presStyleLbl="alignAccFollowNode1" presStyleIdx="1" presStyleCnt="3">
        <dgm:presLayoutVars>
          <dgm:bulletEnabled val="1"/>
        </dgm:presLayoutVars>
      </dgm:prSet>
      <dgm:spPr/>
    </dgm:pt>
    <dgm:pt modelId="{55153282-B7D9-46BC-9721-88E11E3E5416}" type="pres">
      <dgm:prSet presAssocID="{DC69BF4F-0A76-4B55-92FB-D5A2CB549F6D}" presName="sp" presStyleCnt="0"/>
      <dgm:spPr/>
    </dgm:pt>
    <dgm:pt modelId="{CACB33A1-7F76-4427-B070-BDB05AB571B3}" type="pres">
      <dgm:prSet presAssocID="{103C217B-60D7-45DE-87A3-B4983FFF61E2}" presName="linNode" presStyleCnt="0"/>
      <dgm:spPr/>
    </dgm:pt>
    <dgm:pt modelId="{27EBF4DD-9F4D-47C9-AD26-C628DAD175E9}" type="pres">
      <dgm:prSet presAssocID="{103C217B-60D7-45DE-87A3-B4983FFF61E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7B8245A-CC87-461B-BF8D-DF2FBDE11136}" type="pres">
      <dgm:prSet presAssocID="{103C217B-60D7-45DE-87A3-B4983FFF61E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7D5B900-4C23-414A-A177-8ED3087C5A58}" type="presOf" srcId="{40911BB3-ECE8-475D-AC51-958D778334E6}" destId="{B6F1EFEE-FA92-4CE0-B652-8D2DE430D8AB}" srcOrd="0" destOrd="0" presId="urn:microsoft.com/office/officeart/2005/8/layout/vList5"/>
    <dgm:cxn modelId="{D374AB06-6087-4512-A208-B0E14C5AC629}" srcId="{B1CA37F2-6735-4E71-A349-830239474EB7}" destId="{05B04462-7115-4EFB-946D-03D465D99A82}" srcOrd="0" destOrd="0" parTransId="{CB4F3C3D-FC10-4E79-9282-147D35ADB5D2}" sibTransId="{CEAC7A0A-4995-4281-A611-46E187B444DA}"/>
    <dgm:cxn modelId="{0819F607-0940-4836-88B1-AA90B795623A}" type="presOf" srcId="{EE19D13D-757B-4E81-A28E-388F782876F4}" destId="{5DEA7566-586D-46A8-B6D2-2C1EFC63A216}" srcOrd="0" destOrd="1" presId="urn:microsoft.com/office/officeart/2005/8/layout/vList5"/>
    <dgm:cxn modelId="{1C269509-502F-43D6-8673-B0B0BA3F4981}" type="presOf" srcId="{BAF682AE-CDD8-4ECF-BEAA-32D489BBA3BF}" destId="{B7B8245A-CC87-461B-BF8D-DF2FBDE11136}" srcOrd="0" destOrd="2" presId="urn:microsoft.com/office/officeart/2005/8/layout/vList5"/>
    <dgm:cxn modelId="{6B27AA09-053A-4432-9CC2-E2C8BF7636BB}" type="presOf" srcId="{19BA51F4-6829-4B94-AD6C-E3AF1C385D4E}" destId="{EC49BFC3-A467-4982-A399-69B138038C6A}" srcOrd="0" destOrd="0" presId="urn:microsoft.com/office/officeart/2005/8/layout/vList5"/>
    <dgm:cxn modelId="{90A5AF0F-72A0-4D63-B54E-0438D4D00CBF}" srcId="{19BA51F4-6829-4B94-AD6C-E3AF1C385D4E}" destId="{B01F34F4-926A-42CE-A7A6-7A2950A2FD9E}" srcOrd="1" destOrd="0" parTransId="{B6696416-22BD-4DBB-AD95-1A5570E05293}" sibTransId="{F64584A8-A26E-41CA-9B76-8F2F1F11BD8A}"/>
    <dgm:cxn modelId="{0E8E4611-C333-44A6-87C7-2B5881A92A57}" srcId="{19BA51F4-6829-4B94-AD6C-E3AF1C385D4E}" destId="{E4B2FDF9-7A1F-44B0-9EB9-8E9CBEA3231E}" srcOrd="2" destOrd="0" parTransId="{005F0B43-5307-4DB0-8322-E898E41C70A3}" sibTransId="{48077023-20BF-42B2-BAC9-EC850B0CB532}"/>
    <dgm:cxn modelId="{2F09BB14-E54E-4E06-A625-8382108F899E}" type="presOf" srcId="{B1CA37F2-6735-4E71-A349-830239474EB7}" destId="{B1F2C6D1-5DC0-4866-884F-F604AB40121F}" srcOrd="0" destOrd="0" presId="urn:microsoft.com/office/officeart/2005/8/layout/vList5"/>
    <dgm:cxn modelId="{CF212F17-339A-43F9-9FFA-B21952583B33}" type="presOf" srcId="{B01F34F4-926A-42CE-A7A6-7A2950A2FD9E}" destId="{B6F1EFEE-FA92-4CE0-B652-8D2DE430D8AB}" srcOrd="0" destOrd="1" presId="urn:microsoft.com/office/officeart/2005/8/layout/vList5"/>
    <dgm:cxn modelId="{47517832-CE89-4375-8C57-6F1D61B01355}" srcId="{969BA52E-F7BF-43D7-9B1D-0208D743A580}" destId="{B1CA37F2-6735-4E71-A349-830239474EB7}" srcOrd="1" destOrd="0" parTransId="{58A77654-07AF-415F-B7A7-EBA46BAB7CB1}" sibTransId="{DC69BF4F-0A76-4B55-92FB-D5A2CB549F6D}"/>
    <dgm:cxn modelId="{67381465-B489-4356-B20B-1A320065040C}" type="presOf" srcId="{E4B2FDF9-7A1F-44B0-9EB9-8E9CBEA3231E}" destId="{B6F1EFEE-FA92-4CE0-B652-8D2DE430D8AB}" srcOrd="0" destOrd="2" presId="urn:microsoft.com/office/officeart/2005/8/layout/vList5"/>
    <dgm:cxn modelId="{E8FC3C74-C1FD-4902-8EBE-9550A96D9EA9}" type="presOf" srcId="{103C217B-60D7-45DE-87A3-B4983FFF61E2}" destId="{27EBF4DD-9F4D-47C9-AD26-C628DAD175E9}" srcOrd="0" destOrd="0" presId="urn:microsoft.com/office/officeart/2005/8/layout/vList5"/>
    <dgm:cxn modelId="{8DC44B57-7E49-4E77-92F3-92E6DFA2A9AE}" srcId="{19BA51F4-6829-4B94-AD6C-E3AF1C385D4E}" destId="{40911BB3-ECE8-475D-AC51-958D778334E6}" srcOrd="0" destOrd="0" parTransId="{80132D81-F95F-46D6-AA26-B52E3A74DBD6}" sibTransId="{5769C573-4361-49BC-BE3F-9BAA3635BBCC}"/>
    <dgm:cxn modelId="{718B8D9E-B59F-4DA9-9898-DD08AC586343}" type="presOf" srcId="{969BA52E-F7BF-43D7-9B1D-0208D743A580}" destId="{9BE25B4E-3379-4F24-8765-74B3AEE73865}" srcOrd="0" destOrd="0" presId="urn:microsoft.com/office/officeart/2005/8/layout/vList5"/>
    <dgm:cxn modelId="{2B934BA5-E964-45B2-A141-BE046E13F7CD}" type="presOf" srcId="{E956CCA5-55D1-4FE1-8DD4-86DFE553180E}" destId="{B7B8245A-CC87-461B-BF8D-DF2FBDE11136}" srcOrd="0" destOrd="0" presId="urn:microsoft.com/office/officeart/2005/8/layout/vList5"/>
    <dgm:cxn modelId="{C20B83A9-C6D5-4DD4-9F92-BEE715425462}" srcId="{969BA52E-F7BF-43D7-9B1D-0208D743A580}" destId="{19BA51F4-6829-4B94-AD6C-E3AF1C385D4E}" srcOrd="0" destOrd="0" parTransId="{25CAE118-E50B-4188-B936-458478DABF69}" sibTransId="{DAA6EA96-454E-4F4A-8971-11A6A96F9435}"/>
    <dgm:cxn modelId="{C6AB66B0-40A8-460B-B42E-2C570A0F1569}" srcId="{103C217B-60D7-45DE-87A3-B4983FFF61E2}" destId="{BAF682AE-CDD8-4ECF-BEAA-32D489BBA3BF}" srcOrd="2" destOrd="0" parTransId="{A1F9B124-9B7B-4A4F-8CE8-DD0B9C12FEF8}" sibTransId="{6726334B-79A8-4A1C-86CC-E5F989DFB40D}"/>
    <dgm:cxn modelId="{030393C3-69A2-467A-828F-DE0D55F96BA2}" srcId="{B1CA37F2-6735-4E71-A349-830239474EB7}" destId="{EE19D13D-757B-4E81-A28E-388F782876F4}" srcOrd="1" destOrd="0" parTransId="{AE88FF1C-6B20-4FFF-951F-F2C3637787DE}" sibTransId="{B89EF2D1-032B-41C8-8EC2-189B4B8A4E33}"/>
    <dgm:cxn modelId="{EFC453CC-ACD7-4F55-B545-E2103DC00D65}" type="presOf" srcId="{05B04462-7115-4EFB-946D-03D465D99A82}" destId="{5DEA7566-586D-46A8-B6D2-2C1EFC63A216}" srcOrd="0" destOrd="0" presId="urn:microsoft.com/office/officeart/2005/8/layout/vList5"/>
    <dgm:cxn modelId="{1B29D9DD-9D4F-4103-A7BC-50509B621E7B}" srcId="{103C217B-60D7-45DE-87A3-B4983FFF61E2}" destId="{B9C23D1C-1673-4855-8336-C98AE2CBBA9E}" srcOrd="1" destOrd="0" parTransId="{7E8D7FE6-DEE0-43DF-8967-4E4C21D999C5}" sibTransId="{197A8472-3EC9-4331-BED5-BA7E4B29169B}"/>
    <dgm:cxn modelId="{F48D3DF8-181D-4D44-ADC2-C4C3F2ECF737}" type="presOf" srcId="{B9C23D1C-1673-4855-8336-C98AE2CBBA9E}" destId="{B7B8245A-CC87-461B-BF8D-DF2FBDE11136}" srcOrd="0" destOrd="1" presId="urn:microsoft.com/office/officeart/2005/8/layout/vList5"/>
    <dgm:cxn modelId="{C4BD5FF9-7BE8-4090-8DFB-2AA3DA57EF6B}" srcId="{103C217B-60D7-45DE-87A3-B4983FFF61E2}" destId="{E956CCA5-55D1-4FE1-8DD4-86DFE553180E}" srcOrd="0" destOrd="0" parTransId="{FD0B6E20-7DAE-4D32-9D81-CB3123E2A1E6}" sibTransId="{4B568F98-8889-4562-9803-2C45B9F6F18E}"/>
    <dgm:cxn modelId="{940CACFF-EDA0-4E0C-ABAF-A2EEF6EAA0D3}" srcId="{969BA52E-F7BF-43D7-9B1D-0208D743A580}" destId="{103C217B-60D7-45DE-87A3-B4983FFF61E2}" srcOrd="2" destOrd="0" parTransId="{4407B78D-D4C3-41FE-BDA1-2E520C86C483}" sibTransId="{80D252B5-083B-43B0-92B0-1B3DD75444AC}"/>
    <dgm:cxn modelId="{E43A3E16-D288-4521-A44A-DBC4890FFE82}" type="presParOf" srcId="{9BE25B4E-3379-4F24-8765-74B3AEE73865}" destId="{31EE8DE0-80C1-43F4-83C6-F777EE9B4019}" srcOrd="0" destOrd="0" presId="urn:microsoft.com/office/officeart/2005/8/layout/vList5"/>
    <dgm:cxn modelId="{45F72115-2C25-4D3D-BE2E-F818E06A5EC9}" type="presParOf" srcId="{31EE8DE0-80C1-43F4-83C6-F777EE9B4019}" destId="{EC49BFC3-A467-4982-A399-69B138038C6A}" srcOrd="0" destOrd="0" presId="urn:microsoft.com/office/officeart/2005/8/layout/vList5"/>
    <dgm:cxn modelId="{14AEA3A4-9D5E-4AFA-BBE3-2CCEE5B442D4}" type="presParOf" srcId="{31EE8DE0-80C1-43F4-83C6-F777EE9B4019}" destId="{B6F1EFEE-FA92-4CE0-B652-8D2DE430D8AB}" srcOrd="1" destOrd="0" presId="urn:microsoft.com/office/officeart/2005/8/layout/vList5"/>
    <dgm:cxn modelId="{3B85186A-76D2-4AB2-8142-8283D52653AA}" type="presParOf" srcId="{9BE25B4E-3379-4F24-8765-74B3AEE73865}" destId="{F5479D71-A5F1-4F47-A5A7-2C63EF087249}" srcOrd="1" destOrd="0" presId="urn:microsoft.com/office/officeart/2005/8/layout/vList5"/>
    <dgm:cxn modelId="{D475AA06-EA5B-456D-BC25-87BEA794836D}" type="presParOf" srcId="{9BE25B4E-3379-4F24-8765-74B3AEE73865}" destId="{A40B2283-8362-4279-B4B0-1E9FDA61D8F3}" srcOrd="2" destOrd="0" presId="urn:microsoft.com/office/officeart/2005/8/layout/vList5"/>
    <dgm:cxn modelId="{C953148E-93AF-4AA9-8476-38B368C049C7}" type="presParOf" srcId="{A40B2283-8362-4279-B4B0-1E9FDA61D8F3}" destId="{B1F2C6D1-5DC0-4866-884F-F604AB40121F}" srcOrd="0" destOrd="0" presId="urn:microsoft.com/office/officeart/2005/8/layout/vList5"/>
    <dgm:cxn modelId="{98EFF7FA-00D8-4B42-97BF-975DCAEF2944}" type="presParOf" srcId="{A40B2283-8362-4279-B4B0-1E9FDA61D8F3}" destId="{5DEA7566-586D-46A8-B6D2-2C1EFC63A216}" srcOrd="1" destOrd="0" presId="urn:microsoft.com/office/officeart/2005/8/layout/vList5"/>
    <dgm:cxn modelId="{2B4ED2FA-945B-4BBB-8096-35F633F52B6F}" type="presParOf" srcId="{9BE25B4E-3379-4F24-8765-74B3AEE73865}" destId="{55153282-B7D9-46BC-9721-88E11E3E5416}" srcOrd="3" destOrd="0" presId="urn:microsoft.com/office/officeart/2005/8/layout/vList5"/>
    <dgm:cxn modelId="{4367D73B-31AC-4009-9F85-7E5033F824DD}" type="presParOf" srcId="{9BE25B4E-3379-4F24-8765-74B3AEE73865}" destId="{CACB33A1-7F76-4427-B070-BDB05AB571B3}" srcOrd="4" destOrd="0" presId="urn:microsoft.com/office/officeart/2005/8/layout/vList5"/>
    <dgm:cxn modelId="{53C12142-FF3F-47D8-BFB8-3177B7BA4759}" type="presParOf" srcId="{CACB33A1-7F76-4427-B070-BDB05AB571B3}" destId="{27EBF4DD-9F4D-47C9-AD26-C628DAD175E9}" srcOrd="0" destOrd="0" presId="urn:microsoft.com/office/officeart/2005/8/layout/vList5"/>
    <dgm:cxn modelId="{97D22D0F-2750-45EF-A16C-B9050EC7CFAD}" type="presParOf" srcId="{CACB33A1-7F76-4427-B070-BDB05AB571B3}" destId="{B7B8245A-CC87-461B-BF8D-DF2FBDE111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39FAD-893F-44BF-AEBC-086B97C30F34}">
      <dsp:nvSpPr>
        <dsp:cNvPr id="0" name=""/>
        <dsp:cNvSpPr/>
      </dsp:nvSpPr>
      <dsp:spPr>
        <a:xfrm rot="5400000">
          <a:off x="6961042" y="-2843573"/>
          <a:ext cx="1103706" cy="70709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Currently awaiting approval from TMB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Assuming approval from TMB, anticipate Fellows being able to begin the training program in July 2025 for 1 year fellowship</a:t>
          </a:r>
        </a:p>
      </dsp:txBody>
      <dsp:txXfrm rot="-5400000">
        <a:off x="3977415" y="193932"/>
        <a:ext cx="7017082" cy="995950"/>
      </dsp:txXfrm>
    </dsp:sp>
    <dsp:sp modelId="{EC49BFC3-A467-4982-A399-69B138038C6A}">
      <dsp:nvSpPr>
        <dsp:cNvPr id="0" name=""/>
        <dsp:cNvSpPr/>
      </dsp:nvSpPr>
      <dsp:spPr>
        <a:xfrm>
          <a:off x="0" y="2090"/>
          <a:ext cx="3977415" cy="13796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FY24-25                     Project Status/Projections</a:t>
          </a:r>
        </a:p>
      </dsp:txBody>
      <dsp:txXfrm>
        <a:off x="67348" y="69438"/>
        <a:ext cx="3842719" cy="1244936"/>
      </dsp:txXfrm>
    </dsp:sp>
    <dsp:sp modelId="{5DEA7566-586D-46A8-B6D2-2C1EFC63A216}">
      <dsp:nvSpPr>
        <dsp:cNvPr id="0" name=""/>
        <dsp:cNvSpPr/>
      </dsp:nvSpPr>
      <dsp:spPr>
        <a:xfrm rot="5400000">
          <a:off x="6961042" y="-1394958"/>
          <a:ext cx="1103706" cy="7070960"/>
        </a:xfrm>
        <a:prstGeom prst="round2Same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Fellowship Focus Areas (rotations at UTSW, Parkland, PeriPAN):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Reproductive Psychiatry (Special Populations: Correctional Health, &lt;18 Pregnant Patients),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Psychological Trauma - Violence and Abuse towards Women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Diagnosis Prevalent in Women- e.g. Eating Disorders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Addiction </a:t>
          </a:r>
        </a:p>
      </dsp:txBody>
      <dsp:txXfrm rot="-5400000">
        <a:off x="3977415" y="1642547"/>
        <a:ext cx="7017082" cy="995950"/>
      </dsp:txXfrm>
    </dsp:sp>
    <dsp:sp modelId="{B1F2C6D1-5DC0-4866-884F-F604AB40121F}">
      <dsp:nvSpPr>
        <dsp:cNvPr id="0" name=""/>
        <dsp:cNvSpPr/>
      </dsp:nvSpPr>
      <dsp:spPr>
        <a:xfrm>
          <a:off x="0" y="1450705"/>
          <a:ext cx="3977415" cy="1379632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Future Vision of the Project</a:t>
          </a:r>
        </a:p>
      </dsp:txBody>
      <dsp:txXfrm>
        <a:off x="67348" y="1518053"/>
        <a:ext cx="3842719" cy="1244936"/>
      </dsp:txXfrm>
    </dsp:sp>
    <dsp:sp modelId="{B8EB62F3-44C3-425F-A18C-E66115E809C5}">
      <dsp:nvSpPr>
        <dsp:cNvPr id="0" name=""/>
        <dsp:cNvSpPr/>
      </dsp:nvSpPr>
      <dsp:spPr>
        <a:xfrm rot="5400000">
          <a:off x="6961042" y="53655"/>
          <a:ext cx="1103706" cy="7070960"/>
        </a:xfrm>
        <a:prstGeom prst="round2Same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Program Director- </a:t>
          </a:r>
          <a:r>
            <a:rPr lang="en-US" sz="1200" kern="1200" dirty="0"/>
            <a:t>Meitra Doty, MD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Trainees-</a:t>
          </a:r>
          <a:r>
            <a:rPr lang="en-US" sz="1200" kern="1200" dirty="0"/>
            <a:t> General Psychiatry Trained Psychiatrists to be recruited following fellowship approval by TMB</a:t>
          </a:r>
        </a:p>
      </dsp:txBody>
      <dsp:txXfrm rot="-5400000">
        <a:off x="3977415" y="3091160"/>
        <a:ext cx="7017082" cy="995950"/>
      </dsp:txXfrm>
    </dsp:sp>
    <dsp:sp modelId="{27EBF4DD-9F4D-47C9-AD26-C628DAD175E9}">
      <dsp:nvSpPr>
        <dsp:cNvPr id="0" name=""/>
        <dsp:cNvSpPr/>
      </dsp:nvSpPr>
      <dsp:spPr>
        <a:xfrm>
          <a:off x="0" y="2899319"/>
          <a:ext cx="3977415" cy="1379632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Staff and Trainees</a:t>
          </a:r>
        </a:p>
      </dsp:txBody>
      <dsp:txXfrm>
        <a:off x="67348" y="2966667"/>
        <a:ext cx="3842719" cy="1244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DACF5-86A7-4184-B74B-03FE174A2F5F}">
      <dsp:nvSpPr>
        <dsp:cNvPr id="0" name=""/>
        <dsp:cNvSpPr/>
      </dsp:nvSpPr>
      <dsp:spPr>
        <a:xfrm rot="5400000">
          <a:off x="6961042" y="-2843573"/>
          <a:ext cx="1103706" cy="70709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First Fellowship Class (2 APP Fellows) began in June 2024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Planned Rotations include: Foster Care, Autism, Adolescent Addiction, Outpatient Psychiatry, Eating Disorders, Partial Hospitalization, Consult/Liaison, SPARC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Didactics and fellowship project</a:t>
          </a:r>
        </a:p>
      </dsp:txBody>
      <dsp:txXfrm rot="-5400000">
        <a:off x="3977415" y="193932"/>
        <a:ext cx="7017082" cy="995950"/>
      </dsp:txXfrm>
    </dsp:sp>
    <dsp:sp modelId="{AC7D97A0-E14F-489D-BD4E-19797A77AE7C}">
      <dsp:nvSpPr>
        <dsp:cNvPr id="0" name=""/>
        <dsp:cNvSpPr/>
      </dsp:nvSpPr>
      <dsp:spPr>
        <a:xfrm>
          <a:off x="0" y="2090"/>
          <a:ext cx="3977415" cy="13796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FY24-25                    Project Status/Projections</a:t>
          </a:r>
        </a:p>
      </dsp:txBody>
      <dsp:txXfrm>
        <a:off x="67348" y="69438"/>
        <a:ext cx="3842719" cy="1244936"/>
      </dsp:txXfrm>
    </dsp:sp>
    <dsp:sp modelId="{5DEA7566-586D-46A8-B6D2-2C1EFC63A216}">
      <dsp:nvSpPr>
        <dsp:cNvPr id="0" name=""/>
        <dsp:cNvSpPr/>
      </dsp:nvSpPr>
      <dsp:spPr>
        <a:xfrm rot="5400000">
          <a:off x="6961042" y="-1394958"/>
          <a:ext cx="1103706" cy="707096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As additional training sites come </a:t>
          </a:r>
          <a:r>
            <a:rPr lang="en-US" sz="1500" kern="1200"/>
            <a:t>online potential for  </a:t>
          </a:r>
          <a:r>
            <a:rPr lang="en-US" sz="1500" kern="1200" dirty="0"/>
            <a:t>expansion of training program class size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Pursuit of program accreditation- ANCC (American Nurse Credentialing Center)</a:t>
          </a:r>
        </a:p>
      </dsp:txBody>
      <dsp:txXfrm rot="-5400000">
        <a:off x="3977415" y="1642547"/>
        <a:ext cx="7017082" cy="995950"/>
      </dsp:txXfrm>
    </dsp:sp>
    <dsp:sp modelId="{B1F2C6D1-5DC0-4866-884F-F604AB40121F}">
      <dsp:nvSpPr>
        <dsp:cNvPr id="0" name=""/>
        <dsp:cNvSpPr/>
      </dsp:nvSpPr>
      <dsp:spPr>
        <a:xfrm>
          <a:off x="0" y="1450705"/>
          <a:ext cx="3977415" cy="13796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Future Vision of the Project</a:t>
          </a:r>
        </a:p>
      </dsp:txBody>
      <dsp:txXfrm>
        <a:off x="67348" y="1518053"/>
        <a:ext cx="3842719" cy="1244936"/>
      </dsp:txXfrm>
    </dsp:sp>
    <dsp:sp modelId="{06B3F8F5-9E0D-48E8-BB5D-A5275933A0F6}">
      <dsp:nvSpPr>
        <dsp:cNvPr id="0" name=""/>
        <dsp:cNvSpPr/>
      </dsp:nvSpPr>
      <dsp:spPr>
        <a:xfrm rot="5400000">
          <a:off x="6961042" y="53655"/>
          <a:ext cx="1103706" cy="70709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MD Program Director-  </a:t>
          </a:r>
          <a:r>
            <a:rPr lang="en-US" sz="1500" kern="1200" dirty="0"/>
            <a:t>Mohsin Khan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APP Program Directors-  </a:t>
          </a:r>
          <a:r>
            <a:rPr lang="en-US" sz="1500" kern="1200" dirty="0"/>
            <a:t>Annette Mancuso, M.S.N., APRN, PMH-NP (Psychiatry)                                                                                        	                                </a:t>
          </a:r>
          <a:r>
            <a:rPr lang="en-US" sz="1500" b="0" i="0" kern="1200" dirty="0"/>
            <a:t>Lauren Esrock, PA-C (Pediatric Emergency Medicine)</a:t>
          </a:r>
          <a:r>
            <a:rPr lang="en-US" sz="1500" kern="1200" dirty="0"/>
            <a:t>	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u="none" kern="1200" dirty="0"/>
            <a:t>Trainees: </a:t>
          </a:r>
          <a:r>
            <a:rPr lang="en-US" sz="1500" kern="1200" dirty="0"/>
            <a:t>Leigha Williams, MSN, APRN, PMHNP-BC; Connie Wang, MSN, PMHNP-BC</a:t>
          </a:r>
        </a:p>
      </dsp:txBody>
      <dsp:txXfrm rot="-5400000">
        <a:off x="3977415" y="3091160"/>
        <a:ext cx="7017082" cy="995950"/>
      </dsp:txXfrm>
    </dsp:sp>
    <dsp:sp modelId="{27EBF4DD-9F4D-47C9-AD26-C628DAD175E9}">
      <dsp:nvSpPr>
        <dsp:cNvPr id="0" name=""/>
        <dsp:cNvSpPr/>
      </dsp:nvSpPr>
      <dsp:spPr>
        <a:xfrm>
          <a:off x="0" y="2899319"/>
          <a:ext cx="3977415" cy="13796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Staff and Trainees</a:t>
          </a:r>
        </a:p>
      </dsp:txBody>
      <dsp:txXfrm>
        <a:off x="67348" y="2966667"/>
        <a:ext cx="3842719" cy="1244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77A87-4D1A-464F-B008-DCCF650290B0}">
      <dsp:nvSpPr>
        <dsp:cNvPr id="0" name=""/>
        <dsp:cNvSpPr/>
      </dsp:nvSpPr>
      <dsp:spPr>
        <a:xfrm rot="5400000">
          <a:off x="6961042" y="-2843573"/>
          <a:ext cx="1103706" cy="707096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Current recruitment for inaugural cohort consisting of two Clinical Social Work fellows anticipated to begin in Fall 2024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Rotation plans include: Foster Care Clinic, TAY, Pediatric Neurology, Emergency Department, IOP, PHP, SPARC</a:t>
          </a:r>
        </a:p>
      </dsp:txBody>
      <dsp:txXfrm rot="-5400000">
        <a:off x="3977415" y="193932"/>
        <a:ext cx="7017082" cy="995950"/>
      </dsp:txXfrm>
    </dsp:sp>
    <dsp:sp modelId="{EC49BFC3-A467-4982-A399-69B138038C6A}">
      <dsp:nvSpPr>
        <dsp:cNvPr id="0" name=""/>
        <dsp:cNvSpPr/>
      </dsp:nvSpPr>
      <dsp:spPr>
        <a:xfrm>
          <a:off x="0" y="2090"/>
          <a:ext cx="3977415" cy="13796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FY24-25                    Project Status/Projections</a:t>
          </a:r>
        </a:p>
      </dsp:txBody>
      <dsp:txXfrm>
        <a:off x="67348" y="69438"/>
        <a:ext cx="3842719" cy="1244936"/>
      </dsp:txXfrm>
    </dsp:sp>
    <dsp:sp modelId="{5DEA7566-586D-46A8-B6D2-2C1EFC63A216}">
      <dsp:nvSpPr>
        <dsp:cNvPr id="0" name=""/>
        <dsp:cNvSpPr/>
      </dsp:nvSpPr>
      <dsp:spPr>
        <a:xfrm rot="5400000">
          <a:off x="6961042" y="-1394958"/>
          <a:ext cx="1103706" cy="7070960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Adding additional training sites/capacity to increase the cohort size to 6-8 fellows per year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Pursuit of CSWE (Council of Social Work Education) Accreditation </a:t>
          </a:r>
        </a:p>
      </dsp:txBody>
      <dsp:txXfrm rot="-5400000">
        <a:off x="3977415" y="1642547"/>
        <a:ext cx="7017082" cy="995950"/>
      </dsp:txXfrm>
    </dsp:sp>
    <dsp:sp modelId="{B1F2C6D1-5DC0-4866-884F-F604AB40121F}">
      <dsp:nvSpPr>
        <dsp:cNvPr id="0" name=""/>
        <dsp:cNvSpPr/>
      </dsp:nvSpPr>
      <dsp:spPr>
        <a:xfrm>
          <a:off x="0" y="1450705"/>
          <a:ext cx="3977415" cy="137963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Future Vision of the Project</a:t>
          </a:r>
        </a:p>
      </dsp:txBody>
      <dsp:txXfrm>
        <a:off x="67348" y="1518053"/>
        <a:ext cx="3842719" cy="1244936"/>
      </dsp:txXfrm>
    </dsp:sp>
    <dsp:sp modelId="{53FCEDE8-FD1D-4AB9-9C98-00924282CCFE}">
      <dsp:nvSpPr>
        <dsp:cNvPr id="0" name=""/>
        <dsp:cNvSpPr/>
      </dsp:nvSpPr>
      <dsp:spPr>
        <a:xfrm rot="5400000">
          <a:off x="6961042" y="53655"/>
          <a:ext cx="1103706" cy="7070960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u="none" kern="1200" dirty="0"/>
            <a:t>Program Director- </a:t>
          </a:r>
          <a:r>
            <a:rPr lang="en-US" sz="1600" kern="1200" dirty="0"/>
            <a:t>Melanie Chung-Sherman, DSW, LCSW-S, CEDS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Trainees</a:t>
          </a:r>
          <a:r>
            <a:rPr lang="en-US" sz="1600" kern="1200" dirty="0"/>
            <a:t>- LMSWs to be recruited with anticipated start in Fall 2024</a:t>
          </a:r>
        </a:p>
      </dsp:txBody>
      <dsp:txXfrm rot="-5400000">
        <a:off x="3977415" y="3091160"/>
        <a:ext cx="7017082" cy="995950"/>
      </dsp:txXfrm>
    </dsp:sp>
    <dsp:sp modelId="{27EBF4DD-9F4D-47C9-AD26-C628DAD175E9}">
      <dsp:nvSpPr>
        <dsp:cNvPr id="0" name=""/>
        <dsp:cNvSpPr/>
      </dsp:nvSpPr>
      <dsp:spPr>
        <a:xfrm>
          <a:off x="0" y="2899319"/>
          <a:ext cx="3977415" cy="137963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Staff and Trainees</a:t>
          </a:r>
        </a:p>
      </dsp:txBody>
      <dsp:txXfrm>
        <a:off x="67348" y="2966667"/>
        <a:ext cx="3842719" cy="1244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1EFEE-FA92-4CE0-B652-8D2DE430D8AB}">
      <dsp:nvSpPr>
        <dsp:cNvPr id="0" name=""/>
        <dsp:cNvSpPr/>
      </dsp:nvSpPr>
      <dsp:spPr>
        <a:xfrm rot="5400000">
          <a:off x="6961042" y="-2843573"/>
          <a:ext cx="1103706" cy="70709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Expansion of Clinical Psychology class by 2 Child &amp; Adolescent (C&amp;A) students began in 2023.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200" b="1" kern="1200" dirty="0"/>
            <a:t>Children’s Medical Center: </a:t>
          </a:r>
          <a:r>
            <a:rPr lang="en-US" sz="1200" kern="1200" dirty="0"/>
            <a:t>Student training: 20 hours per week; 50% face-to-face time with patients and families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200" b="1" kern="1200" dirty="0"/>
            <a:t>Parkland Health Community Oriented Primary Care Clinics: </a:t>
          </a:r>
          <a:r>
            <a:rPr lang="en-US" sz="1200" kern="1200" dirty="0"/>
            <a:t>Student training: 20 hours per week 50% face-to-face time with patients and families</a:t>
          </a:r>
        </a:p>
      </dsp:txBody>
      <dsp:txXfrm rot="-5400000">
        <a:off x="3977415" y="193932"/>
        <a:ext cx="7017082" cy="995950"/>
      </dsp:txXfrm>
    </dsp:sp>
    <dsp:sp modelId="{EC49BFC3-A467-4982-A399-69B138038C6A}">
      <dsp:nvSpPr>
        <dsp:cNvPr id="0" name=""/>
        <dsp:cNvSpPr/>
      </dsp:nvSpPr>
      <dsp:spPr>
        <a:xfrm>
          <a:off x="0" y="2090"/>
          <a:ext cx="3977415" cy="13796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FY24-25                    Project Status/Projections</a:t>
          </a:r>
        </a:p>
      </dsp:txBody>
      <dsp:txXfrm>
        <a:off x="67348" y="69438"/>
        <a:ext cx="3842719" cy="1244936"/>
      </dsp:txXfrm>
    </dsp:sp>
    <dsp:sp modelId="{5DEA7566-586D-46A8-B6D2-2C1EFC63A216}">
      <dsp:nvSpPr>
        <dsp:cNvPr id="0" name=""/>
        <dsp:cNvSpPr/>
      </dsp:nvSpPr>
      <dsp:spPr>
        <a:xfrm rot="5400000">
          <a:off x="6961042" y="-1394958"/>
          <a:ext cx="1103706" cy="7070960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200" kern="1200" dirty="0"/>
            <a:t>Continue expanding class sizes to grow the Texas child and adolescent mental health workforce.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200" kern="1200" dirty="0"/>
            <a:t>Continue exploring opportunities for Child and Adolescent Post Doctoral Training Fellowships in specialty areas</a:t>
          </a:r>
        </a:p>
      </dsp:txBody>
      <dsp:txXfrm rot="-5400000">
        <a:off x="3977415" y="1642547"/>
        <a:ext cx="7017082" cy="995950"/>
      </dsp:txXfrm>
    </dsp:sp>
    <dsp:sp modelId="{B1F2C6D1-5DC0-4866-884F-F604AB40121F}">
      <dsp:nvSpPr>
        <dsp:cNvPr id="0" name=""/>
        <dsp:cNvSpPr/>
      </dsp:nvSpPr>
      <dsp:spPr>
        <a:xfrm>
          <a:off x="0" y="1450705"/>
          <a:ext cx="3977415" cy="137963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Future Vision of the Project</a:t>
          </a:r>
        </a:p>
      </dsp:txBody>
      <dsp:txXfrm>
        <a:off x="67348" y="1518053"/>
        <a:ext cx="3842719" cy="1244936"/>
      </dsp:txXfrm>
    </dsp:sp>
    <dsp:sp modelId="{B7B8245A-CC87-461B-BF8D-DF2FBDE11136}">
      <dsp:nvSpPr>
        <dsp:cNvPr id="0" name=""/>
        <dsp:cNvSpPr/>
      </dsp:nvSpPr>
      <dsp:spPr>
        <a:xfrm rot="5400000">
          <a:off x="6961042" y="53655"/>
          <a:ext cx="1103706" cy="7070960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200" b="1" u="none" kern="1200" dirty="0"/>
            <a:t>Director of Clinical Training- </a:t>
          </a:r>
          <a:r>
            <a:rPr lang="en-US" sz="1200" kern="1200" dirty="0"/>
            <a:t>Richard Robinson, Ph.D.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200" b="1" kern="1200" dirty="0"/>
            <a:t>Educational Coordinator:- </a:t>
          </a:r>
          <a:r>
            <a:rPr lang="en-US" sz="1200" kern="1200" dirty="0"/>
            <a:t>20% of time devoted to credentialing, didactics, organizing courses, and maintaining accreditation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US" sz="1200" b="1" kern="1200" dirty="0"/>
            <a:t>Trainees- </a:t>
          </a:r>
          <a:r>
            <a:rPr lang="en-US" sz="1200" kern="1200" dirty="0"/>
            <a:t>Involved in culturally competent assessment and intervention for children, adolescents, and their families</a:t>
          </a:r>
        </a:p>
      </dsp:txBody>
      <dsp:txXfrm rot="-5400000">
        <a:off x="3977415" y="3091160"/>
        <a:ext cx="7017082" cy="995950"/>
      </dsp:txXfrm>
    </dsp:sp>
    <dsp:sp modelId="{27EBF4DD-9F4D-47C9-AD26-C628DAD175E9}">
      <dsp:nvSpPr>
        <dsp:cNvPr id="0" name=""/>
        <dsp:cNvSpPr/>
      </dsp:nvSpPr>
      <dsp:spPr>
        <a:xfrm>
          <a:off x="0" y="2899319"/>
          <a:ext cx="3977415" cy="137963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Staff and Trainees</a:t>
          </a:r>
        </a:p>
      </dsp:txBody>
      <dsp:txXfrm>
        <a:off x="67348" y="2966667"/>
        <a:ext cx="3842719" cy="1244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37C13-64E2-43C0-B06A-556B62D44836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E2745-C23F-4815-A126-8701EBE4B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E2745-C23F-4815-A126-8701EBE4B3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7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E2745-C23F-4815-A126-8701EBE4B3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E2745-C23F-4815-A126-8701EBE4B3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0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E2745-C23F-4815-A126-8701EBE4B3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7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E2745-C23F-4815-A126-8701EBE4B3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5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" b="52"/>
          <a:stretch/>
        </p:blipFill>
        <p:spPr>
          <a:xfrm>
            <a:off x="-635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venir Medium" panose="02000503020000020003" pitchFamily="2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B3E2E7-2F5E-36FE-5335-5E3622B588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252" y="421549"/>
            <a:ext cx="3115823" cy="624310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93EC8DD4-07B0-DF59-5B02-B906AB20D6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9" y="399262"/>
            <a:ext cx="2215679" cy="6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66C72-8244-B5D7-A7D1-A6C4D0C9F7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1" y="6092283"/>
            <a:ext cx="1822276" cy="365125"/>
          </a:xfrm>
          <a:prstGeom prst="rect">
            <a:avLst/>
          </a:prstGeom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63917F37-7C96-AB80-A674-D0C38D85F1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3" y="6059786"/>
            <a:ext cx="1424775" cy="43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162E5-FC02-9685-AAFC-5BA80786EC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90" y="6181885"/>
            <a:ext cx="2357113" cy="472289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D3FDCA58-B64E-5CD7-FC71-C52E3B516A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0" y="6181885"/>
            <a:ext cx="1564460" cy="4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1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9513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25AFA-6D15-F85E-A502-4E830EA62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94" y="6225607"/>
            <a:ext cx="2357113" cy="472289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32AD43F7-8A7E-9E96-B160-A5E2BC63B2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4" y="6225607"/>
            <a:ext cx="1564460" cy="4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53FF44B-F1D9-6BF1-E2F2-B1A0FBCBB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2869" y="1866279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4000" b="0" i="1" kern="1200" smtClean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 Light" pitchFamily="2" charset="77"/>
                <a:cs typeface="Al Tarikh" pitchFamily="2" charset="-78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Light Oblique" panose="020B0402020203090204" pitchFamily="34" charset="77"/>
                <a:ea typeface="Halyard Display" pitchFamily="2" charset="77"/>
              </a:rPr>
              <a:t>”Click here to edit the text and insert a quote”</a:t>
            </a:r>
          </a:p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" pitchFamily="2" charset="77"/>
              </a:rPr>
              <a:t>- TCMHCC</a:t>
            </a:r>
            <a:endParaRPr lang="en-US" sz="2800" b="0" i="0" kern="1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Halyard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353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8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5BCB-FC31-E252-3D1E-762D8C77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UTSW ARPA Workforce Expansion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7908C-F954-E8BF-7E2D-350A0C237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James D Norcross, MD, DFAACAP</a:t>
            </a:r>
          </a:p>
          <a:p>
            <a:r>
              <a:rPr lang="en-US" dirty="0"/>
              <a:t>Professor </a:t>
            </a:r>
          </a:p>
          <a:p>
            <a:r>
              <a:rPr lang="en-US" dirty="0"/>
              <a:t>Chief, Child and Adolescent Psychiatry</a:t>
            </a:r>
          </a:p>
          <a:p>
            <a:r>
              <a:rPr lang="en-US" dirty="0"/>
              <a:t>Chief, Texas Child Mental Health Care Consortium Programs at UTSW</a:t>
            </a:r>
          </a:p>
          <a:p>
            <a:r>
              <a:rPr lang="en-US" dirty="0"/>
              <a:t>UT Southwestern Medical Center, Department of Psychiatry</a:t>
            </a:r>
          </a:p>
        </p:txBody>
      </p:sp>
    </p:spTree>
    <p:extLst>
      <p:ext uri="{BB962C8B-B14F-4D97-AF65-F5344CB8AC3E}">
        <p14:creationId xmlns:p14="http://schemas.microsoft.com/office/powerpoint/2010/main" val="326103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0E4E-1B45-FB34-A887-07DCF17A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Women’s Mental Health Fellowship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2075CE-CB16-4E2B-7B55-6705318C4EF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57614073"/>
              </p:ext>
            </p:extLst>
          </p:nvPr>
        </p:nvGraphicFramePr>
        <p:xfrm>
          <a:off x="572124" y="1475232"/>
          <a:ext cx="11048376" cy="428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082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0E4E-1B45-FB34-A887-07DCF17A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Child and Adolescent Advanced Practice Provider (APP) Fellowship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2075CE-CB16-4E2B-7B55-6705318C4EF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13559624"/>
              </p:ext>
            </p:extLst>
          </p:nvPr>
        </p:nvGraphicFramePr>
        <p:xfrm>
          <a:off x="572124" y="1475232"/>
          <a:ext cx="11048376" cy="428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7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0E4E-1B45-FB34-A887-07DCF17A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and Adolescent Social Work Fellowship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2075CE-CB16-4E2B-7B55-6705318C4EF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72051427"/>
              </p:ext>
            </p:extLst>
          </p:nvPr>
        </p:nvGraphicFramePr>
        <p:xfrm>
          <a:off x="572124" y="1475232"/>
          <a:ext cx="11048376" cy="428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926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0E4E-1B45-FB34-A887-07DCF17A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49" y="468105"/>
            <a:ext cx="11047751" cy="863174"/>
          </a:xfrm>
        </p:spPr>
        <p:txBody>
          <a:bodyPr/>
          <a:lstStyle/>
          <a:p>
            <a:r>
              <a:rPr lang="en-US" dirty="0"/>
              <a:t>Psychology Expansion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2075CE-CB16-4E2B-7B55-6705318C4EF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12834222"/>
              </p:ext>
            </p:extLst>
          </p:nvPr>
        </p:nvGraphicFramePr>
        <p:xfrm>
          <a:off x="572124" y="1475232"/>
          <a:ext cx="11048376" cy="428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645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04256EEC-00FE-4ECD-995B-2BED885318AF}" vid="{9666E7EB-5F29-4840-83E9-7C456C15C8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9" ma:contentTypeDescription="Create a new document." ma:contentTypeScope="" ma:versionID="4ad326326a8d06577978775162626bb7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a7d29ef909722fc5236f4aa4dc8a13d8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>Dr. Norcross - presenting</Comments>
    <lcf76f155ced4ddcb4097134ff3c332f xmlns="2018a4d9-e5a5-428b-a312-dfd840ba6b63">
      <Terms xmlns="http://schemas.microsoft.com/office/infopath/2007/PartnerControls"/>
    </lcf76f155ced4ddcb4097134ff3c332f>
    <SharedWithUsers xmlns="ef95f5f0-dadb-470a-94cb-364b588c356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7432674-707C-4884-B57E-3066353EC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8a4d9-e5a5-428b-a312-dfd840ba6b63"/>
    <ds:schemaRef ds:uri="ef95f5f0-dadb-470a-94cb-364b588c356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39627E-6D1E-4FAB-A791-944F791D54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85F6AD-BCFC-4B7D-A426-3C44B0D635DE}">
  <ds:schemaRefs>
    <ds:schemaRef ds:uri="http://schemas.microsoft.com/office/2006/metadata/properties"/>
    <ds:schemaRef ds:uri="http://schemas.microsoft.com/office/infopath/2007/PartnerControls"/>
    <ds:schemaRef ds:uri="bc6d5123-e1cb-4a6a-adf0-63854dce486e"/>
    <ds:schemaRef ds:uri="2018a4d9-e5a5-428b-a312-dfd840ba6b63"/>
    <ds:schemaRef ds:uri="ef95f5f0-dadb-470a-94cb-364b588c35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UTSW-TCMHCC-Template</Template>
  <TotalTime>895</TotalTime>
  <Words>551</Words>
  <Application>Microsoft Office PowerPoint</Application>
  <PresentationFormat>Widescreen</PresentationFormat>
  <Paragraphs>58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UTSW ARPA Workforce Expansion Programs</vt:lpstr>
      <vt:lpstr>Women’s Mental Health Fellowship</vt:lpstr>
      <vt:lpstr>Child and Adolescent Advanced Practice Provider (APP) Fellowship</vt:lpstr>
      <vt:lpstr>Child and Adolescent Social Work Fellowship</vt:lpstr>
      <vt:lpstr>Psychology Expansion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UTSW ARPA Workforce Expansion Programs</dc:title>
  <dc:creator>Greg King</dc:creator>
  <cp:lastModifiedBy>James Norcross, MD</cp:lastModifiedBy>
  <cp:revision>27</cp:revision>
  <dcterms:created xsi:type="dcterms:W3CDTF">2024-06-07T18:24:14Z</dcterms:created>
  <dcterms:modified xsi:type="dcterms:W3CDTF">2024-06-14T18:53:22Z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MediaServiceImageTags">
    <vt:lpwstr/>
  </property>
</Properties>
</file>