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8" r:id="rId5"/>
    <p:sldId id="266" r:id="rId6"/>
    <p:sldId id="262" r:id="rId7"/>
    <p:sldId id="267" r:id="rId8"/>
    <p:sldId id="271" r:id="rId9"/>
    <p:sldId id="268" r:id="rId10"/>
    <p:sldId id="269" r:id="rId11"/>
    <p:sldId id="272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9E392B-DFF3-57E0-ED9A-0B3605C053B8}" v="27" dt="2023-10-13T21:00:06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, Monae" userId="S::lathomas@utsystem.edu::7db095b4-bfc1-431a-b1a4-ad2abe0b6cee" providerId="AD" clId="Web-{549E392B-DFF3-57E0-ED9A-0B3605C053B8}"/>
    <pc:docChg chg="modSld sldOrd">
      <pc:chgData name="Thomas, Monae" userId="S::lathomas@utsystem.edu::7db095b4-bfc1-431a-b1a4-ad2abe0b6cee" providerId="AD" clId="Web-{549E392B-DFF3-57E0-ED9A-0B3605C053B8}" dt="2023-10-13T21:00:06.853" v="25"/>
      <pc:docMkLst>
        <pc:docMk/>
      </pc:docMkLst>
      <pc:sldChg chg="modSp">
        <pc:chgData name="Thomas, Monae" userId="S::lathomas@utsystem.edu::7db095b4-bfc1-431a-b1a4-ad2abe0b6cee" providerId="AD" clId="Web-{549E392B-DFF3-57E0-ED9A-0B3605C053B8}" dt="2023-10-13T20:57:13.614" v="24" actId="20577"/>
        <pc:sldMkLst>
          <pc:docMk/>
          <pc:sldMk cId="2046353593" sldId="258"/>
        </pc:sldMkLst>
        <pc:spChg chg="mod">
          <ac:chgData name="Thomas, Monae" userId="S::lathomas@utsystem.edu::7db095b4-bfc1-431a-b1a4-ad2abe0b6cee" providerId="AD" clId="Web-{549E392B-DFF3-57E0-ED9A-0B3605C053B8}" dt="2023-10-13T20:57:13.614" v="24" actId="20577"/>
          <ac:spMkLst>
            <pc:docMk/>
            <pc:sldMk cId="2046353593" sldId="258"/>
            <ac:spMk id="4" creationId="{F234F906-73DB-472D-9CDD-2D1A365A7A60}"/>
          </ac:spMkLst>
        </pc:spChg>
      </pc:sldChg>
      <pc:sldChg chg="ord">
        <pc:chgData name="Thomas, Monae" userId="S::lathomas@utsystem.edu::7db095b4-bfc1-431a-b1a4-ad2abe0b6cee" providerId="AD" clId="Web-{549E392B-DFF3-57E0-ED9A-0B3605C053B8}" dt="2023-10-13T21:00:06.853" v="25"/>
        <pc:sldMkLst>
          <pc:docMk/>
          <pc:sldMk cId="935037285" sldId="26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18025985560319E-2"/>
          <c:y val="3.4624014364155901E-2"/>
          <c:w val="0.9531746325564362"/>
          <c:h val="0.56049697604297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Counselor/Clinician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52-475E-B607-BA8BEE93773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SW/Therapist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Hoja1!$C$2:$C$6</c:f>
              <c:numCache>
                <c:formatCode>General</c:formatCode>
                <c:ptCount val="5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52-475E-B607-BA8BEE93773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MD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Hoja1!$D$2:$D$6</c:f>
              <c:numCache>
                <c:formatCode>General</c:formatCode>
                <c:ptCount val="5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52-475E-B607-BA8BEE93773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Psychologist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Hoja1!$E$2:$E$6</c:f>
              <c:numCache>
                <c:formatCode>General</c:formatCode>
                <c:ptCount val="5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52-475E-B607-BA8BEE937732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Com Health Educator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Hoja1!$F$2:$F$6</c:f>
              <c:numCache>
                <c:formatCode>General</c:formatCode>
                <c:ptCount val="5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52-475E-B607-BA8BEE937732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RN/NP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Hoja1!$G$2:$G$6</c:f>
              <c:numCache>
                <c:formatCode>General</c:formatCode>
                <c:ptCount val="5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52-475E-B607-BA8BEE937732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LPC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Hoja1!$H$2:$H$6</c:f>
              <c:numCache>
                <c:formatCode>General</c:formatCode>
                <c:ptCount val="5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C52-475E-B607-BA8BEE937732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Pharm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Hoja1!$I$2:$I$6</c:f>
              <c:numCache>
                <c:formatCode>General</c:formatCode>
                <c:ptCount val="5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52-475E-B607-BA8BEE937732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Ex Director/Med Director/ COO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Hoja1!$J$2:$J$6</c:f>
              <c:numCache>
                <c:formatCode>General</c:formatCode>
                <c:ptCount val="5"/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C52-475E-B607-BA8BEE937732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Fellows/Post Doc/Interns/Students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Hoja1!$K$2:$K$6</c:f>
              <c:numCache>
                <c:formatCode>General</c:formatCode>
                <c:ptCount val="5"/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C52-475E-B607-BA8BEE937732}"/>
            </c:ext>
          </c:extLst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Hoja1!$L$2:$L$6</c:f>
              <c:numCache>
                <c:formatCode>General</c:formatCode>
                <c:ptCount val="5"/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C52-475E-B607-BA8BEE937732}"/>
            </c:ext>
          </c:extLst>
        </c:ser>
        <c:ser>
          <c:idx val="11"/>
          <c:order val="11"/>
          <c:tx>
            <c:strRef>
              <c:f>Hoja1!$M$1</c:f>
              <c:strCache>
                <c:ptCount val="1"/>
                <c:pt idx="0">
                  <c:v>Administrative/PAR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Hoja1!$M$2:$M$6</c:f>
              <c:numCache>
                <c:formatCode>General</c:formatCode>
                <c:ptCount val="5"/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C52-475E-B607-BA8BEE937732}"/>
            </c:ext>
          </c:extLst>
        </c:ser>
        <c:ser>
          <c:idx val="12"/>
          <c:order val="12"/>
          <c:tx>
            <c:strRef>
              <c:f>Hoja1!$N$1</c:f>
              <c:strCache>
                <c:ptCount val="1"/>
                <c:pt idx="0">
                  <c:v>Community &amp; Schools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Hoja1!$N$2:$N$6</c:f>
              <c:numCache>
                <c:formatCode>General</c:formatCode>
                <c:ptCount val="5"/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C52-475E-B607-BA8BEE937732}"/>
            </c:ext>
          </c:extLst>
        </c:ser>
        <c:ser>
          <c:idx val="13"/>
          <c:order val="13"/>
          <c:tx>
            <c:strRef>
              <c:f>Hoja1!$O$1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Clinical</c:v>
                </c:pt>
                <c:pt idx="1">
                  <c:v>Leadership </c:v>
                </c:pt>
                <c:pt idx="2">
                  <c:v>Trainees/Research</c:v>
                </c:pt>
                <c:pt idx="3">
                  <c:v>Team Members</c:v>
                </c:pt>
                <c:pt idx="4">
                  <c:v>Comm/Health Advocates / Schools</c:v>
                </c:pt>
              </c:strCache>
            </c:strRef>
          </c:cat>
          <c:val>
            <c:numRef>
              <c:f>Hoja1!$O$2:$O$6</c:f>
              <c:numCache>
                <c:formatCode>General</c:formatCode>
                <c:ptCount val="5"/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C52-475E-B607-BA8BEE9377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6803007"/>
        <c:axId val="1669100911"/>
      </c:barChart>
      <c:catAx>
        <c:axId val="1286803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9100911"/>
        <c:crosses val="autoZero"/>
        <c:auto val="1"/>
        <c:lblAlgn val="ctr"/>
        <c:lblOffset val="100"/>
        <c:noMultiLvlLbl val="0"/>
      </c:catAx>
      <c:valAx>
        <c:axId val="1669100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6803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376158278730215E-4"/>
          <c:y val="0.71867629271162015"/>
          <c:w val="0.99952624962899594"/>
          <c:h val="0.249974686808803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E47EC5-B8FC-7A48-9309-3B8A9EE9C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CFF9ED-FBFA-3B48-B135-18D91F5BB0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" b="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280BB-22D9-8F47-8221-C971BDD62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858779"/>
            <a:ext cx="10515600" cy="2253235"/>
          </a:xfrm>
          <a:prstGeom prst="rect">
            <a:avLst/>
          </a:prstGeom>
        </p:spPr>
        <p:txBody>
          <a:bodyPr anchor="t"/>
          <a:lstStyle>
            <a:lvl1pPr algn="l">
              <a:defRPr sz="6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[click to edit]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37C6-DB80-6D44-9554-5C9A55C703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48539"/>
            <a:ext cx="10515600" cy="1841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r>
              <a:rPr lang="en-US" dirty="0"/>
              <a:t>, PhD. [click to edit]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E89C81-CB6B-C64E-8086-8527C7F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" y="520653"/>
            <a:ext cx="3968826" cy="668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8DFB3-BBD4-9E2F-75FD-DD90E81422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66" y="239110"/>
            <a:ext cx="2130656" cy="123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14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F578A1-7B96-C54F-AEAE-086A85141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0" t="4604" r="1755" b="4604"/>
          <a:stretch/>
        </p:blipFill>
        <p:spPr>
          <a:xfrm>
            <a:off x="-1" y="0"/>
            <a:ext cx="838201" cy="68580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09FD7E2-8978-3DC5-3685-7F430B0C9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11D633-B3CE-E675-DB64-A5E9E058A0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099" y="450376"/>
            <a:ext cx="3794125" cy="37468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Halyard Display" pitchFamily="2" charset="77"/>
                <a:ea typeface="Halyard Display" pitchFamily="2" charset="77"/>
              </a:defRPr>
            </a:lvl1pPr>
          </a:lstStyle>
          <a:p>
            <a:pPr lvl="0"/>
            <a:r>
              <a:rPr lang="en-US" dirty="0"/>
              <a:t>Click here to edit the title of this section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71CA151-60DD-5648-C8F2-73D15A609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05" y="6248398"/>
            <a:ext cx="2284941" cy="384832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66B1885-A99D-32E1-77B7-F21D6C9628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900281" y="436728"/>
            <a:ext cx="7027862" cy="5923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Halyard Text Boo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285DA5D-C4F4-2B6C-C90D-D81F9D58D8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E8C6B62-B36C-496C-B01D-5AC86030304C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91A1F4A-E567-9045-4EE6-1B2A512D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099" y="4392118"/>
            <a:ext cx="3794125" cy="13191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Halyard Text Book" pitchFamily="2" charset="77"/>
                <a:ea typeface="Halyard Display" pitchFamily="2" charset="77"/>
              </a:defRPr>
            </a:lvl1pPr>
          </a:lstStyle>
          <a:p>
            <a:pPr lvl="0"/>
            <a:r>
              <a:rPr lang="en-US" dirty="0"/>
              <a:t>Click here to edit the subhead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E54044-ABE4-747E-DDE8-84D4992B6C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28" y="5856842"/>
            <a:ext cx="1662371" cy="9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4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269CA3-AC6B-25C8-7D50-CD5A7A87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CF067E-FE1D-8F02-AA0A-8B83FF12F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39" y="6196084"/>
            <a:ext cx="2928464" cy="493215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2ADA933-6898-0ECD-B3DB-C4B2B402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124" y="439969"/>
            <a:ext cx="11047751" cy="8631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Halyard Display" pitchFamily="2" charset="77"/>
                <a:ea typeface="Halyard Display" pitchFamily="2" charset="77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B527243-EE3B-D02E-7669-9159B33E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B62-B36C-496C-B01D-5AC86030304C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3221BDF9-6C21-50B1-16A3-29C0C50AC8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2125" y="1668270"/>
            <a:ext cx="11047751" cy="4087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Halyard Text Boo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B61C75-D70C-2D08-F9A4-098CA765C1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01" y="6041054"/>
            <a:ext cx="1389748" cy="80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7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269CA3-AC6B-25C8-7D50-CD5A7A87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CF067E-FE1D-8F02-AA0A-8B83FF12F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39" y="6196084"/>
            <a:ext cx="2928464" cy="493215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2ADA933-6898-0ECD-B3DB-C4B2B402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124" y="439969"/>
            <a:ext cx="11047751" cy="8631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Halyard Display" pitchFamily="2" charset="77"/>
                <a:ea typeface="Halyard Display" pitchFamily="2" charset="77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B527243-EE3B-D02E-7669-9159B33E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B62-B36C-496C-B01D-5AC86030304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627AB-225B-6F0B-C76D-EE2705155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466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730EA5-D607-8101-D5D9-0AE827544E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Halyard Text Book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This is a bullet with an icon above. This slide can be used for categories, processes, etc.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CFEA48-87E9-7C41-7567-6B9A943381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55919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47A001-C44B-D99C-52E8-B0E5BD4C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85615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F57867D-477B-2FD7-A517-456EB4EDBC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Halyard Text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7688D57-B7D1-8CAB-3153-6D2F9A0C9D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3568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Halyard Text Book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This is a bullet with an icon above. This slide can be used for categories, processes, etc.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3425364-9D1A-2F29-76A2-CB2E282BC1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23568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Halyard Text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EB2B880-A199-AA01-5C08-0DAA8A03D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51649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Halyard Text Book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This is a bullet with an icon above. This slide can be used for categories, processes, etc.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8CF43C5-0615-22F1-9535-77D38C237A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1649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Halyard Text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932926-9D9E-6965-84CB-5DA3013A0D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01" y="6041054"/>
            <a:ext cx="1389748" cy="80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0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67666-120B-080B-5DDB-532A94DC55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00" y="10527"/>
            <a:ext cx="12179300" cy="6847473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E40672F-68E1-0A7A-C545-3D742E976C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6075" y="1643231"/>
            <a:ext cx="7370781" cy="3571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3200" b="0" i="1" kern="1200" smtClean="0">
                <a:solidFill>
                  <a:schemeClr val="bg1"/>
                </a:solidFill>
                <a:effectLst/>
                <a:latin typeface="Halyard Display Light" pitchFamily="2" charset="77"/>
                <a:ea typeface="Halyard Display Light" pitchFamily="2" charset="77"/>
              </a:defRPr>
            </a:lvl1pPr>
          </a:lstStyle>
          <a:p>
            <a:r>
              <a:rPr lang="en-US" sz="2800" b="0" i="1" kern="1200" dirty="0">
                <a:solidFill>
                  <a:schemeClr val="bg1"/>
                </a:solidFill>
                <a:effectLst/>
                <a:latin typeface="Halyard Display Light" pitchFamily="2" charset="77"/>
                <a:ea typeface="Halyard Display Light" pitchFamily="2" charset="77"/>
                <a:cs typeface="+mn-cs"/>
              </a:rPr>
              <a:t>“Click here to edit the text and insert a quote.”</a:t>
            </a:r>
          </a:p>
          <a:p>
            <a:endParaRPr lang="en-US" sz="2800" b="0" i="1" kern="1200" dirty="0">
              <a:solidFill>
                <a:schemeClr val="bg1"/>
              </a:solidFill>
              <a:effectLst/>
              <a:latin typeface="Halyard Display Light" pitchFamily="2" charset="77"/>
              <a:ea typeface="Halyard Display Light" pitchFamily="2" charset="77"/>
              <a:cs typeface="+mn-cs"/>
            </a:endParaRPr>
          </a:p>
          <a:p>
            <a:r>
              <a:rPr lang="en-US" sz="2800" b="0" i="0" kern="1200" dirty="0">
                <a:solidFill>
                  <a:schemeClr val="bg1"/>
                </a:solidFill>
                <a:effectLst/>
                <a:latin typeface="Halyard Display" pitchFamily="2" charset="77"/>
                <a:ea typeface="Halyard Display" pitchFamily="2" charset="77"/>
                <a:cs typeface="+mn-cs"/>
              </a:rPr>
              <a:t>—</a:t>
            </a:r>
            <a:r>
              <a:rPr lang="en-US" sz="2800" b="0" i="1" kern="1200" dirty="0">
                <a:solidFill>
                  <a:schemeClr val="bg1"/>
                </a:solidFill>
                <a:effectLst/>
                <a:latin typeface="Halyard Display" pitchFamily="2" charset="77"/>
                <a:ea typeface="Halyard Display" pitchFamily="2" charset="77"/>
                <a:cs typeface="+mn-cs"/>
              </a:rPr>
              <a:t>TCMHCC</a:t>
            </a:r>
            <a:endParaRPr lang="en-US" sz="2800" dirty="0">
              <a:solidFill>
                <a:schemeClr val="bg1"/>
              </a:solidFill>
              <a:latin typeface="Halyard Display" pitchFamily="2" charset="77"/>
              <a:ea typeface="Halyard Display" pitchFamily="2" charset="77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B5E7A22-1EE1-E821-27D5-52ED74F691B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E8C6B62-B36C-496C-B01D-5AC860303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17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26B85F-1C6A-1FCA-BA9C-E5A975549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7E7E5FF-2B6A-6393-5D2B-A046E7512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4045" y="439969"/>
            <a:ext cx="10165830" cy="12988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Halyard Display" pitchFamily="2" charset="77"/>
                <a:ea typeface="Halyard Display" pitchFamily="2" charset="77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336880E8-FB6F-2BCE-B8C2-0F55CCB2B1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54046" y="2158584"/>
            <a:ext cx="10165830" cy="4092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Halyard Text Boo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76F4C-F42E-1103-D516-3F2F1392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B62-B36C-496C-B01D-5AC860303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1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57B3E-9F26-6845-AD5C-4D8CA95A6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C6B62-B36C-496C-B01D-5AC860303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8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F234F906-73DB-472D-9CDD-2D1A365A7A60}"/>
              </a:ext>
            </a:extLst>
          </p:cNvPr>
          <p:cNvSpPr txBox="1">
            <a:spLocks/>
          </p:cNvSpPr>
          <p:nvPr/>
        </p:nvSpPr>
        <p:spPr>
          <a:xfrm>
            <a:off x="838200" y="1756285"/>
            <a:ext cx="10515600" cy="259558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>
                <a:latin typeface="Arial"/>
                <a:cs typeface="Arial"/>
              </a:rPr>
              <a:t>UT Health Houston </a:t>
            </a:r>
            <a:br>
              <a:rPr lang="en-US" b="1" dirty="0"/>
            </a:br>
            <a:r>
              <a:rPr lang="en-US" b="1" dirty="0">
                <a:latin typeface="Arial"/>
                <a:cs typeface="Arial"/>
              </a:rPr>
              <a:t>TCMHCC Town Hall</a:t>
            </a:r>
            <a:br>
              <a:rPr lang="en-US" b="1" dirty="0"/>
            </a:br>
            <a:br>
              <a:rPr lang="en-US" sz="2700" dirty="0"/>
            </a:br>
            <a:r>
              <a:rPr lang="en-US" sz="27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IMM July 21, 2023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2CEF4C6-845D-4A57-89C8-3F40AA782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9533" y="4626664"/>
            <a:ext cx="8652933" cy="168523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b="1" dirty="0"/>
              <a:t>Cesar A. Soutullo MD, PhD </a:t>
            </a:r>
          </a:p>
          <a:p>
            <a:pPr algn="ctr"/>
            <a:r>
              <a:rPr lang="en-US" sz="1600" b="1" dirty="0"/>
              <a:t>Vice Chair and Chief of Child and Adolescent Psychiatry, UT Health Houston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b="1" dirty="0"/>
              <a:t>Presentation to TCMHCC Executive Committee Oct 16, 2023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6353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1D0AF-49A9-FB74-332E-B51C9A572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4" y="363769"/>
            <a:ext cx="11047751" cy="863174"/>
          </a:xfrm>
        </p:spPr>
        <p:txBody>
          <a:bodyPr>
            <a:noAutofit/>
          </a:bodyPr>
          <a:lstStyle/>
          <a:p>
            <a:pPr algn="ctr"/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Objectives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of the UT Health Houston TCMHCC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Townhall</a:t>
            </a:r>
            <a:br>
              <a:rPr lang="es-E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July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21, 2023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16B66C-66A2-00C7-F116-DA14E6D6F8B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s-ES" sz="3200" dirty="0"/>
              <a:t>-Introduce </a:t>
            </a:r>
            <a:r>
              <a:rPr lang="es-ES" sz="3200" dirty="0" err="1"/>
              <a:t>our</a:t>
            </a:r>
            <a:r>
              <a:rPr lang="es-ES" sz="3200" dirty="0"/>
              <a:t> </a:t>
            </a:r>
            <a:r>
              <a:rPr lang="es-ES" sz="3200" dirty="0" err="1"/>
              <a:t>Teams</a:t>
            </a:r>
            <a:r>
              <a:rPr lang="es-ES" sz="3200" dirty="0"/>
              <a:t> to the </a:t>
            </a:r>
            <a:r>
              <a:rPr lang="es-ES" sz="3200" dirty="0" err="1"/>
              <a:t>Community</a:t>
            </a:r>
            <a:endParaRPr lang="es-ES" sz="3200" dirty="0"/>
          </a:p>
          <a:p>
            <a:r>
              <a:rPr lang="es-ES" sz="3200" dirty="0"/>
              <a:t>	</a:t>
            </a:r>
            <a:r>
              <a:rPr lang="es-ES" sz="3200" b="1" dirty="0"/>
              <a:t>SB11:</a:t>
            </a:r>
            <a:r>
              <a:rPr lang="es-ES" sz="3200" dirty="0"/>
              <a:t> CPAN, TCHATT, CPWE &amp; </a:t>
            </a:r>
            <a:r>
              <a:rPr lang="es-ES" sz="3200" b="1" dirty="0"/>
              <a:t>ARPA</a:t>
            </a:r>
            <a:r>
              <a:rPr lang="es-ES" sz="3200" dirty="0"/>
              <a:t> </a:t>
            </a:r>
            <a:r>
              <a:rPr lang="es-ES" sz="3200" dirty="0" err="1"/>
              <a:t>Extension</a:t>
            </a:r>
            <a:r>
              <a:rPr lang="es-ES" sz="3200" dirty="0"/>
              <a:t> </a:t>
            </a:r>
            <a:r>
              <a:rPr lang="es-ES" sz="3200" dirty="0" err="1"/>
              <a:t>Projects</a:t>
            </a:r>
            <a:endParaRPr lang="es-ES" sz="3200" dirty="0"/>
          </a:p>
          <a:p>
            <a:r>
              <a:rPr lang="es-ES" sz="3200" dirty="0"/>
              <a:t>-</a:t>
            </a:r>
            <a:r>
              <a:rPr lang="es-ES" sz="3200" dirty="0" err="1"/>
              <a:t>Present</a:t>
            </a:r>
            <a:r>
              <a:rPr lang="es-ES" sz="3200" dirty="0"/>
              <a:t> </a:t>
            </a:r>
            <a:r>
              <a:rPr lang="es-ES" sz="3200" dirty="0" err="1"/>
              <a:t>Results</a:t>
            </a:r>
            <a:r>
              <a:rPr lang="es-ES" sz="3200" dirty="0"/>
              <a:t> and </a:t>
            </a:r>
            <a:r>
              <a:rPr lang="es-ES" sz="3200" dirty="0" err="1"/>
              <a:t>Resources</a:t>
            </a:r>
            <a:endParaRPr lang="es-ES" sz="3200" dirty="0"/>
          </a:p>
          <a:p>
            <a:endParaRPr lang="es-ES" sz="3200" dirty="0"/>
          </a:p>
          <a:p>
            <a:r>
              <a:rPr lang="es-ES" sz="3200" dirty="0"/>
              <a:t>-Have a </a:t>
            </a:r>
            <a:r>
              <a:rPr lang="es-ES" sz="3200" dirty="0" err="1"/>
              <a:t>space</a:t>
            </a:r>
            <a:r>
              <a:rPr lang="es-ES" sz="3200" dirty="0"/>
              <a:t> for </a:t>
            </a:r>
            <a:r>
              <a:rPr lang="es-ES" sz="3200" dirty="0" err="1"/>
              <a:t>all</a:t>
            </a:r>
            <a:r>
              <a:rPr lang="es-ES" sz="3200" dirty="0"/>
              <a:t> the </a:t>
            </a:r>
            <a:r>
              <a:rPr lang="es-ES" sz="3200" dirty="0" err="1"/>
              <a:t>Teams</a:t>
            </a:r>
            <a:r>
              <a:rPr lang="es-ES" sz="3200" dirty="0"/>
              <a:t> to </a:t>
            </a:r>
            <a:r>
              <a:rPr lang="es-ES" sz="3200" dirty="0" err="1"/>
              <a:t>meet</a:t>
            </a:r>
            <a:r>
              <a:rPr lang="es-ES" sz="3200" dirty="0"/>
              <a:t> and </a:t>
            </a:r>
            <a:r>
              <a:rPr lang="es-ES" sz="3200" dirty="0" err="1"/>
              <a:t>reflect</a:t>
            </a:r>
            <a:r>
              <a:rPr lang="es-ES" sz="3200" dirty="0"/>
              <a:t> on </a:t>
            </a:r>
            <a:r>
              <a:rPr lang="es-ES" sz="3200" dirty="0" err="1"/>
              <a:t>our</a:t>
            </a:r>
            <a:r>
              <a:rPr lang="es-ES" sz="3200" dirty="0"/>
              <a:t> cooperative </a:t>
            </a:r>
            <a:r>
              <a:rPr lang="es-ES" sz="3200" dirty="0" err="1"/>
              <a:t>effort</a:t>
            </a:r>
            <a:r>
              <a:rPr lang="es-ES" sz="3200" dirty="0"/>
              <a:t>, </a:t>
            </a:r>
            <a:r>
              <a:rPr lang="es-ES" sz="3200" dirty="0" err="1"/>
              <a:t>lessons</a:t>
            </a:r>
            <a:r>
              <a:rPr lang="es-ES" sz="3200" dirty="0"/>
              <a:t> </a:t>
            </a:r>
            <a:r>
              <a:rPr lang="es-ES" sz="3200" dirty="0" err="1"/>
              <a:t>learnt</a:t>
            </a:r>
            <a:r>
              <a:rPr lang="es-ES" sz="3200" dirty="0"/>
              <a:t> and ideas </a:t>
            </a:r>
            <a:r>
              <a:rPr lang="es-ES" sz="3200" dirty="0" err="1"/>
              <a:t>moving</a:t>
            </a:r>
            <a:r>
              <a:rPr lang="es-ES" sz="3200" dirty="0"/>
              <a:t> forward.</a:t>
            </a:r>
          </a:p>
        </p:txBody>
      </p:sp>
    </p:spTree>
    <p:extLst>
      <p:ext uri="{BB962C8B-B14F-4D97-AF65-F5344CB8AC3E}">
        <p14:creationId xmlns:p14="http://schemas.microsoft.com/office/powerpoint/2010/main" val="163555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9855C2-5BA8-49A6-87CB-7CD24083EEB7}"/>
              </a:ext>
            </a:extLst>
          </p:cNvPr>
          <p:cNvGrpSpPr/>
          <p:nvPr/>
        </p:nvGrpSpPr>
        <p:grpSpPr>
          <a:xfrm>
            <a:off x="805511" y="472296"/>
            <a:ext cx="10950201" cy="5649074"/>
            <a:chOff x="754709" y="472296"/>
            <a:chExt cx="10950201" cy="5649074"/>
          </a:xfrm>
        </p:grpSpPr>
        <p:sp>
          <p:nvSpPr>
            <p:cNvPr id="5" name="CuadroTexto 12">
              <a:extLst>
                <a:ext uri="{FF2B5EF4-FFF2-40B4-BE49-F238E27FC236}">
                  <a16:creationId xmlns:a16="http://schemas.microsoft.com/office/drawing/2014/main" id="{A56CFA2A-8120-440F-996C-CA2F5761850C}"/>
                </a:ext>
              </a:extLst>
            </p:cNvPr>
            <p:cNvSpPr txBox="1"/>
            <p:nvPr/>
          </p:nvSpPr>
          <p:spPr>
            <a:xfrm>
              <a:off x="8706592" y="3126423"/>
              <a:ext cx="2998318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0" dirty="0">
                  <a:solidFill>
                    <a:srgbClr val="212529"/>
                  </a:solidFill>
                  <a:effectLst/>
                  <a:latin typeface="proxima-nova"/>
                </a:rPr>
                <a:t>John S. Dunn Endowed Professor</a:t>
              </a:r>
              <a:r>
                <a:rPr lang="en-US" dirty="0">
                  <a:solidFill>
                    <a:srgbClr val="212529"/>
                  </a:solidFill>
                  <a:latin typeface="proxima-nova"/>
                </a:rPr>
                <a:t>,</a:t>
              </a:r>
              <a:br>
                <a:rPr lang="en-US" dirty="0"/>
              </a:br>
              <a:r>
                <a:rPr lang="en-US" sz="1600" dirty="0">
                  <a:solidFill>
                    <a:srgbClr val="212529"/>
                  </a:solidFill>
                  <a:latin typeface="proxima-nova"/>
                </a:rPr>
                <a:t>Vice Chair and Chief of </a:t>
              </a:r>
            </a:p>
            <a:p>
              <a:r>
                <a:rPr lang="en-US" sz="1600" dirty="0">
                  <a:solidFill>
                    <a:srgbClr val="212529"/>
                  </a:solidFill>
                  <a:latin typeface="proxima-nova"/>
                </a:rPr>
                <a:t>Child &amp; Adolescent Psychiatry</a:t>
              </a:r>
              <a:br>
                <a:rPr lang="en-US" sz="1600" dirty="0">
                  <a:solidFill>
                    <a:srgbClr val="212529"/>
                  </a:solidFill>
                  <a:latin typeface="proxima-nova"/>
                </a:rPr>
              </a:br>
              <a:r>
                <a:rPr lang="en-US" sz="1600" dirty="0">
                  <a:solidFill>
                    <a:srgbClr val="212529"/>
                  </a:solidFill>
                  <a:latin typeface="proxima-nova"/>
                </a:rPr>
                <a:t>Director of ADHD </a:t>
              </a:r>
            </a:p>
            <a:p>
              <a:r>
                <a:rPr lang="en-US" sz="1600" dirty="0">
                  <a:solidFill>
                    <a:srgbClr val="212529"/>
                  </a:solidFill>
                  <a:latin typeface="proxima-nova"/>
                </a:rPr>
                <a:t>Outpatient Program</a:t>
              </a:r>
            </a:p>
            <a:p>
              <a:r>
                <a:rPr lang="en-US" sz="1600" dirty="0">
                  <a:solidFill>
                    <a:srgbClr val="212529"/>
                  </a:solidFill>
                  <a:latin typeface="proxima-nova"/>
                </a:rPr>
                <a:t>Program Director, ARPA</a:t>
              </a:r>
              <a:endParaRPr lang="es-ES" sz="1600" dirty="0">
                <a:solidFill>
                  <a:srgbClr val="212529"/>
                </a:solidFill>
                <a:latin typeface="proxima-nova"/>
              </a:endParaRPr>
            </a:p>
          </p:txBody>
        </p:sp>
        <p:pic>
          <p:nvPicPr>
            <p:cNvPr id="6" name="Imagen 14">
              <a:extLst>
                <a:ext uri="{FF2B5EF4-FFF2-40B4-BE49-F238E27FC236}">
                  <a16:creationId xmlns:a16="http://schemas.microsoft.com/office/drawing/2014/main" id="{794D67EA-CAA5-4D7A-909E-9A4FA30C8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123" t="16277" r="39546" b="46218"/>
            <a:stretch/>
          </p:blipFill>
          <p:spPr>
            <a:xfrm>
              <a:off x="8706592" y="472296"/>
              <a:ext cx="2064007" cy="2612951"/>
            </a:xfrm>
            <a:prstGeom prst="rect">
              <a:avLst/>
            </a:prstGeom>
          </p:spPr>
        </p:pic>
        <p:sp>
          <p:nvSpPr>
            <p:cNvPr id="7" name="CuadroTexto 2">
              <a:extLst>
                <a:ext uri="{FF2B5EF4-FFF2-40B4-BE49-F238E27FC236}">
                  <a16:creationId xmlns:a16="http://schemas.microsoft.com/office/drawing/2014/main" id="{9C6AF597-737C-4ADA-BF81-62B0B8BCFF06}"/>
                </a:ext>
              </a:extLst>
            </p:cNvPr>
            <p:cNvSpPr txBox="1"/>
            <p:nvPr/>
          </p:nvSpPr>
          <p:spPr>
            <a:xfrm>
              <a:off x="754709" y="3043604"/>
              <a:ext cx="2595878" cy="3077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0" dirty="0">
                  <a:solidFill>
                    <a:srgbClr val="212529"/>
                  </a:solidFill>
                  <a:effectLst/>
                  <a:latin typeface="proxima-nova"/>
                </a:rPr>
                <a:t>Professor &amp; Chairman,</a:t>
              </a:r>
              <a:br>
                <a:rPr lang="en-US" dirty="0"/>
              </a:br>
              <a:r>
                <a:rPr lang="en-US" sz="1600" i="0" dirty="0">
                  <a:solidFill>
                    <a:srgbClr val="212529"/>
                  </a:solidFill>
                  <a:effectLst/>
                  <a:latin typeface="proxima-nova"/>
                </a:rPr>
                <a:t>Pat R. Rutherford, Jr. Chair in Psychiatry,</a:t>
              </a:r>
              <a:br>
                <a:rPr lang="en-US" sz="1600" dirty="0"/>
              </a:br>
              <a:r>
                <a:rPr lang="en-US" sz="1600" i="0" dirty="0">
                  <a:solidFill>
                    <a:srgbClr val="212529"/>
                  </a:solidFill>
                  <a:effectLst/>
                  <a:latin typeface="proxima-nova"/>
                </a:rPr>
                <a:t>Director, Center of Excellence on Mood Disorders,</a:t>
              </a:r>
              <a:br>
                <a:rPr lang="en-US" sz="1600" dirty="0"/>
              </a:br>
              <a:r>
                <a:rPr lang="en-US" sz="1600" i="0" dirty="0">
                  <a:solidFill>
                    <a:srgbClr val="212529"/>
                  </a:solidFill>
                  <a:effectLst/>
                  <a:latin typeface="proxima-nova"/>
                </a:rPr>
                <a:t>Faillace Department of Psychiatry &amp; Behavioral Sciences,</a:t>
              </a:r>
              <a:br>
                <a:rPr lang="en-US" sz="1600" dirty="0"/>
              </a:br>
              <a:r>
                <a:rPr lang="en-US" sz="1600" i="0" dirty="0">
                  <a:solidFill>
                    <a:srgbClr val="212529"/>
                  </a:solidFill>
                  <a:effectLst/>
                  <a:latin typeface="proxima-nova"/>
                </a:rPr>
                <a:t>Executive Director, UTHealth Houston John S. Dunn Behavioral Sciences Campus</a:t>
              </a:r>
              <a:endParaRPr lang="es-ES" sz="1600" dirty="0"/>
            </a:p>
          </p:txBody>
        </p:sp>
        <p:pic>
          <p:nvPicPr>
            <p:cNvPr id="8" name="Imagen 4">
              <a:extLst>
                <a:ext uri="{FF2B5EF4-FFF2-40B4-BE49-F238E27FC236}">
                  <a16:creationId xmlns:a16="http://schemas.microsoft.com/office/drawing/2014/main" id="{5589689F-76C0-45C8-B129-DE08AB37B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565" t="11082" r="56948" b="51688"/>
            <a:stretch/>
          </p:blipFill>
          <p:spPr>
            <a:xfrm>
              <a:off x="938039" y="490408"/>
              <a:ext cx="1947550" cy="2553196"/>
            </a:xfrm>
            <a:prstGeom prst="rect">
              <a:avLst/>
            </a:prstGeom>
          </p:spPr>
        </p:pic>
        <p:sp>
          <p:nvSpPr>
            <p:cNvPr id="9" name="CuadroTexto 6">
              <a:extLst>
                <a:ext uri="{FF2B5EF4-FFF2-40B4-BE49-F238E27FC236}">
                  <a16:creationId xmlns:a16="http://schemas.microsoft.com/office/drawing/2014/main" id="{5893B4B6-49E8-4E9F-80B8-7E52C629CEFC}"/>
                </a:ext>
              </a:extLst>
            </p:cNvPr>
            <p:cNvSpPr txBox="1"/>
            <p:nvPr/>
          </p:nvSpPr>
          <p:spPr>
            <a:xfrm>
              <a:off x="6200896" y="3369453"/>
              <a:ext cx="250569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212529"/>
                  </a:solidFill>
                  <a:latin typeface="proxima-nova"/>
                </a:rPr>
                <a:t>Assistant Professor</a:t>
              </a:r>
              <a:r>
                <a:rPr lang="en-US" i="0" dirty="0">
                  <a:solidFill>
                    <a:srgbClr val="212529"/>
                  </a:solidFill>
                  <a:effectLst/>
                  <a:latin typeface="proxima-nova"/>
                </a:rPr>
                <a:t>,</a:t>
              </a:r>
              <a:br>
                <a:rPr lang="en-US" dirty="0"/>
              </a:br>
              <a:r>
                <a:rPr lang="en-US" sz="1600" dirty="0">
                  <a:solidFill>
                    <a:srgbClr val="212529"/>
                  </a:solidFill>
                  <a:latin typeface="proxima-nova"/>
                </a:rPr>
                <a:t>Fellowship Training Director</a:t>
              </a:r>
            </a:p>
            <a:p>
              <a:r>
                <a:rPr lang="en-US" sz="1600" dirty="0">
                  <a:solidFill>
                    <a:srgbClr val="212529"/>
                  </a:solidFill>
                  <a:latin typeface="proxima-nova"/>
                </a:rPr>
                <a:t>Executive Director </a:t>
              </a:r>
            </a:p>
            <a:p>
              <a:r>
                <a:rPr lang="en-US" sz="1600" dirty="0">
                  <a:solidFill>
                    <a:srgbClr val="212529"/>
                  </a:solidFill>
                  <a:latin typeface="proxima-nova"/>
                </a:rPr>
                <a:t>SB11 Programs</a:t>
              </a:r>
              <a:endParaRPr lang="es-ES" sz="1600" dirty="0">
                <a:solidFill>
                  <a:srgbClr val="212529"/>
                </a:solidFill>
                <a:latin typeface="proxima-nova"/>
              </a:endParaRPr>
            </a:p>
          </p:txBody>
        </p:sp>
        <p:pic>
          <p:nvPicPr>
            <p:cNvPr id="10" name="Imagen 8">
              <a:extLst>
                <a:ext uri="{FF2B5EF4-FFF2-40B4-BE49-F238E27FC236}">
                  <a16:creationId xmlns:a16="http://schemas.microsoft.com/office/drawing/2014/main" id="{54E17D40-8966-4D0A-8F56-1D8685E78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506" t="24762" r="6006" b="33507"/>
            <a:stretch/>
          </p:blipFill>
          <p:spPr>
            <a:xfrm>
              <a:off x="6263246" y="472296"/>
              <a:ext cx="2064007" cy="2861954"/>
            </a:xfrm>
            <a:prstGeom prst="rect">
              <a:avLst/>
            </a:prstGeom>
          </p:spPr>
        </p:pic>
        <p:sp>
          <p:nvSpPr>
            <p:cNvPr id="11" name="CuadroTexto 17">
              <a:extLst>
                <a:ext uri="{FF2B5EF4-FFF2-40B4-BE49-F238E27FC236}">
                  <a16:creationId xmlns:a16="http://schemas.microsoft.com/office/drawing/2014/main" id="{54DF6161-5575-4D93-851D-DF5D4E32ED87}"/>
                </a:ext>
              </a:extLst>
            </p:cNvPr>
            <p:cNvSpPr txBox="1"/>
            <p:nvPr/>
          </p:nvSpPr>
          <p:spPr>
            <a:xfrm>
              <a:off x="3626922" y="3085247"/>
              <a:ext cx="25739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i="0" dirty="0">
                  <a:solidFill>
                    <a:srgbClr val="212529"/>
                  </a:solidFill>
                  <a:effectLst/>
                  <a:latin typeface="proxima-nova"/>
                </a:rPr>
                <a:t>Director, </a:t>
              </a:r>
            </a:p>
            <a:p>
              <a:r>
                <a:rPr lang="es-ES" i="0" dirty="0">
                  <a:solidFill>
                    <a:srgbClr val="212529"/>
                  </a:solidFill>
                  <a:effectLst/>
                  <a:latin typeface="proxima-nova"/>
                </a:rPr>
                <a:t>Management Operations</a:t>
              </a:r>
              <a:endParaRPr lang="es-ES" dirty="0"/>
            </a:p>
          </p:txBody>
        </p:sp>
        <p:pic>
          <p:nvPicPr>
            <p:cNvPr id="12" name="Imagen 19">
              <a:extLst>
                <a:ext uri="{FF2B5EF4-FFF2-40B4-BE49-F238E27FC236}">
                  <a16:creationId xmlns:a16="http://schemas.microsoft.com/office/drawing/2014/main" id="{78B3005A-6BA8-4E5A-9939-8D257D922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79" t="27359" r="80804" b="35780"/>
            <a:stretch/>
          </p:blipFill>
          <p:spPr>
            <a:xfrm>
              <a:off x="3626923" y="543446"/>
              <a:ext cx="1947550" cy="2510241"/>
            </a:xfrm>
            <a:prstGeom prst="rect">
              <a:avLst/>
            </a:prstGeom>
          </p:spPr>
        </p:pic>
        <p:sp>
          <p:nvSpPr>
            <p:cNvPr id="13" name="CuadroTexto 22">
              <a:extLst>
                <a:ext uri="{FF2B5EF4-FFF2-40B4-BE49-F238E27FC236}">
                  <a16:creationId xmlns:a16="http://schemas.microsoft.com/office/drawing/2014/main" id="{554DA6CE-3B3A-4593-9BD0-0BCA71B6EAB9}"/>
                </a:ext>
              </a:extLst>
            </p:cNvPr>
            <p:cNvSpPr txBox="1"/>
            <p:nvPr/>
          </p:nvSpPr>
          <p:spPr>
            <a:xfrm>
              <a:off x="3783648" y="4973082"/>
              <a:ext cx="46247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Meet our UT Health Houston </a:t>
              </a:r>
              <a:br>
                <a:rPr lang="en-US" sz="2800" b="1" dirty="0">
                  <a:solidFill>
                    <a:srgbClr val="C00000"/>
                  </a:solidFill>
                </a:rPr>
              </a:br>
              <a:r>
                <a:rPr lang="en-US" sz="2800" b="1" dirty="0">
                  <a:solidFill>
                    <a:srgbClr val="C00000"/>
                  </a:solidFill>
                </a:rPr>
                <a:t>TCMHCC Leadership Team</a:t>
              </a:r>
              <a:endParaRPr lang="es-ES" sz="28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3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0D5E81-0CD0-1849-06B1-52E537041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221" y="246858"/>
            <a:ext cx="3794125" cy="2470046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Town Hall Agenda</a:t>
            </a:r>
            <a:r>
              <a:rPr lang="en-US" sz="3600" b="1" dirty="0"/>
              <a:t> </a:t>
            </a:r>
            <a:r>
              <a:rPr lang="en-US" sz="3200" dirty="0"/>
              <a:t>(&amp; Thesaurus!)</a:t>
            </a:r>
            <a:endParaRPr lang="en-US" sz="36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4F08F3B-99D1-4970-B2C2-2E2AD9873E98}"/>
              </a:ext>
            </a:extLst>
          </p:cNvPr>
          <p:cNvSpPr txBox="1">
            <a:spLocks/>
          </p:cNvSpPr>
          <p:nvPr/>
        </p:nvSpPr>
        <p:spPr>
          <a:xfrm>
            <a:off x="4656667" y="389293"/>
            <a:ext cx="7636933" cy="3327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Introduction.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Jair Soares, MD, PhD, Taiwo Babatope MD, MPH, Cesar Soutullo MD PhD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CPAN.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Child Psychiatry Access Network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TCHATT.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Tx Child Health Access Through Telemedicine 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TCHATT (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ARPA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) Extensions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American Rescue Plan Act. 2021-2023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TCHATT Extra Regions and Extra Sessions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YAM. Youth Aware of Mental Health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ASUD. Adolescent Substance Use Program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ARPA-Anxiety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ARPA-Trauma Informed and Focused Care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CPWE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.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Community Psychiatry Workforce Expansion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Training programs &amp; Community Psychiatry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Psychology Internship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Social Worker Fellowship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LMHA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Meet our Teams outside the Hall</a:t>
            </a:r>
          </a:p>
          <a:p>
            <a:endParaRPr lang="en-US" dirty="0"/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3B52CA7D-2187-42EB-9CC5-5CEF84670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99" t="41612" r="4440" b="39746"/>
          <a:stretch/>
        </p:blipFill>
        <p:spPr>
          <a:xfrm>
            <a:off x="9529434" y="1186944"/>
            <a:ext cx="839888" cy="294937"/>
          </a:xfrm>
          <a:prstGeom prst="rect">
            <a:avLst/>
          </a:prstGeom>
        </p:spPr>
      </p:pic>
      <p:pic>
        <p:nvPicPr>
          <p:cNvPr id="8" name="Picture 56">
            <a:extLst>
              <a:ext uri="{FF2B5EF4-FFF2-40B4-BE49-F238E27FC236}">
                <a16:creationId xmlns:a16="http://schemas.microsoft.com/office/drawing/2014/main" id="{CC4FF642-78C4-4425-B5CD-A65741A353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1" b="23098"/>
          <a:stretch/>
        </p:blipFill>
        <p:spPr>
          <a:xfrm>
            <a:off x="9375457" y="1912531"/>
            <a:ext cx="1147842" cy="367001"/>
          </a:xfrm>
          <a:prstGeom prst="rect">
            <a:avLst/>
          </a:prstGeom>
        </p:spPr>
      </p:pic>
      <p:pic>
        <p:nvPicPr>
          <p:cNvPr id="9" name="Imagen 4">
            <a:extLst>
              <a:ext uri="{FF2B5EF4-FFF2-40B4-BE49-F238E27FC236}">
                <a16:creationId xmlns:a16="http://schemas.microsoft.com/office/drawing/2014/main" id="{C33165DB-BC41-4682-8B9E-BA36E0F756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16" t="38750" r="27942" b="20754"/>
          <a:stretch/>
        </p:blipFill>
        <p:spPr>
          <a:xfrm>
            <a:off x="10651560" y="2906246"/>
            <a:ext cx="1035954" cy="52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1A0B7-CC35-5038-1833-13914FDE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624" y="178226"/>
            <a:ext cx="11047751" cy="863174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UT Health Houston TCMHCC </a:t>
            </a:r>
            <a:r>
              <a:rPr lang="es-ES" b="1" dirty="0" err="1"/>
              <a:t>Attendance</a:t>
            </a:r>
            <a:br>
              <a:rPr lang="es-ES" b="1" dirty="0"/>
            </a:br>
            <a:r>
              <a:rPr lang="es-ES" sz="4400" b="1" dirty="0"/>
              <a:t>N=186. </a:t>
            </a:r>
            <a:r>
              <a:rPr lang="es-ES" sz="2700" b="1" dirty="0"/>
              <a:t>46.2% in </a:t>
            </a:r>
            <a:r>
              <a:rPr lang="es-ES" sz="2700" b="1" dirty="0" err="1"/>
              <a:t>person</a:t>
            </a:r>
            <a:r>
              <a:rPr lang="es-ES" sz="2700" b="1" dirty="0"/>
              <a:t> 	</a:t>
            </a:r>
            <a:r>
              <a:rPr lang="es-ES" sz="3100" dirty="0"/>
              <a:t>&gt;60 </a:t>
            </a:r>
            <a:r>
              <a:rPr lang="es-ES" sz="3100" dirty="0" err="1"/>
              <a:t>Different</a:t>
            </a:r>
            <a:r>
              <a:rPr lang="es-ES" sz="3100" dirty="0"/>
              <a:t> Job Titles</a:t>
            </a:r>
            <a:br>
              <a:rPr lang="es-ES" sz="4400" b="1" dirty="0"/>
            </a:br>
            <a:endParaRPr lang="es-ES" b="1" dirty="0"/>
          </a:p>
        </p:txBody>
      </p:sp>
      <p:graphicFrame>
        <p:nvGraphicFramePr>
          <p:cNvPr id="9" name="Marcador de contenido 6">
            <a:extLst>
              <a:ext uri="{FF2B5EF4-FFF2-40B4-BE49-F238E27FC236}">
                <a16:creationId xmlns:a16="http://schemas.microsoft.com/office/drawing/2014/main" id="{42F43308-9B9E-31C2-AB55-477369ABD43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617101384"/>
              </p:ext>
            </p:extLst>
          </p:nvPr>
        </p:nvGraphicFramePr>
        <p:xfrm>
          <a:off x="381000" y="1155701"/>
          <a:ext cx="11455400" cy="482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471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2BD807-DCB2-4749-BDE5-C67345FAD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2580"/>
            <a:ext cx="5457825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85ADA-1A45-4625-B2A1-A2FA3D33A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76" y="232580"/>
            <a:ext cx="3437263" cy="30677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BAD8CE7-4279-4524-94EA-42F60405D7E7}"/>
              </a:ext>
            </a:extLst>
          </p:cNvPr>
          <p:cNvSpPr/>
          <p:nvPr/>
        </p:nvSpPr>
        <p:spPr>
          <a:xfrm rot="1680000">
            <a:off x="2718225" y="1649761"/>
            <a:ext cx="791002" cy="78884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D72159C-331D-4E1E-D8E1-1B946CEEA3C9}"/>
              </a:ext>
            </a:extLst>
          </p:cNvPr>
          <p:cNvSpPr txBox="1"/>
          <p:nvPr/>
        </p:nvSpPr>
        <p:spPr>
          <a:xfrm>
            <a:off x="4163889" y="232580"/>
            <a:ext cx="1805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40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Halyard Display Light" pitchFamily="2" charset="77"/>
                <a:ea typeface="Halyard Display Light" pitchFamily="2" charset="77"/>
                <a:cs typeface="+mn-cs"/>
              </a:rPr>
              <a:t>TCHATT</a:t>
            </a:r>
          </a:p>
        </p:txBody>
      </p:sp>
      <p:pic>
        <p:nvPicPr>
          <p:cNvPr id="3" name="Picture 2" descr="Image preview">
            <a:extLst>
              <a:ext uri="{FF2B5EF4-FFF2-40B4-BE49-F238E27FC236}">
                <a16:creationId xmlns:a16="http://schemas.microsoft.com/office/drawing/2014/main" id="{79C0BFDD-DFBE-DD3B-A1EE-0AC2B73A2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741" b="15072"/>
          <a:stretch/>
        </p:blipFill>
        <p:spPr bwMode="auto">
          <a:xfrm>
            <a:off x="967528" y="3173082"/>
            <a:ext cx="5001471" cy="2813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E418529-40C9-18BA-AB64-F681A49F1BB6}"/>
              </a:ext>
            </a:extLst>
          </p:cNvPr>
          <p:cNvSpPr txBox="1"/>
          <p:nvPr/>
        </p:nvSpPr>
        <p:spPr>
          <a:xfrm>
            <a:off x="3685039" y="1215220"/>
            <a:ext cx="25131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800" b="1" kern="1200" dirty="0" err="1">
                <a:effectLst/>
                <a:latin typeface="Halyard Display Light" pitchFamily="2" charset="77"/>
                <a:ea typeface="Halyard Display Light" pitchFamily="2" charset="77"/>
                <a:cs typeface="+mn-cs"/>
              </a:rPr>
              <a:t>Services</a:t>
            </a:r>
            <a:endParaRPr lang="es-ES" sz="2800" b="1" kern="1200" dirty="0">
              <a:effectLst/>
              <a:latin typeface="Halyard Display Light" pitchFamily="2" charset="77"/>
              <a:ea typeface="Halyard Display Light" pitchFamily="2" charset="77"/>
              <a:cs typeface="+mn-cs"/>
            </a:endParaRPr>
          </a:p>
          <a:p>
            <a:pPr algn="l"/>
            <a:r>
              <a:rPr lang="es-ES" sz="2800" b="1" dirty="0" err="1">
                <a:latin typeface="Halyard Display Light" pitchFamily="2" charset="77"/>
                <a:ea typeface="Halyard Display Light" pitchFamily="2" charset="77"/>
              </a:rPr>
              <a:t>Geography</a:t>
            </a:r>
            <a:endParaRPr lang="es-ES" sz="2800" b="1" dirty="0">
              <a:latin typeface="Halyard Display Light" pitchFamily="2" charset="77"/>
              <a:ea typeface="Halyard Display Light" pitchFamily="2" charset="77"/>
            </a:endParaRPr>
          </a:p>
          <a:p>
            <a:pPr algn="l"/>
            <a:r>
              <a:rPr lang="es-ES" sz="2800" b="1" kern="1200" dirty="0" err="1">
                <a:effectLst/>
                <a:latin typeface="Halyard Display Light" pitchFamily="2" charset="77"/>
                <a:ea typeface="Halyard Display Light" pitchFamily="2" charset="77"/>
                <a:cs typeface="+mn-cs"/>
              </a:rPr>
              <a:t>Team</a:t>
            </a:r>
            <a:endParaRPr lang="es-ES" sz="2800" b="1" kern="1200" dirty="0">
              <a:effectLst/>
              <a:latin typeface="Halyard Display Light" pitchFamily="2" charset="77"/>
              <a:ea typeface="Halyard Display Light" pitchFamily="2" charset="77"/>
              <a:cs typeface="+mn-cs"/>
            </a:endParaRPr>
          </a:p>
          <a:p>
            <a:pPr algn="l"/>
            <a:r>
              <a:rPr lang="es-ES" sz="2800" b="1" dirty="0" err="1">
                <a:latin typeface="Halyard Display Light" pitchFamily="2" charset="77"/>
                <a:ea typeface="Halyard Display Light" pitchFamily="2" charset="77"/>
              </a:rPr>
              <a:t>Volume</a:t>
            </a:r>
            <a:r>
              <a:rPr lang="es-ES" sz="2800" b="1" dirty="0">
                <a:latin typeface="Halyard Display Light" pitchFamily="2" charset="77"/>
                <a:ea typeface="Halyard Display Light" pitchFamily="2" charset="77"/>
              </a:rPr>
              <a:t>/</a:t>
            </a:r>
            <a:r>
              <a:rPr lang="es-ES" sz="2800" b="1" dirty="0" err="1">
                <a:latin typeface="Halyard Display Light" pitchFamily="2" charset="77"/>
                <a:ea typeface="Halyard Display Light" pitchFamily="2" charset="77"/>
              </a:rPr>
              <a:t>Impact</a:t>
            </a:r>
            <a:endParaRPr lang="es-ES" sz="3200" b="1" kern="1200" dirty="0">
              <a:effectLst/>
              <a:latin typeface="Halyard Display Light" pitchFamily="2" charset="77"/>
              <a:ea typeface="Halyard Display Light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094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FE50B1-A0BE-454F-A5C4-D733C10B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34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Partner sites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236829B-F7A2-4AED-9A32-4E4A922036C2}"/>
              </a:ext>
            </a:extLst>
          </p:cNvPr>
          <p:cNvSpPr txBox="1">
            <a:spLocks/>
          </p:cNvSpPr>
          <p:nvPr/>
        </p:nvSpPr>
        <p:spPr>
          <a:xfrm>
            <a:off x="938028" y="1997160"/>
            <a:ext cx="5705475" cy="54610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Spindletop Center. </a:t>
            </a:r>
            <a:r>
              <a:rPr lang="en-US" sz="2000" dirty="0"/>
              <a:t>05/2023 -</a:t>
            </a:r>
            <a:endParaRPr lang="en-US" sz="2400" dirty="0"/>
          </a:p>
          <a:p>
            <a:pPr lvl="1"/>
            <a:r>
              <a:rPr lang="en-US" sz="2000" dirty="0"/>
              <a:t>M/W/F</a:t>
            </a:r>
          </a:p>
          <a:p>
            <a:pPr lvl="1"/>
            <a:r>
              <a:rPr lang="en-US" sz="2000" dirty="0"/>
              <a:t>Spindletop Ctr S. Campus,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Beaumont, TX</a:t>
            </a:r>
          </a:p>
          <a:p>
            <a:pPr lvl="1"/>
            <a:r>
              <a:rPr lang="en-US" sz="2000" dirty="0"/>
              <a:t>Spindletop Ctr. Orange County Outpatient Clinic,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Orange, TX</a:t>
            </a:r>
          </a:p>
          <a:p>
            <a:pPr marL="914377" lvl="2" indent="0">
              <a:buFont typeface="Arial" panose="020B0604020202020204" pitchFamily="34" charset="0"/>
              <a:buNone/>
            </a:pPr>
            <a:endParaRPr lang="en-US" dirty="0"/>
          </a:p>
          <a:p>
            <a:pPr lvl="2"/>
            <a:endParaRPr lang="en-US" dirty="0"/>
          </a:p>
          <a:p>
            <a:pPr marL="457189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189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189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189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189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189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189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06A6A9BF-5A23-4184-BFE7-BDB57EDAF200}"/>
              </a:ext>
            </a:extLst>
          </p:cNvPr>
          <p:cNvSpPr txBox="1">
            <a:spLocks/>
          </p:cNvSpPr>
          <p:nvPr/>
        </p:nvSpPr>
        <p:spPr>
          <a:xfrm>
            <a:off x="6646050" y="1947102"/>
            <a:ext cx="5448300" cy="50752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Tri-County Behavioral Healthcare. </a:t>
            </a:r>
            <a:r>
              <a:rPr lang="en-US" sz="2000" dirty="0"/>
              <a:t>07/2023 -</a:t>
            </a:r>
            <a:endParaRPr lang="en-US" sz="2400" dirty="0"/>
          </a:p>
          <a:p>
            <a:pPr lvl="1"/>
            <a:r>
              <a:rPr lang="en-US" sz="2000" dirty="0"/>
              <a:t>Tu/Th</a:t>
            </a:r>
          </a:p>
          <a:p>
            <a:pPr lvl="1"/>
            <a:r>
              <a:rPr lang="en-US" sz="2000" dirty="0"/>
              <a:t>Conroe Service Ctr,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Conroe, TX</a:t>
            </a:r>
          </a:p>
          <a:p>
            <a:pPr lvl="1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FFF554F-0393-4160-8F2B-0F1EF4BD2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492875"/>
            <a:ext cx="2743200" cy="365125"/>
          </a:xfrm>
        </p:spPr>
        <p:txBody>
          <a:bodyPr/>
          <a:lstStyle/>
          <a:p>
            <a:fld id="{98DE14B6-9809-4B3E-976A-069185BB80D2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1233BC-C5BD-4105-A3CD-D2B334DDE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05" y="3763103"/>
            <a:ext cx="3955507" cy="1706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01D1A3-CB4F-4CFC-9DC7-89FD1CCB9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783" y="3487340"/>
            <a:ext cx="2689614" cy="18072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2B906F-D3AF-2C36-DA5E-0A204B700C9A}"/>
              </a:ext>
            </a:extLst>
          </p:cNvPr>
          <p:cNvSpPr txBox="1"/>
          <p:nvPr/>
        </p:nvSpPr>
        <p:spPr>
          <a:xfrm>
            <a:off x="1070005" y="190602"/>
            <a:ext cx="1484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40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Halyard Display Light" pitchFamily="2" charset="77"/>
                <a:ea typeface="Halyard Display Light" pitchFamily="2" charset="77"/>
                <a:cs typeface="+mn-cs"/>
              </a:rPr>
              <a:t>LMHA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E9EE3088-E3C7-CEFE-630C-DBDC2A7E9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892" y="4465076"/>
            <a:ext cx="1512351" cy="1837720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489DB742-06EB-509B-E124-94474B0FA8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19" r="12516"/>
          <a:stretch/>
        </p:blipFill>
        <p:spPr>
          <a:xfrm flipH="1">
            <a:off x="7360480" y="4456641"/>
            <a:ext cx="1512351" cy="18283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CA49C90-C1CF-A408-78DB-DD7A402F7047}"/>
              </a:ext>
            </a:extLst>
          </p:cNvPr>
          <p:cNvSpPr txBox="1"/>
          <p:nvPr/>
        </p:nvSpPr>
        <p:spPr>
          <a:xfrm>
            <a:off x="2883666" y="6005778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Tomide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Oyelakin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MD, MPH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Medical Director, LMHA Program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F4C996B-D64F-C306-750B-8EEE308C4DB2}"/>
              </a:ext>
            </a:extLst>
          </p:cNvPr>
          <p:cNvSpPr txBox="1"/>
          <p:nvPr/>
        </p:nvSpPr>
        <p:spPr>
          <a:xfrm>
            <a:off x="8346449" y="5957596"/>
            <a:ext cx="3578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ea typeface="Calibri" panose="020F0502020204030204" pitchFamily="34" charset="0"/>
              </a:rPr>
              <a:t>         Leah S. Wallace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Calibri" panose="020F0502020204030204" pitchFamily="34" charset="0"/>
              </a:rPr>
              <a:t>Program Manager - Telepsychiatry</a:t>
            </a:r>
            <a:endParaRPr lang="en-US" sz="2400" dirty="0">
              <a:effectLst/>
              <a:ea typeface="Calibri" panose="020F05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E239C84-2000-5738-B790-637458A34B6D}"/>
              </a:ext>
            </a:extLst>
          </p:cNvPr>
          <p:cNvSpPr txBox="1"/>
          <p:nvPr/>
        </p:nvSpPr>
        <p:spPr>
          <a:xfrm>
            <a:off x="2883666" y="169814"/>
            <a:ext cx="890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UTHealth Houston partners with LMHA to provide: 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-Clinical care (Telemedicine), 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-Clinical rotation (Psychiatry residents &amp; fellows).</a:t>
            </a:r>
          </a:p>
        </p:txBody>
      </p:sp>
    </p:spTree>
    <p:extLst>
      <p:ext uri="{BB962C8B-B14F-4D97-AF65-F5344CB8AC3E}">
        <p14:creationId xmlns:p14="http://schemas.microsoft.com/office/powerpoint/2010/main" val="1354899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C4ECDA59-3D5B-30AB-F8CA-6A3EAB583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5926" r="5019" b="6111"/>
          <a:stretch/>
        </p:blipFill>
        <p:spPr bwMode="auto">
          <a:xfrm>
            <a:off x="2972298" y="3519538"/>
            <a:ext cx="4209976" cy="33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21198BF0-8F8A-E43B-265F-37A22E368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0000" r="6172" b="9814"/>
          <a:stretch/>
        </p:blipFill>
        <p:spPr bwMode="auto">
          <a:xfrm>
            <a:off x="1016000" y="177801"/>
            <a:ext cx="5436187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40E4AE-28A8-D2E2-6310-FFCA776F4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99" y="2679688"/>
            <a:ext cx="2883048" cy="90809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DF08703-9594-C09A-D3F9-E3557D9468F1}"/>
              </a:ext>
            </a:extLst>
          </p:cNvPr>
          <p:cNvSpPr txBox="1"/>
          <p:nvPr/>
        </p:nvSpPr>
        <p:spPr>
          <a:xfrm>
            <a:off x="7316122" y="3849293"/>
            <a:ext cx="4857326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Results: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-Good participation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-Referrals, new Schools, ASUD…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-Job Applications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-Networking for further Outreach</a:t>
            </a:r>
            <a:endParaRPr lang="en-US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D63E408-82FA-7A97-429E-8FF577C90C05}"/>
              </a:ext>
            </a:extLst>
          </p:cNvPr>
          <p:cNvSpPr txBox="1"/>
          <p:nvPr/>
        </p:nvSpPr>
        <p:spPr>
          <a:xfrm>
            <a:off x="867281" y="3638490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Exhibit Hall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Meet our Teams </a:t>
            </a: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outside the Hall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6003E-884F-63F1-4CB3-6C8CE2189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227" y="177801"/>
            <a:ext cx="4401850" cy="37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31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C4A66-DCAC-C850-68EB-15278D676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50" y="1175765"/>
            <a:ext cx="10515600" cy="2253235"/>
          </a:xfrm>
        </p:spPr>
        <p:txBody>
          <a:bodyPr/>
          <a:lstStyle/>
          <a:p>
            <a:pPr algn="ctr"/>
            <a:r>
              <a:rPr lang="es-ES" sz="4400" dirty="0"/>
              <a:t>Thanks a </a:t>
            </a:r>
            <a:r>
              <a:rPr lang="es-ES" sz="4400" dirty="0" err="1"/>
              <a:t>lot</a:t>
            </a:r>
            <a:r>
              <a:rPr lang="es-ES" sz="4400" dirty="0"/>
              <a:t>!</a:t>
            </a:r>
            <a:br>
              <a:rPr lang="es-ES" sz="4400" dirty="0"/>
            </a:br>
            <a:r>
              <a:rPr lang="es-ES" dirty="0"/>
              <a:t>Q&amp;A</a:t>
            </a:r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398D44BD-4E4F-3BC8-814A-6D3364F15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11055" r="1875" b="14357"/>
          <a:stretch/>
        </p:blipFill>
        <p:spPr bwMode="auto">
          <a:xfrm>
            <a:off x="854075" y="2752714"/>
            <a:ext cx="10737850" cy="39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D8E57573-6578-AFB1-66DC-6C7EE2D52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13889" r="7037" b="32175"/>
          <a:stretch/>
        </p:blipFill>
        <p:spPr bwMode="auto">
          <a:xfrm>
            <a:off x="485775" y="1346200"/>
            <a:ext cx="3540125" cy="16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037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b="0" i="1" kern="1200" dirty="0" smtClean="0">
            <a:solidFill>
              <a:schemeClr val="bg1"/>
            </a:solidFill>
            <a:effectLst/>
            <a:latin typeface="Halyard Display Light" pitchFamily="2" charset="77"/>
            <a:ea typeface="Halyard Display Light" pitchFamily="2" charset="77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B1148B-5DE4-4236-85D4-56F765BE965B}" vid="{2FB4D9A9-34AA-488D-BD1D-6B4BD4D3C71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055B7319015E448FD1C412E8D3BF38" ma:contentTypeVersion="17" ma:contentTypeDescription="Create a new document." ma:contentTypeScope="" ma:versionID="c9b99145b013152f2800ea016eb62efb">
  <xsd:schema xmlns:xsd="http://www.w3.org/2001/XMLSchema" xmlns:xs="http://www.w3.org/2001/XMLSchema" xmlns:p="http://schemas.microsoft.com/office/2006/metadata/properties" xmlns:ns2="2018a4d9-e5a5-428b-a312-dfd840ba6b63" xmlns:ns3="ef95f5f0-dadb-470a-94cb-364b588c356d" xmlns:ns4="bc6d5123-e1cb-4a6a-adf0-63854dce486e" targetNamespace="http://schemas.microsoft.com/office/2006/metadata/properties" ma:root="true" ma:fieldsID="b910f8455d27ecf63bf9ca063884c220" ns2:_="" ns3:_="" ns4:_="">
    <xsd:import namespace="2018a4d9-e5a5-428b-a312-dfd840ba6b63"/>
    <xsd:import namespace="ef95f5f0-dadb-470a-94cb-364b588c356d"/>
    <xsd:import namespace="bc6d5123-e1cb-4a6a-adf0-63854dce48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Comment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18a4d9-e5a5-428b-a312-dfd840ba6b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Comments" ma:index="16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d3806f-b6ab-496c-883f-16d5fb25bd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5f5f0-dadb-470a-94cb-364b588c356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d5123-e1cb-4a6a-adf0-63854dce486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66987-d0bb-4024-bef9-55cd6781fd71}" ma:internalName="TaxCatchAll" ma:showField="CatchAllData" ma:web="ef95f5f0-dadb-470a-94cb-364b588c35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6d5123-e1cb-4a6a-adf0-63854dce486e" xsi:nil="true"/>
    <lcf76f155ced4ddcb4097134ff3c332f xmlns="2018a4d9-e5a5-428b-a312-dfd840ba6b63">
      <Terms xmlns="http://schemas.microsoft.com/office/infopath/2007/PartnerControls"/>
    </lcf76f155ced4ddcb4097134ff3c332f>
    <Comments xmlns="2018a4d9-e5a5-428b-a312-dfd840ba6b63" xsi:nil="true"/>
    <SharedWithUsers xmlns="ef95f5f0-dadb-470a-94cb-364b588c356d">
      <UserInfo>
        <DisplayName>Lewis, Jonathan</DisplayName>
        <AccountId>76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B8D0C8-3617-4884-8C28-5AED2839B9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18a4d9-e5a5-428b-a312-dfd840ba6b63"/>
    <ds:schemaRef ds:uri="ef95f5f0-dadb-470a-94cb-364b588c356d"/>
    <ds:schemaRef ds:uri="bc6d5123-e1cb-4a6a-adf0-63854dce48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E7CD74-6198-47E7-9443-802E797BEF32}">
  <ds:schemaRefs>
    <ds:schemaRef ds:uri="http://www.w3.org/XML/1998/namespace"/>
    <ds:schemaRef ds:uri="ef95f5f0-dadb-470a-94cb-364b588c356d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c6d5123-e1cb-4a6a-adf0-63854dce486e"/>
    <ds:schemaRef ds:uri="2018a4d9-e5a5-428b-a312-dfd840ba6b63"/>
  </ds:schemaRefs>
</ds:datastoreItem>
</file>

<file path=customXml/itemProps3.xml><?xml version="1.0" encoding="utf-8"?>
<ds:datastoreItem xmlns:ds="http://schemas.openxmlformats.org/officeDocument/2006/customXml" ds:itemID="{67362A4C-497A-42B1-B36E-E816C0C274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UTHSCH-TCMHCC-Template</Template>
  <TotalTime>536</TotalTime>
  <Words>467</Words>
  <Application>Microsoft Office PowerPoint</Application>
  <PresentationFormat>Widescreen</PresentationFormat>
  <Paragraphs>81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Objectives of the UT Health Houston TCMHCC Townhall July 21, 2023 </vt:lpstr>
      <vt:lpstr>PowerPoint Presentation</vt:lpstr>
      <vt:lpstr>PowerPoint Presentation</vt:lpstr>
      <vt:lpstr>UT Health Houston TCMHCC Attendance N=186. 46.2% in person  &gt;60 Different Job Titles </vt:lpstr>
      <vt:lpstr>PowerPoint Presentation</vt:lpstr>
      <vt:lpstr>Partner sites</vt:lpstr>
      <vt:lpstr>PowerPoint Presentation</vt:lpstr>
      <vt:lpstr>Thanks a lot!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Cowles, Meaghan E</dc:creator>
  <cp:lastModifiedBy>Ramey, Danielle N</cp:lastModifiedBy>
  <cp:revision>22</cp:revision>
  <dcterms:created xsi:type="dcterms:W3CDTF">2023-06-06T12:53:21Z</dcterms:created>
  <dcterms:modified xsi:type="dcterms:W3CDTF">2023-10-13T21:00:07Z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0x01010056055B7319015E448FD1C412E8D3BF38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MediaServiceImageTags">
    <vt:lpwstr/>
  </property>
</Properties>
</file>