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4"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67" d="100"/>
          <a:sy n="67" d="100"/>
        </p:scale>
        <p:origin x="7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p:nvPicPr>
        <p:blipFill>
          <a:blip r:embed="rId3"/>
          <a:srcRect t="52" b="52"/>
          <a:stretch/>
        </p:blipFill>
        <p:spPr>
          <a:xfrm>
            <a:off x="-6350" y="-1"/>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venir Medium" panose="02000503020000020003" pitchFamily="2" charset="0"/>
                <a:cs typeface="Calibri Light" panose="020F030202020403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5" name="Picture 4">
            <a:extLst>
              <a:ext uri="{FF2B5EF4-FFF2-40B4-BE49-F238E27FC236}">
                <a16:creationId xmlns:a16="http://schemas.microsoft.com/office/drawing/2014/main" id="{095540FD-7164-0AE1-F5E6-A245EC13E1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6825" y="355133"/>
            <a:ext cx="3463699" cy="1130767"/>
          </a:xfrm>
          <a:prstGeom prst="rect">
            <a:avLst/>
          </a:prstGeom>
        </p:spPr>
      </p:pic>
      <p:pic>
        <p:nvPicPr>
          <p:cNvPr id="6" name="Picture 5" descr="A close-up of a logo&#10;&#10;Description automatically generated">
            <a:extLst>
              <a:ext uri="{FF2B5EF4-FFF2-40B4-BE49-F238E27FC236}">
                <a16:creationId xmlns:a16="http://schemas.microsoft.com/office/drawing/2014/main" id="{A059F6ED-85B9-8B45-1D4F-3C29ABD5D0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1850" y="505520"/>
            <a:ext cx="2229402" cy="673027"/>
          </a:xfrm>
          <a:prstGeom prst="rect">
            <a:avLst/>
          </a:prstGeom>
        </p:spPr>
      </p:pic>
    </p:spTree>
    <p:extLst>
      <p:ext uri="{BB962C8B-B14F-4D97-AF65-F5344CB8AC3E}">
        <p14:creationId xmlns:p14="http://schemas.microsoft.com/office/powerpoint/2010/main" val="91100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578A1-7B96-C54F-AEAE-086A85141293}"/>
              </a:ext>
            </a:extLst>
          </p:cNvPr>
          <p:cNvPicPr>
            <a:picLocks noChangeAspect="1"/>
          </p:cNvPicPr>
          <p:nvPr/>
        </p:nvPicPr>
        <p:blipFill rotWithShape="1">
          <a:blip r:embed="rId2"/>
          <a:srcRect l="1400" t="4604" r="1755" b="4604"/>
          <a:stretch/>
        </p:blipFill>
        <p:spPr>
          <a:xfrm>
            <a:off x="-1" y="0"/>
            <a:ext cx="83820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p:nvPicPr>
        <p:blipFill>
          <a:blip r:embed="rId3"/>
          <a:stretch>
            <a:fillRect/>
          </a:stretch>
        </p:blipFill>
        <p:spPr>
          <a:xfrm>
            <a:off x="-1"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746870"/>
          </a:xfrm>
          <a:prstGeom prst="rect">
            <a:avLst/>
          </a:prstGeom>
        </p:spPr>
        <p:txBody>
          <a:bodyPr anchor="ctr">
            <a:normAutofit/>
          </a:bodyPr>
          <a:lstStyle>
            <a:lvl1pPr marL="0" indent="0">
              <a:buNone/>
              <a:defRPr sz="4000" b="0" i="0">
                <a:solidFill>
                  <a:schemeClr val="bg1"/>
                </a:solidFill>
                <a:latin typeface="Avenir Medium" panose="02000503020000020003" pitchFamily="2" charset="0"/>
                <a:ea typeface="Avenir Medium" panose="02000503020000020003" pitchFamily="2" charset="0"/>
              </a:defRPr>
            </a:lvl1pPr>
          </a:lstStyle>
          <a:p>
            <a:pPr lvl="0"/>
            <a:r>
              <a:rPr lang="en-US" dirty="0"/>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Avenir Book" panose="02000503020000020003"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4392118"/>
            <a:ext cx="3794125" cy="1319134"/>
          </a:xfrm>
          <a:prstGeom prst="rect">
            <a:avLst/>
          </a:prstGeom>
        </p:spPr>
        <p:txBody>
          <a:bodyPr anchor="t">
            <a:normAutofit/>
          </a:bodyPr>
          <a:lstStyle>
            <a:lvl1pPr marL="0" indent="0">
              <a:buNone/>
              <a:defRPr sz="1800" b="0" i="0">
                <a:solidFill>
                  <a:schemeClr val="bg1"/>
                </a:solidFill>
                <a:latin typeface="Avenir Book" panose="02000503020000020003" pitchFamily="2" charset="0"/>
                <a:ea typeface="Avenir Book" panose="02000503020000020003" pitchFamily="2" charset="0"/>
              </a:defRPr>
            </a:lvl1pPr>
          </a:lstStyle>
          <a:p>
            <a:pPr lvl="0"/>
            <a:r>
              <a:rPr lang="en-US" dirty="0"/>
              <a:t>Click here to edit the subhead</a:t>
            </a:r>
          </a:p>
        </p:txBody>
      </p:sp>
      <p:pic>
        <p:nvPicPr>
          <p:cNvPr id="3" name="Picture 2">
            <a:extLst>
              <a:ext uri="{FF2B5EF4-FFF2-40B4-BE49-F238E27FC236}">
                <a16:creationId xmlns:a16="http://schemas.microsoft.com/office/drawing/2014/main" id="{095540FD-7164-0AE1-F5E6-A245EC13E1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7865" y="6028851"/>
            <a:ext cx="2006350" cy="654998"/>
          </a:xfrm>
          <a:prstGeom prst="rect">
            <a:avLst/>
          </a:prstGeom>
        </p:spPr>
      </p:pic>
      <p:pic>
        <p:nvPicPr>
          <p:cNvPr id="4" name="Picture 3" descr="A close-up of a logo&#10;&#10;Description automatically generated">
            <a:extLst>
              <a:ext uri="{FF2B5EF4-FFF2-40B4-BE49-F238E27FC236}">
                <a16:creationId xmlns:a16="http://schemas.microsoft.com/office/drawing/2014/main" id="{74B65C5B-63AE-F50C-D2BE-EC72A99A6A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056" y="6201029"/>
            <a:ext cx="1368689" cy="413189"/>
          </a:xfrm>
          <a:prstGeom prst="rect">
            <a:avLst/>
          </a:prstGeom>
        </p:spPr>
      </p:pic>
    </p:spTree>
    <p:extLst>
      <p:ext uri="{BB962C8B-B14F-4D97-AF65-F5344CB8AC3E}">
        <p14:creationId xmlns:p14="http://schemas.microsoft.com/office/powerpoint/2010/main" val="78643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b="0" i="0">
                <a:latin typeface="Avenir Medium" panose="02000503020000020003" pitchFamily="2" charset="0"/>
                <a:ea typeface="Avenir Medium" panose="02000503020000020003" pitchFamily="2" charset="0"/>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dirty="0"/>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Avenir Book" panose="02000503020000020003"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pic>
        <p:nvPicPr>
          <p:cNvPr id="3" name="Picture 2">
            <a:extLst>
              <a:ext uri="{FF2B5EF4-FFF2-40B4-BE49-F238E27FC236}">
                <a16:creationId xmlns:a16="http://schemas.microsoft.com/office/drawing/2014/main" id="{095540FD-7164-0AE1-F5E6-A245EC13E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9514" y="5980445"/>
            <a:ext cx="2831849" cy="924492"/>
          </a:xfrm>
          <a:prstGeom prst="rect">
            <a:avLst/>
          </a:prstGeom>
        </p:spPr>
      </p:pic>
      <p:pic>
        <p:nvPicPr>
          <p:cNvPr id="5" name="Picture 4" descr="A close-up of a logo&#10;&#10;Description automatically generated">
            <a:extLst>
              <a:ext uri="{FF2B5EF4-FFF2-40B4-BE49-F238E27FC236}">
                <a16:creationId xmlns:a16="http://schemas.microsoft.com/office/drawing/2014/main" id="{23CF01ED-E8AC-71AD-5706-CD464E3DF7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739" y="6196084"/>
            <a:ext cx="1633775" cy="493215"/>
          </a:xfrm>
          <a:prstGeom prst="rect">
            <a:avLst/>
          </a:prstGeom>
        </p:spPr>
      </p:pic>
    </p:spTree>
    <p:extLst>
      <p:ext uri="{BB962C8B-B14F-4D97-AF65-F5344CB8AC3E}">
        <p14:creationId xmlns:p14="http://schemas.microsoft.com/office/powerpoint/2010/main" val="299401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p:nvPicPr>
        <p:blipFill>
          <a:blip r:embed="rId2"/>
          <a:stretch>
            <a:fillRect/>
          </a:stretch>
        </p:blipFill>
        <p:spPr>
          <a:xfrm>
            <a:off x="12700" y="29513"/>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b="0" i="0">
                <a:latin typeface="Avenir Medium" panose="02000503020000020003" pitchFamily="2" charset="0"/>
                <a:ea typeface="Avenir Medium" panose="02000503020000020003" pitchFamily="2" charset="0"/>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Avenir Boo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Avenir Blac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Avenir Boo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Avenir Blac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Avenir Boo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Avenir Black" panose="0200050302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pic>
        <p:nvPicPr>
          <p:cNvPr id="2" name="Picture 1">
            <a:extLst>
              <a:ext uri="{FF2B5EF4-FFF2-40B4-BE49-F238E27FC236}">
                <a16:creationId xmlns:a16="http://schemas.microsoft.com/office/drawing/2014/main" id="{9D98BCC0-9BEC-B94F-3305-C37905015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9514" y="5990384"/>
            <a:ext cx="2831849" cy="924492"/>
          </a:xfrm>
          <a:prstGeom prst="rect">
            <a:avLst/>
          </a:prstGeom>
        </p:spPr>
      </p:pic>
      <p:pic>
        <p:nvPicPr>
          <p:cNvPr id="8" name="Picture 7" descr="A close-up of a logo&#10;&#10;Description automatically generated">
            <a:extLst>
              <a:ext uri="{FF2B5EF4-FFF2-40B4-BE49-F238E27FC236}">
                <a16:creationId xmlns:a16="http://schemas.microsoft.com/office/drawing/2014/main" id="{F3CC0857-2954-C78F-C923-7B672FFBEF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739" y="6206023"/>
            <a:ext cx="1633775" cy="493215"/>
          </a:xfrm>
          <a:prstGeom prst="rect">
            <a:avLst/>
          </a:prstGeom>
        </p:spPr>
      </p:pic>
    </p:spTree>
    <p:extLst>
      <p:ext uri="{BB962C8B-B14F-4D97-AF65-F5344CB8AC3E}">
        <p14:creationId xmlns:p14="http://schemas.microsoft.com/office/powerpoint/2010/main" val="421651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p:nvPicPr>
        <p:blipFill>
          <a:blip r:embed="rId2"/>
          <a:srcRect/>
          <a:stretch/>
        </p:blipFill>
        <p:spPr>
          <a:xfrm>
            <a:off x="12700" y="10527"/>
            <a:ext cx="12179300" cy="6847473"/>
          </a:xfrm>
          <a:prstGeom prst="rect">
            <a:avLst/>
          </a:prstGeom>
        </p:spPr>
      </p:pic>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2" name="Text Placeholder 23">
            <a:extLst>
              <a:ext uri="{FF2B5EF4-FFF2-40B4-BE49-F238E27FC236}">
                <a16:creationId xmlns:a16="http://schemas.microsoft.com/office/drawing/2014/main" id="{253FF44B-F1D9-6BF1-E2F2-B1A0FBCBB55E}"/>
              </a:ext>
            </a:extLst>
          </p:cNvPr>
          <p:cNvSpPr>
            <a:spLocks noGrp="1"/>
          </p:cNvSpPr>
          <p:nvPr>
            <p:ph type="body" sz="quarter" idx="16" hasCustomPrompt="1"/>
          </p:nvPr>
        </p:nvSpPr>
        <p:spPr>
          <a:xfrm>
            <a:off x="2212869" y="1866279"/>
            <a:ext cx="7370781" cy="3571537"/>
          </a:xfrm>
          <a:prstGeom prst="rect">
            <a:avLst/>
          </a:prstGeom>
        </p:spPr>
        <p:txBody>
          <a:bodyPr anchor="ctr"/>
          <a:lstStyle>
            <a:lvl1pPr marL="0" indent="0">
              <a:buNone/>
              <a:defRPr lang="en-US" sz="4000" b="0" i="1" kern="1200" smtClean="0">
                <a:solidFill>
                  <a:schemeClr val="bg1"/>
                </a:solidFill>
                <a:effectLst/>
                <a:latin typeface="Avenir Medium Oblique" panose="02000503020000020003" pitchFamily="2" charset="0"/>
                <a:ea typeface="Halyard Display Light" pitchFamily="2" charset="77"/>
                <a:cs typeface="Al Tarikh" pitchFamily="2" charset="-78"/>
              </a:defRPr>
            </a:lvl1pPr>
          </a:lstStyle>
          <a:p>
            <a:r>
              <a:rPr lang="en-US" sz="2800" b="0" i="1" kern="1200" dirty="0">
                <a:solidFill>
                  <a:schemeClr val="bg1"/>
                </a:solidFill>
                <a:effectLst/>
                <a:latin typeface="Avenir Light Oblique" panose="020B0402020203090204" pitchFamily="34" charset="77"/>
                <a:ea typeface="Halyard Display" pitchFamily="2" charset="77"/>
              </a:rPr>
              <a:t>”Click here to edit the text and insert a quote”</a:t>
            </a:r>
          </a:p>
          <a:p>
            <a:r>
              <a:rPr lang="en-US" sz="2800" b="0" i="1" kern="1200" dirty="0">
                <a:solidFill>
                  <a:schemeClr val="bg1"/>
                </a:solidFill>
                <a:effectLst/>
                <a:latin typeface="Avenir Medium Oblique" panose="02000503020000020003" pitchFamily="2" charset="0"/>
                <a:ea typeface="Halyard Display" pitchFamily="2" charset="77"/>
              </a:rPr>
              <a:t>- TCMHCC</a:t>
            </a:r>
            <a:endParaRPr lang="en-US" sz="2800" b="0" i="0" kern="1200" dirty="0">
              <a:solidFill>
                <a:schemeClr val="bg1"/>
              </a:solidFill>
              <a:effectLst/>
              <a:latin typeface="Avenir Light" panose="020B0402020203020204" pitchFamily="34" charset="77"/>
              <a:ea typeface="Halyard Display" pitchFamily="2" charset="77"/>
            </a:endParaRPr>
          </a:p>
        </p:txBody>
      </p:sp>
    </p:spTree>
    <p:extLst>
      <p:ext uri="{BB962C8B-B14F-4D97-AF65-F5344CB8AC3E}">
        <p14:creationId xmlns:p14="http://schemas.microsoft.com/office/powerpoint/2010/main" val="2443533063"/>
      </p:ext>
    </p:extLst>
  </p:cSld>
  <p:clrMapOvr>
    <a:masterClrMapping/>
  </p:clrMapOvr>
  <p:extLst>
    <p:ext uri="{DCECCB84-F9BA-43D5-87BE-67443E8EF086}">
      <p15:sldGuideLst xmlns:p15="http://schemas.microsoft.com/office/powerpoint/2012/main">
        <p15:guide id="1" orient="horz" pos="864">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b="0" i="0">
                <a:latin typeface="Avenir Medium" panose="02000503020000020003" pitchFamily="2" charset="0"/>
                <a:ea typeface="Avenir Medium" panose="02000503020000020003" pitchFamily="2" charset="0"/>
              </a:defRPr>
            </a:lvl1pPr>
          </a:lstStyle>
          <a:p>
            <a:r>
              <a:rPr lang="en-US" dirty="0"/>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Avenir Book" panose="02000503020000020003"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Tree>
    <p:extLst>
      <p:ext uri="{BB962C8B-B14F-4D97-AF65-F5344CB8AC3E}">
        <p14:creationId xmlns:p14="http://schemas.microsoft.com/office/powerpoint/2010/main" val="2441890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A4D56-7E8F-47EB-8C2B-FA773BDB0646}" type="slidenum">
              <a:rPr lang="en-US" smtClean="0"/>
              <a:t>‹#›</a:t>
            </a:fld>
            <a:endParaRPr lang="en-US"/>
          </a:p>
        </p:txBody>
      </p:sp>
    </p:spTree>
    <p:extLst>
      <p:ext uri="{BB962C8B-B14F-4D97-AF65-F5344CB8AC3E}">
        <p14:creationId xmlns:p14="http://schemas.microsoft.com/office/powerpoint/2010/main" val="167298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5BCB-FC31-E252-3D1E-762D8C772D13}"/>
              </a:ext>
            </a:extLst>
          </p:cNvPr>
          <p:cNvSpPr>
            <a:spLocks noGrp="1"/>
          </p:cNvSpPr>
          <p:nvPr>
            <p:ph type="title"/>
          </p:nvPr>
        </p:nvSpPr>
        <p:spPr/>
        <p:txBody>
          <a:bodyPr/>
          <a:lstStyle/>
          <a:p>
            <a:r>
              <a:rPr lang="en-US" dirty="0"/>
              <a:t>UTHealth Houston </a:t>
            </a:r>
            <a:br>
              <a:rPr lang="en-US" dirty="0"/>
            </a:br>
            <a:r>
              <a:rPr lang="en-US" dirty="0"/>
              <a:t>Social Work Fellowship Program</a:t>
            </a:r>
            <a:br>
              <a:rPr lang="en-US" dirty="0"/>
            </a:br>
            <a:br>
              <a:rPr lang="en-US" dirty="0"/>
            </a:br>
            <a:endParaRPr lang="en-US" dirty="0"/>
          </a:p>
        </p:txBody>
      </p:sp>
      <p:sp>
        <p:nvSpPr>
          <p:cNvPr id="3" name="Text Placeholder 2">
            <a:extLst>
              <a:ext uri="{FF2B5EF4-FFF2-40B4-BE49-F238E27FC236}">
                <a16:creationId xmlns:a16="http://schemas.microsoft.com/office/drawing/2014/main" id="{E107908C-F954-E8BF-7E2D-350A0C2377A3}"/>
              </a:ext>
            </a:extLst>
          </p:cNvPr>
          <p:cNvSpPr>
            <a:spLocks noGrp="1"/>
          </p:cNvSpPr>
          <p:nvPr>
            <p:ph type="body" idx="1"/>
          </p:nvPr>
        </p:nvSpPr>
        <p:spPr/>
        <p:txBody>
          <a:bodyPr/>
          <a:lstStyle/>
          <a:p>
            <a:r>
              <a:rPr lang="en-US" dirty="0"/>
              <a:t>Taiwo T. Babatope, MD, Associate Professor </a:t>
            </a:r>
          </a:p>
          <a:p>
            <a:r>
              <a:rPr lang="en-US" dirty="0"/>
              <a:t>Executive Director UTHealth Houston </a:t>
            </a:r>
          </a:p>
          <a:p>
            <a:r>
              <a:rPr lang="en-US" dirty="0"/>
              <a:t>Texas Child Mental Health Care Consortium </a:t>
            </a:r>
          </a:p>
        </p:txBody>
      </p:sp>
    </p:spTree>
    <p:extLst>
      <p:ext uri="{BB962C8B-B14F-4D97-AF65-F5344CB8AC3E}">
        <p14:creationId xmlns:p14="http://schemas.microsoft.com/office/powerpoint/2010/main" val="326103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body" sz="quarter" idx="10"/>
          </p:nvPr>
        </p:nvSpPr>
        <p:spPr/>
        <p:txBody>
          <a:bodyPr/>
          <a:lstStyle/>
          <a:p>
            <a:r>
              <a:rPr lang="en-US" b="1" dirty="0">
                <a:effectLst>
                  <a:outerShdw blurRad="38100" dist="38100" dir="2700000" algn="tl">
                    <a:srgbClr val="000000">
                      <a:alpha val="43137"/>
                    </a:srgbClr>
                  </a:outerShdw>
                </a:effectLst>
              </a:rPr>
              <a:t>UTHealth Houston </a:t>
            </a:r>
          </a:p>
          <a:p>
            <a:r>
              <a:rPr lang="en-US" b="1" dirty="0">
                <a:effectLst>
                  <a:outerShdw blurRad="38100" dist="38100" dir="2700000" algn="tl">
                    <a:srgbClr val="000000">
                      <a:alpha val="43137"/>
                    </a:srgbClr>
                  </a:outerShdw>
                </a:effectLst>
              </a:rPr>
              <a:t>Social Work </a:t>
            </a:r>
          </a:p>
          <a:p>
            <a:r>
              <a:rPr lang="en-US" b="1" dirty="0">
                <a:effectLst>
                  <a:outerShdw blurRad="38100" dist="38100" dir="2700000" algn="tl">
                    <a:srgbClr val="000000">
                      <a:alpha val="43137"/>
                    </a:srgbClr>
                  </a:outerShdw>
                </a:effectLst>
              </a:rPr>
              <a:t>Fellowship </a:t>
            </a:r>
          </a:p>
          <a:p>
            <a:r>
              <a:rPr lang="en-US" b="1" dirty="0">
                <a:effectLst>
                  <a:outerShdw blurRad="38100" dist="38100" dir="2700000" algn="tl">
                    <a:srgbClr val="000000">
                      <a:alpha val="43137"/>
                    </a:srgbClr>
                  </a:outerShdw>
                </a:effectLst>
              </a:rPr>
              <a:t>Program</a:t>
            </a:r>
          </a:p>
        </p:txBody>
      </p:sp>
      <p:sp>
        <p:nvSpPr>
          <p:cNvPr id="3" name="Content Placeholder 2">
            <a:extLst>
              <a:ext uri="{FF2B5EF4-FFF2-40B4-BE49-F238E27FC236}">
                <a16:creationId xmlns:a16="http://schemas.microsoft.com/office/drawing/2014/main" id="{ED72242F-36B1-A8ED-6908-836CA959A4A5}"/>
              </a:ext>
            </a:extLst>
          </p:cNvPr>
          <p:cNvSpPr>
            <a:spLocks noGrp="1"/>
          </p:cNvSpPr>
          <p:nvPr>
            <p:ph sz="quarter" idx="11"/>
          </p:nvPr>
        </p:nvSpPr>
        <p:spPr/>
        <p:txBody>
          <a:bodyPr/>
          <a:lstStyle/>
          <a:p>
            <a:endParaRPr lang="en-US" dirty="0"/>
          </a:p>
          <a:p>
            <a:endParaRPr lang="en-US" dirty="0"/>
          </a:p>
        </p:txBody>
      </p:sp>
      <p:sp>
        <p:nvSpPr>
          <p:cNvPr id="5" name="TextBox 4">
            <a:extLst>
              <a:ext uri="{FF2B5EF4-FFF2-40B4-BE49-F238E27FC236}">
                <a16:creationId xmlns:a16="http://schemas.microsoft.com/office/drawing/2014/main" id="{B6AB49EA-5B03-3DC2-1269-DAB2255A4CD5}"/>
              </a:ext>
            </a:extLst>
          </p:cNvPr>
          <p:cNvSpPr txBox="1"/>
          <p:nvPr/>
        </p:nvSpPr>
        <p:spPr>
          <a:xfrm>
            <a:off x="5206915" y="86916"/>
            <a:ext cx="6051635" cy="6771084"/>
          </a:xfrm>
          <a:prstGeom prst="rect">
            <a:avLst/>
          </a:prstGeom>
          <a:noFill/>
        </p:spPr>
        <p:txBody>
          <a:bodyPr wrap="square" rtlCol="0">
            <a:spAutoFit/>
          </a:bodyPr>
          <a:lstStyle/>
          <a:p>
            <a:pPr algn="l"/>
            <a:r>
              <a:rPr lang="en-US" sz="3200" b="1" i="0" dirty="0">
                <a:solidFill>
                  <a:srgbClr val="212529"/>
                </a:solidFill>
                <a:effectLst/>
                <a:highlight>
                  <a:srgbClr val="FFFFFF"/>
                </a:highlight>
                <a:latin typeface="proxima-nova"/>
              </a:rPr>
              <a:t>UTHealth Houston Social Work Fellowship Program is a </a:t>
            </a:r>
            <a:r>
              <a:rPr lang="en-US" sz="3200" b="1" dirty="0">
                <a:solidFill>
                  <a:srgbClr val="212529"/>
                </a:solidFill>
                <a:highlight>
                  <a:srgbClr val="FFFFFF"/>
                </a:highlight>
                <a:latin typeface="proxima-nova"/>
              </a:rPr>
              <a:t>Post-Masters </a:t>
            </a:r>
            <a:r>
              <a:rPr lang="en-US" sz="3200" b="1" i="0" dirty="0">
                <a:solidFill>
                  <a:srgbClr val="212529"/>
                </a:solidFill>
                <a:effectLst/>
                <a:highlight>
                  <a:srgbClr val="FFFFFF"/>
                </a:highlight>
                <a:latin typeface="proxima-nova"/>
              </a:rPr>
              <a:t>training program </a:t>
            </a:r>
            <a:r>
              <a:rPr lang="en-US" sz="3200" b="1" dirty="0">
                <a:solidFill>
                  <a:srgbClr val="212529"/>
                </a:solidFill>
                <a:highlight>
                  <a:srgbClr val="FFFFFF"/>
                </a:highlight>
                <a:latin typeface="proxima-nova"/>
              </a:rPr>
              <a:t>with</a:t>
            </a:r>
            <a:r>
              <a:rPr lang="en-US" sz="3200" b="1" i="0" dirty="0">
                <a:solidFill>
                  <a:srgbClr val="212529"/>
                </a:solidFill>
                <a:effectLst/>
                <a:highlight>
                  <a:srgbClr val="FFFFFF"/>
                </a:highlight>
                <a:latin typeface="proxima-nova"/>
              </a:rPr>
              <a:t> multiple settings with experience across the lifespan. </a:t>
            </a:r>
          </a:p>
          <a:p>
            <a:pPr algn="l"/>
            <a:endParaRPr lang="en-US" sz="3200" dirty="0">
              <a:solidFill>
                <a:srgbClr val="212529"/>
              </a:solidFill>
              <a:highlight>
                <a:srgbClr val="FFFFFF"/>
              </a:highlight>
              <a:latin typeface="proxima-nova"/>
            </a:endParaRPr>
          </a:p>
          <a:p>
            <a:pPr marL="457200" indent="-457200" algn="l">
              <a:buFont typeface="Wingdings" panose="05000000000000000000" pitchFamily="2" charset="2"/>
              <a:buChar char="Ø"/>
            </a:pPr>
            <a:r>
              <a:rPr lang="en-US" sz="2200" dirty="0">
                <a:solidFill>
                  <a:srgbClr val="212529"/>
                </a:solidFill>
                <a:highlight>
                  <a:srgbClr val="FFFFFF"/>
                </a:highlight>
                <a:latin typeface="proxima-nova"/>
              </a:rPr>
              <a:t>The program offers a comprehensive curriculum that meets the minimum required hours within the program’s defined area(s) of social work practice.</a:t>
            </a:r>
          </a:p>
          <a:p>
            <a:pPr marL="457200" indent="-457200" algn="l">
              <a:buFont typeface="Wingdings" panose="05000000000000000000" pitchFamily="2" charset="2"/>
              <a:buChar char="Ø"/>
            </a:pPr>
            <a:r>
              <a:rPr lang="en-US" sz="2200" dirty="0">
                <a:solidFill>
                  <a:srgbClr val="212529"/>
                </a:solidFill>
                <a:highlight>
                  <a:srgbClr val="FFFFFF"/>
                </a:highlight>
                <a:latin typeface="proxima-nova"/>
              </a:rPr>
              <a:t>Trainees are required to complete a minimum of 1,000 total program hours including 100 didactic instruction hours and 900 fellowship practice experience hours, including at least 100 hours are supervised. </a:t>
            </a:r>
          </a:p>
          <a:p>
            <a:pPr marL="457200" indent="-457200">
              <a:buFont typeface="Wingdings" panose="05000000000000000000" pitchFamily="2" charset="2"/>
              <a:buChar char="Ø"/>
            </a:pPr>
            <a:r>
              <a:rPr lang="en-US" sz="2200" dirty="0">
                <a:solidFill>
                  <a:srgbClr val="212529"/>
                </a:solidFill>
                <a:highlight>
                  <a:srgbClr val="FFFFFF"/>
                </a:highlight>
                <a:latin typeface="proxima-nova"/>
              </a:rPr>
              <a:t>Pending A</a:t>
            </a:r>
            <a:r>
              <a:rPr lang="en-US" sz="2200" b="0" i="0" dirty="0">
                <a:solidFill>
                  <a:srgbClr val="212529"/>
                </a:solidFill>
                <a:effectLst/>
                <a:highlight>
                  <a:srgbClr val="FFFFFF"/>
                </a:highlight>
                <a:latin typeface="proxima-nova"/>
              </a:rPr>
              <a:t>ccredited Council on Social Work Education (CSWE). </a:t>
            </a:r>
          </a:p>
        </p:txBody>
      </p:sp>
    </p:spTree>
    <p:extLst>
      <p:ext uri="{BB962C8B-B14F-4D97-AF65-F5344CB8AC3E}">
        <p14:creationId xmlns:p14="http://schemas.microsoft.com/office/powerpoint/2010/main" val="209551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BC07-DEC7-6D45-7007-921F22798DC3}"/>
              </a:ext>
            </a:extLst>
          </p:cNvPr>
          <p:cNvSpPr>
            <a:spLocks noGrp="1"/>
          </p:cNvSpPr>
          <p:nvPr>
            <p:ph type="title"/>
          </p:nvPr>
        </p:nvSpPr>
        <p:spPr>
          <a:xfrm>
            <a:off x="1454044" y="243407"/>
            <a:ext cx="10165830" cy="1298890"/>
          </a:xfrm>
        </p:spPr>
        <p:txBody>
          <a:bodyPr>
            <a:normAutofit fontScale="90000"/>
          </a:bodyPr>
          <a:lstStyle/>
          <a:p>
            <a:br>
              <a:rPr lang="en-US" sz="5000" b="1" dirty="0">
                <a:effectLst>
                  <a:outerShdw blurRad="38100" dist="38100" dir="2700000" algn="tl">
                    <a:srgbClr val="000000">
                      <a:alpha val="43137"/>
                    </a:srgbClr>
                  </a:outerShdw>
                </a:effectLst>
              </a:rPr>
            </a:br>
            <a:r>
              <a:rPr lang="en-US" sz="5000" b="1" dirty="0">
                <a:effectLst>
                  <a:outerShdw blurRad="38100" dist="38100" dir="2700000" algn="tl">
                    <a:srgbClr val="000000">
                      <a:alpha val="43137"/>
                    </a:srgbClr>
                  </a:outerShdw>
                </a:effectLst>
              </a:rPr>
              <a:t>ARPA – Project Status </a:t>
            </a:r>
          </a:p>
        </p:txBody>
      </p:sp>
      <p:sp>
        <p:nvSpPr>
          <p:cNvPr id="3" name="Content Placeholder 2">
            <a:extLst>
              <a:ext uri="{FF2B5EF4-FFF2-40B4-BE49-F238E27FC236}">
                <a16:creationId xmlns:a16="http://schemas.microsoft.com/office/drawing/2014/main" id="{25B5D636-F2FF-8D48-A834-CC49823C018E}"/>
              </a:ext>
            </a:extLst>
          </p:cNvPr>
          <p:cNvSpPr>
            <a:spLocks noGrp="1"/>
          </p:cNvSpPr>
          <p:nvPr>
            <p:ph sz="quarter" idx="11"/>
          </p:nvPr>
        </p:nvSpPr>
        <p:spPr>
          <a:xfrm>
            <a:off x="1454044" y="1872834"/>
            <a:ext cx="10165831" cy="4313654"/>
          </a:xfrm>
        </p:spPr>
        <p:txBody>
          <a:bodyPr/>
          <a:lstStyle/>
          <a:p>
            <a:r>
              <a:rPr lang="en-US" sz="3000" b="1" dirty="0">
                <a:latin typeface="Calibri" panose="020F0502020204030204" pitchFamily="34" charset="0"/>
                <a:ea typeface="Calibri" panose="020F0502020204030204" pitchFamily="34" charset="0"/>
                <a:cs typeface="Times New Roman" panose="02020603050405020304" pitchFamily="18" charset="0"/>
              </a:rPr>
              <a:t>We continue to provide training to 4 LMSWs </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W</a:t>
            </a:r>
            <a:r>
              <a:rPr lang="en-US" sz="2000" dirty="0">
                <a:effectLst/>
                <a:latin typeface="Calibri" panose="020F0502020204030204" pitchFamily="34" charset="0"/>
                <a:ea typeface="Calibri" panose="020F0502020204030204" pitchFamily="34" charset="0"/>
                <a:cs typeface="Times New Roman" panose="02020603050405020304" pitchFamily="18" charset="0"/>
              </a:rPr>
              <a:t>eekly clinical didactics</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G</a:t>
            </a:r>
            <a:r>
              <a:rPr lang="en-US" sz="2000" dirty="0">
                <a:effectLst/>
                <a:latin typeface="Calibri" panose="020F0502020204030204" pitchFamily="34" charset="0"/>
                <a:ea typeface="Calibri" panose="020F0502020204030204" pitchFamily="34" charset="0"/>
                <a:cs typeface="Times New Roman" panose="02020603050405020304" pitchFamily="18" charset="0"/>
              </a:rPr>
              <a:t>roup supervision</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S</a:t>
            </a:r>
            <a:r>
              <a:rPr lang="en-US" sz="2000" dirty="0">
                <a:effectLst/>
                <a:latin typeface="Calibri" panose="020F0502020204030204" pitchFamily="34" charset="0"/>
                <a:ea typeface="Calibri" panose="020F0502020204030204" pitchFamily="34" charset="0"/>
                <a:cs typeface="Times New Roman" panose="02020603050405020304" pitchFamily="18" charset="0"/>
              </a:rPr>
              <a:t>upervision of new case intakes </a:t>
            </a:r>
          </a:p>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Consultation and supervision</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Provide clinical hours to licensure requirement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As of April 2024, we have provided 2,864 appointments to patients receiving services through the program, with 479 individual patients served</a:t>
            </a:r>
          </a:p>
          <a:p>
            <a:pPr marL="285750" indent="-285750">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rPr>
              <a:t>From 7/1/22 and 5/31/24, training continues for 4 social work fellows 24 months x 4 = 96 months of consistent training for the fellows</a:t>
            </a:r>
            <a:r>
              <a:rPr lang="en-US" dirty="0">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230661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D96D-57C0-996F-DFFE-A8A99B937125}"/>
              </a:ext>
            </a:extLst>
          </p:cNvPr>
          <p:cNvSpPr>
            <a:spLocks noGrp="1"/>
          </p:cNvSpPr>
          <p:nvPr>
            <p:ph type="title"/>
          </p:nvPr>
        </p:nvSpPr>
        <p:spPr>
          <a:xfrm>
            <a:off x="505603" y="582652"/>
            <a:ext cx="11047751" cy="863174"/>
          </a:xfrm>
        </p:spPr>
        <p:txBody>
          <a:bodyPr>
            <a:normAutofit/>
          </a:bodyPr>
          <a:lstStyle/>
          <a:p>
            <a:r>
              <a:rPr lang="en-US" sz="4000" b="1" dirty="0">
                <a:effectLst>
                  <a:outerShdw blurRad="38100" dist="38100" dir="2700000" algn="tl">
                    <a:srgbClr val="000000">
                      <a:alpha val="43137"/>
                    </a:srgbClr>
                  </a:outerShdw>
                </a:effectLst>
              </a:rPr>
              <a:t>Projections for FY 2024-2025</a:t>
            </a:r>
          </a:p>
        </p:txBody>
      </p:sp>
      <p:sp>
        <p:nvSpPr>
          <p:cNvPr id="3" name="Content Placeholder 2">
            <a:extLst>
              <a:ext uri="{FF2B5EF4-FFF2-40B4-BE49-F238E27FC236}">
                <a16:creationId xmlns:a16="http://schemas.microsoft.com/office/drawing/2014/main" id="{20D97265-13F6-CE44-C216-1D692E4AB08D}"/>
              </a:ext>
            </a:extLst>
          </p:cNvPr>
          <p:cNvSpPr>
            <a:spLocks noGrp="1"/>
          </p:cNvSpPr>
          <p:nvPr>
            <p:ph sz="quarter" idx="11"/>
          </p:nvPr>
        </p:nvSpPr>
        <p:spPr>
          <a:xfrm>
            <a:off x="572124" y="1873929"/>
            <a:ext cx="11047751" cy="4087846"/>
          </a:xfrm>
        </p:spPr>
        <p:txBody>
          <a:bodyPr/>
          <a:lstStyle/>
          <a:p>
            <a:endParaRPr lang="en-US" dirty="0"/>
          </a:p>
          <a:p>
            <a:endParaRPr lang="en-US" dirty="0"/>
          </a:p>
        </p:txBody>
      </p:sp>
      <p:sp>
        <p:nvSpPr>
          <p:cNvPr id="7" name="TextBox 6">
            <a:extLst>
              <a:ext uri="{FF2B5EF4-FFF2-40B4-BE49-F238E27FC236}">
                <a16:creationId xmlns:a16="http://schemas.microsoft.com/office/drawing/2014/main" id="{072B6580-2803-F205-0822-E481A211D24F}"/>
              </a:ext>
            </a:extLst>
          </p:cNvPr>
          <p:cNvSpPr txBox="1"/>
          <p:nvPr/>
        </p:nvSpPr>
        <p:spPr>
          <a:xfrm>
            <a:off x="505603" y="1484326"/>
            <a:ext cx="2162755" cy="630942"/>
          </a:xfrm>
          <a:prstGeom prst="rect">
            <a:avLst/>
          </a:prstGeom>
          <a:noFill/>
        </p:spPr>
        <p:txBody>
          <a:bodyPr wrap="square" rtlCol="0">
            <a:spAutoFit/>
          </a:bodyPr>
          <a:lstStyle/>
          <a:p>
            <a:pPr algn="l"/>
            <a:r>
              <a:rPr lang="en-US" sz="3500" i="1" dirty="0">
                <a:latin typeface="Halyard Display Light" pitchFamily="2" charset="77"/>
                <a:ea typeface="Halyard Display Light" pitchFamily="2" charset="77"/>
              </a:rPr>
              <a:t>Staffing</a:t>
            </a:r>
            <a:r>
              <a:rPr lang="en-US" sz="3200" i="1" dirty="0">
                <a:latin typeface="Halyard Display Light" pitchFamily="2" charset="77"/>
                <a:ea typeface="Halyard Display Light" pitchFamily="2" charset="77"/>
              </a:rPr>
              <a:t> </a:t>
            </a:r>
            <a:endParaRPr lang="en-US" sz="3200" b="0" i="1" kern="1200" dirty="0">
              <a:effectLst/>
              <a:latin typeface="Halyard Display Light" pitchFamily="2" charset="77"/>
              <a:ea typeface="Halyard Display Light" pitchFamily="2" charset="77"/>
              <a:cs typeface="+mn-cs"/>
            </a:endParaRPr>
          </a:p>
        </p:txBody>
      </p:sp>
      <p:sp>
        <p:nvSpPr>
          <p:cNvPr id="8" name="TextBox 7">
            <a:extLst>
              <a:ext uri="{FF2B5EF4-FFF2-40B4-BE49-F238E27FC236}">
                <a16:creationId xmlns:a16="http://schemas.microsoft.com/office/drawing/2014/main" id="{FFE8603A-83F8-1B72-3304-75FDAAC21542}"/>
              </a:ext>
            </a:extLst>
          </p:cNvPr>
          <p:cNvSpPr txBox="1"/>
          <p:nvPr/>
        </p:nvSpPr>
        <p:spPr>
          <a:xfrm>
            <a:off x="507938" y="4325313"/>
            <a:ext cx="4978462" cy="1169551"/>
          </a:xfrm>
          <a:prstGeom prst="rect">
            <a:avLst/>
          </a:prstGeom>
          <a:noFill/>
        </p:spPr>
        <p:txBody>
          <a:bodyPr wrap="square" rtlCol="0">
            <a:spAutoFit/>
          </a:bodyPr>
          <a:lstStyle/>
          <a:p>
            <a:pPr algn="l"/>
            <a:r>
              <a:rPr lang="en-US" sz="3500" i="1" dirty="0">
                <a:latin typeface="Halyard Display Light" pitchFamily="2" charset="77"/>
                <a:ea typeface="Halyard Display Light" pitchFamily="2" charset="77"/>
              </a:rPr>
              <a:t>Patient Sessions = 3,580</a:t>
            </a:r>
          </a:p>
          <a:p>
            <a:pPr algn="l"/>
            <a:r>
              <a:rPr lang="en-US" sz="3500" i="1" dirty="0">
                <a:latin typeface="Halyard Display Light" pitchFamily="2" charset="77"/>
                <a:ea typeface="Halyard Display Light" pitchFamily="2" charset="77"/>
              </a:rPr>
              <a:t>Patients Served = 598 </a:t>
            </a:r>
            <a:endParaRPr lang="en-US" sz="3500" b="0" i="1" kern="1200" dirty="0">
              <a:effectLst/>
              <a:latin typeface="Halyard Display Light" pitchFamily="2" charset="77"/>
              <a:ea typeface="Halyard Display Light" pitchFamily="2" charset="77"/>
              <a:cs typeface="+mn-cs"/>
            </a:endParaRPr>
          </a:p>
        </p:txBody>
      </p:sp>
      <p:graphicFrame>
        <p:nvGraphicFramePr>
          <p:cNvPr id="4" name="Table 3">
            <a:extLst>
              <a:ext uri="{FF2B5EF4-FFF2-40B4-BE49-F238E27FC236}">
                <a16:creationId xmlns:a16="http://schemas.microsoft.com/office/drawing/2014/main" id="{ED3A0427-2BAC-4E17-0A9A-CFC9EB6EF534}"/>
              </a:ext>
            </a:extLst>
          </p:cNvPr>
          <p:cNvGraphicFramePr>
            <a:graphicFrameLocks noGrp="1"/>
          </p:cNvGraphicFramePr>
          <p:nvPr>
            <p:extLst>
              <p:ext uri="{D42A27DB-BD31-4B8C-83A1-F6EECF244321}">
                <p14:modId xmlns:p14="http://schemas.microsoft.com/office/powerpoint/2010/main" val="4038301509"/>
              </p:ext>
            </p:extLst>
          </p:nvPr>
        </p:nvGraphicFramePr>
        <p:xfrm>
          <a:off x="538771" y="2098731"/>
          <a:ext cx="4533291" cy="2001780"/>
        </p:xfrm>
        <a:graphic>
          <a:graphicData uri="http://schemas.openxmlformats.org/drawingml/2006/table">
            <a:tbl>
              <a:tblPr/>
              <a:tblGrid>
                <a:gridCol w="3884230">
                  <a:extLst>
                    <a:ext uri="{9D8B030D-6E8A-4147-A177-3AD203B41FA5}">
                      <a16:colId xmlns:a16="http://schemas.microsoft.com/office/drawing/2014/main" val="374431289"/>
                    </a:ext>
                  </a:extLst>
                </a:gridCol>
                <a:gridCol w="649061">
                  <a:extLst>
                    <a:ext uri="{9D8B030D-6E8A-4147-A177-3AD203B41FA5}">
                      <a16:colId xmlns:a16="http://schemas.microsoft.com/office/drawing/2014/main" val="535133260"/>
                    </a:ext>
                  </a:extLst>
                </a:gridCol>
              </a:tblGrid>
              <a:tr h="337758">
                <a:tc>
                  <a:txBody>
                    <a:bodyPr/>
                    <a:lstStyle/>
                    <a:p>
                      <a:pPr algn="l" fontAlgn="b"/>
                      <a:r>
                        <a:rPr lang="en-US" sz="2000" b="0" i="0" u="none" strike="noStrike">
                          <a:solidFill>
                            <a:srgbClr val="000000"/>
                          </a:solidFill>
                          <a:effectLst/>
                          <a:latin typeface="Calibri" panose="020F0502020204030204" pitchFamily="34" charset="0"/>
                        </a:rPr>
                        <a:t>PROJECT DIRECTOR </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Calibri" panose="020F0502020204030204" pitchFamily="34" charset="0"/>
                        </a:rPr>
                        <a:t>0.2</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401767166"/>
                  </a:ext>
                </a:extLst>
              </a:tr>
              <a:tr h="337758">
                <a:tc>
                  <a:txBody>
                    <a:bodyPr/>
                    <a:lstStyle/>
                    <a:p>
                      <a:pPr algn="l" fontAlgn="b"/>
                      <a:r>
                        <a:rPr lang="en-US" sz="2000" b="0" i="0" u="none" strike="noStrike">
                          <a:solidFill>
                            <a:srgbClr val="000000"/>
                          </a:solidFill>
                          <a:effectLst/>
                          <a:latin typeface="Calibri" panose="020F0502020204030204" pitchFamily="34" charset="0"/>
                        </a:rPr>
                        <a:t>LICENSED SOCIAL WORK SUPERVISOR </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2982493077"/>
                  </a:ext>
                </a:extLst>
              </a:tr>
              <a:tr h="325374">
                <a:tc>
                  <a:txBody>
                    <a:bodyPr/>
                    <a:lstStyle/>
                    <a:p>
                      <a:pPr algn="l" fontAlgn="b"/>
                      <a:r>
                        <a:rPr lang="en-US" sz="2000" b="0" i="0" u="none" strike="noStrike">
                          <a:solidFill>
                            <a:srgbClr val="000000"/>
                          </a:solidFill>
                          <a:effectLst/>
                          <a:latin typeface="Calibri" panose="020F0502020204030204" pitchFamily="34" charset="0"/>
                        </a:rPr>
                        <a:t>LICENSED MASTERS SOCIAL WORKER </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Calibri" panose="020F0502020204030204" pitchFamily="34" charset="0"/>
                        </a:rPr>
                        <a:t>5</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1953479339"/>
                  </a:ext>
                </a:extLst>
              </a:tr>
              <a:tr h="325374">
                <a:tc>
                  <a:txBody>
                    <a:bodyPr/>
                    <a:lstStyle/>
                    <a:p>
                      <a:pPr algn="l" fontAlgn="b"/>
                      <a:r>
                        <a:rPr lang="en-US" sz="2000" b="0" i="0" u="none" strike="noStrike">
                          <a:solidFill>
                            <a:srgbClr val="000000"/>
                          </a:solidFill>
                          <a:effectLst/>
                          <a:latin typeface="Calibri" panose="020F0502020204030204" pitchFamily="34" charset="0"/>
                        </a:rPr>
                        <a:t>PROGRAM MANAGER </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44664535"/>
                  </a:ext>
                </a:extLst>
              </a:tr>
              <a:tr h="337758">
                <a:tc>
                  <a:txBody>
                    <a:bodyPr/>
                    <a:lstStyle/>
                    <a:p>
                      <a:pPr algn="l" fontAlgn="b"/>
                      <a:r>
                        <a:rPr lang="en-US" sz="2000" b="0" i="0" u="none" strike="noStrike">
                          <a:solidFill>
                            <a:srgbClr val="000000"/>
                          </a:solidFill>
                          <a:effectLst/>
                          <a:latin typeface="Calibri" panose="020F0502020204030204" pitchFamily="34" charset="0"/>
                        </a:rPr>
                        <a:t>CONTRACT &amp; FINANCE MANAGER</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Calibri" panose="020F0502020204030204" pitchFamily="34" charset="0"/>
                        </a:rPr>
                        <a:t>0.1</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4149147373"/>
                  </a:ext>
                </a:extLst>
              </a:tr>
              <a:tr h="337758">
                <a:tc>
                  <a:txBody>
                    <a:bodyPr/>
                    <a:lstStyle/>
                    <a:p>
                      <a:pPr algn="l" fontAlgn="b"/>
                      <a:r>
                        <a:rPr lang="en-US" sz="2000" b="0" i="0" u="none" strike="noStrike" dirty="0">
                          <a:solidFill>
                            <a:srgbClr val="000000"/>
                          </a:solidFill>
                          <a:effectLst/>
                          <a:latin typeface="Calibri" panose="020F0502020204030204" pitchFamily="34" charset="0"/>
                        </a:rPr>
                        <a:t>MARKETING COORDINATOR </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alibri" panose="020F0502020204030204" pitchFamily="34" charset="0"/>
                        </a:rPr>
                        <a:t>0.2</a:t>
                      </a:r>
                    </a:p>
                  </a:txBody>
                  <a:tcPr marL="0" marR="0" marT="0" marB="0" anchor="b">
                    <a:lnL>
                      <a:noFill/>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3634260925"/>
                  </a:ext>
                </a:extLst>
              </a:tr>
            </a:tbl>
          </a:graphicData>
        </a:graphic>
      </p:graphicFrame>
    </p:spTree>
    <p:extLst>
      <p:ext uri="{BB962C8B-B14F-4D97-AF65-F5344CB8AC3E}">
        <p14:creationId xmlns:p14="http://schemas.microsoft.com/office/powerpoint/2010/main" val="373893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31A6-30A8-124C-81DA-6525FE29B5DF}"/>
              </a:ext>
            </a:extLst>
          </p:cNvPr>
          <p:cNvSpPr>
            <a:spLocks noGrp="1"/>
          </p:cNvSpPr>
          <p:nvPr>
            <p:ph type="title"/>
          </p:nvPr>
        </p:nvSpPr>
        <p:spPr>
          <a:xfrm>
            <a:off x="357439" y="805096"/>
            <a:ext cx="11047751" cy="863174"/>
          </a:xfrm>
        </p:spPr>
        <p:txBody>
          <a:bodyPr>
            <a:normAutofit/>
          </a:bodyPr>
          <a:lstStyle/>
          <a:p>
            <a:r>
              <a:rPr lang="en-US" sz="4000" b="1" dirty="0">
                <a:effectLst>
                  <a:outerShdw blurRad="38100" dist="38100" dir="2700000" algn="tl">
                    <a:srgbClr val="000000">
                      <a:alpha val="43137"/>
                    </a:srgbClr>
                  </a:outerShdw>
                </a:effectLst>
              </a:rPr>
              <a:t>Future Vision for our Program </a:t>
            </a:r>
          </a:p>
        </p:txBody>
      </p:sp>
      <p:sp>
        <p:nvSpPr>
          <p:cNvPr id="3" name="Content Placeholder 2">
            <a:extLst>
              <a:ext uri="{FF2B5EF4-FFF2-40B4-BE49-F238E27FC236}">
                <a16:creationId xmlns:a16="http://schemas.microsoft.com/office/drawing/2014/main" id="{C77ED821-5A31-EBCB-1ACB-A2688D318655}"/>
              </a:ext>
            </a:extLst>
          </p:cNvPr>
          <p:cNvSpPr>
            <a:spLocks noGrp="1"/>
          </p:cNvSpPr>
          <p:nvPr>
            <p:ph sz="quarter" idx="11"/>
          </p:nvPr>
        </p:nvSpPr>
        <p:spPr/>
        <p:txBody>
          <a:bodyPr/>
          <a:lstStyle/>
          <a:p>
            <a:pPr marL="285750" indent="-285750">
              <a:buFont typeface="Arial" panose="020B0604020202020204" pitchFamily="34" charset="0"/>
              <a:buChar char="•"/>
            </a:pPr>
            <a:r>
              <a:rPr lang="en-US" sz="3500" dirty="0"/>
              <a:t>Expand social work fellows to 5</a:t>
            </a:r>
          </a:p>
          <a:p>
            <a:pPr marL="285750" indent="-285750">
              <a:buFont typeface="Arial" panose="020B0604020202020204" pitchFamily="34" charset="0"/>
              <a:buChar char="•"/>
            </a:pPr>
            <a:r>
              <a:rPr lang="en-US" sz="3500" dirty="0"/>
              <a:t>Add rotation with our </a:t>
            </a:r>
            <a:r>
              <a:rPr lang="en-US" sz="3500" i="1" dirty="0"/>
              <a:t>NEW</a:t>
            </a:r>
            <a:r>
              <a:rPr lang="en-US" sz="3500" dirty="0"/>
              <a:t> Intensive Outpatient Program </a:t>
            </a:r>
          </a:p>
          <a:p>
            <a:pPr marL="285750" indent="-285750">
              <a:buFont typeface="Arial" panose="020B0604020202020204" pitchFamily="34" charset="0"/>
              <a:buChar char="•"/>
            </a:pPr>
            <a:r>
              <a:rPr lang="en-US" sz="3500" dirty="0"/>
              <a:t>Increase retention of trainees in Texas</a:t>
            </a:r>
          </a:p>
          <a:p>
            <a:pPr marL="285750" indent="-285750">
              <a:buFont typeface="Arial" panose="020B0604020202020204" pitchFamily="34" charset="0"/>
              <a:buChar char="•"/>
            </a:pPr>
            <a:r>
              <a:rPr lang="en-US" sz="3500" dirty="0"/>
              <a:t>Increase overall access to care</a:t>
            </a:r>
          </a:p>
        </p:txBody>
      </p:sp>
    </p:spTree>
    <p:extLst>
      <p:ext uri="{BB962C8B-B14F-4D97-AF65-F5344CB8AC3E}">
        <p14:creationId xmlns:p14="http://schemas.microsoft.com/office/powerpoint/2010/main" val="168638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0DB7-F229-FAB2-A6B6-3BAB203FF5F3}"/>
              </a:ext>
            </a:extLst>
          </p:cNvPr>
          <p:cNvSpPr>
            <a:spLocks noGrp="1"/>
          </p:cNvSpPr>
          <p:nvPr>
            <p:ph type="title"/>
          </p:nvPr>
        </p:nvSpPr>
        <p:spPr>
          <a:xfrm>
            <a:off x="397195" y="352505"/>
            <a:ext cx="11047751" cy="863174"/>
          </a:xfrm>
        </p:spPr>
        <p:txBody>
          <a:bodyPr/>
          <a:lstStyle/>
          <a:p>
            <a:r>
              <a:rPr lang="en-US" b="1" dirty="0">
                <a:effectLst>
                  <a:outerShdw blurRad="38100" dist="38100" dir="2700000" algn="tl">
                    <a:srgbClr val="000000">
                      <a:alpha val="43137"/>
                    </a:srgbClr>
                  </a:outerShdw>
                </a:effectLst>
              </a:rPr>
              <a:t>Social Work Fellowship Supervisors </a:t>
            </a:r>
          </a:p>
        </p:txBody>
      </p:sp>
      <p:sp>
        <p:nvSpPr>
          <p:cNvPr id="3" name="Content Placeholder 2">
            <a:extLst>
              <a:ext uri="{FF2B5EF4-FFF2-40B4-BE49-F238E27FC236}">
                <a16:creationId xmlns:a16="http://schemas.microsoft.com/office/drawing/2014/main" id="{74860720-716E-28EF-0562-EF4B1BD192B3}"/>
              </a:ext>
            </a:extLst>
          </p:cNvPr>
          <p:cNvSpPr>
            <a:spLocks noGrp="1"/>
          </p:cNvSpPr>
          <p:nvPr>
            <p:ph sz="quarter" idx="11"/>
          </p:nvPr>
        </p:nvSpPr>
        <p:spPr>
          <a:xfrm>
            <a:off x="397195" y="973525"/>
            <a:ext cx="11047751" cy="5398700"/>
          </a:xfrm>
        </p:spPr>
        <p:txBody>
          <a:bodyPr/>
          <a:lstStyle/>
          <a:p>
            <a:r>
              <a:rPr lang="en-US" sz="2000" b="1" dirty="0"/>
              <a:t>Vanna C. Cassimere, LCSW-S, PSS, PhD</a:t>
            </a:r>
            <a:r>
              <a:rPr lang="en-US" sz="2000" dirty="0"/>
              <a:t> Candidate, Supervisor of Ongoing Education - clinically trained in psychodynamic approaches, utilizing Relational Theory in practice, evidenced-based training and direct practice approaches, including Cognitive-Behavioral Therapy, Dialectical Behavioral Therapy, Play Therapy, and EMDR, has a profound impact. Extensive training for assessment, use of self in treatment, understanding transference and countertransference in the treatment process, motivational interviewing, diagnostic criteria, and skills in transition and coordination of care in the acute setting.</a:t>
            </a:r>
          </a:p>
          <a:p>
            <a:r>
              <a:rPr lang="en-US" sz="2000" b="1" dirty="0"/>
              <a:t>Shannon Hodges, LCSW-S </a:t>
            </a:r>
            <a:r>
              <a:rPr lang="en-US" sz="2000" dirty="0"/>
              <a:t>-  Experienced LCSW with a demonstrated history of working administratively in the psychiatric hospital &amp; health care industry. Skilled in Crisis Intervention, Conflict Resolution, Employee Training, Leadership, and Interviewing. Strong healthcare services professional soon to have a Master of Business Administration focused on Healthcare Administration</a:t>
            </a:r>
          </a:p>
          <a:p>
            <a:r>
              <a:rPr lang="en-US" sz="2000" b="1" dirty="0"/>
              <a:t>Jane Hamilton, PhD, MPH, LCSW, Associate Professor </a:t>
            </a:r>
            <a:r>
              <a:rPr lang="en-US" sz="2000" dirty="0"/>
              <a:t>- development of integrated behavioral health treatment for persons experiencing homelessness, design and implementation of a nutrition-focused community health worker intervention in permanent supportive housing, feasibility and effectiveness of a behavioral health workforce expansion training grant, and examining process, outcomes and cost-effectiveness of community-based mental health programs.</a:t>
            </a:r>
            <a:endParaRPr lang="en-US" sz="2000" b="1" dirty="0"/>
          </a:p>
          <a:p>
            <a:endParaRPr lang="en-US" sz="1500" dirty="0"/>
          </a:p>
        </p:txBody>
      </p:sp>
    </p:spTree>
    <p:extLst>
      <p:ext uri="{BB962C8B-B14F-4D97-AF65-F5344CB8AC3E}">
        <p14:creationId xmlns:p14="http://schemas.microsoft.com/office/powerpoint/2010/main" val="154475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F73F-12AE-3E03-2524-EBE6CFC7C3FC}"/>
              </a:ext>
            </a:extLst>
          </p:cNvPr>
          <p:cNvSpPr>
            <a:spLocks noGrp="1"/>
          </p:cNvSpPr>
          <p:nvPr>
            <p:ph type="title"/>
          </p:nvPr>
        </p:nvSpPr>
        <p:spPr>
          <a:xfrm>
            <a:off x="800724" y="411795"/>
            <a:ext cx="11047751" cy="863174"/>
          </a:xfrm>
        </p:spPr>
        <p:txBody>
          <a:bodyPr>
            <a:normAutofit fontScale="90000"/>
          </a:bodyPr>
          <a:lstStyle/>
          <a:p>
            <a:br>
              <a:rPr lang="en-US" b="1" dirty="0">
                <a:effectLst>
                  <a:outerShdw blurRad="38100" dist="38100" dir="2700000" algn="tl">
                    <a:srgbClr val="000000">
                      <a:alpha val="43137"/>
                    </a:srgbClr>
                  </a:outerShdw>
                </a:effectLst>
              </a:rPr>
            </a:br>
            <a:r>
              <a:rPr lang="en-US" sz="6700" b="1" dirty="0">
                <a:effectLst>
                  <a:outerShdw blurRad="38100" dist="38100" dir="2700000" algn="tl">
                    <a:srgbClr val="000000">
                      <a:alpha val="43137"/>
                    </a:srgbClr>
                  </a:outerShdw>
                </a:effectLst>
              </a:rPr>
              <a:t>Metrics Inception to Date </a:t>
            </a:r>
          </a:p>
        </p:txBody>
      </p:sp>
      <p:sp>
        <p:nvSpPr>
          <p:cNvPr id="4" name="Text Placeholder 3">
            <a:extLst>
              <a:ext uri="{FF2B5EF4-FFF2-40B4-BE49-F238E27FC236}">
                <a16:creationId xmlns:a16="http://schemas.microsoft.com/office/drawing/2014/main" id="{9565A096-B203-700B-60FB-305B500E5F8B}"/>
              </a:ext>
            </a:extLst>
          </p:cNvPr>
          <p:cNvSpPr>
            <a:spLocks noGrp="1"/>
          </p:cNvSpPr>
          <p:nvPr>
            <p:ph type="body" sz="quarter" idx="14"/>
          </p:nvPr>
        </p:nvSpPr>
        <p:spPr>
          <a:xfrm>
            <a:off x="1025913" y="3329543"/>
            <a:ext cx="3271291" cy="1968500"/>
          </a:xfrm>
        </p:spPr>
        <p:txBody>
          <a:bodyPr/>
          <a:lstStyle/>
          <a:p>
            <a:pPr marL="342900" indent="-342900" algn="l">
              <a:buFont typeface="Wingdings" panose="05000000000000000000" pitchFamily="2" charset="2"/>
              <a:buChar char="ü"/>
            </a:pPr>
            <a:r>
              <a:rPr lang="en-US" sz="3000" dirty="0"/>
              <a:t>8 Total Interns </a:t>
            </a:r>
          </a:p>
          <a:p>
            <a:pPr marL="342900" indent="-342900" algn="l">
              <a:buFont typeface="Wingdings" panose="05000000000000000000" pitchFamily="2" charset="2"/>
              <a:buChar char="ü"/>
            </a:pPr>
            <a:r>
              <a:rPr lang="en-US" sz="3000" dirty="0"/>
              <a:t>4 FTEs funded through ARPA</a:t>
            </a:r>
          </a:p>
          <a:p>
            <a:pPr marL="342900" indent="-342900" algn="l">
              <a:buFont typeface="Wingdings" panose="05000000000000000000" pitchFamily="2" charset="2"/>
              <a:buChar char="ü"/>
            </a:pPr>
            <a:r>
              <a:rPr lang="en-US" sz="3000" dirty="0"/>
              <a:t>96 months of total training</a:t>
            </a:r>
          </a:p>
          <a:p>
            <a:r>
              <a:rPr lang="en-US" dirty="0"/>
              <a:t> </a:t>
            </a:r>
          </a:p>
          <a:p>
            <a:endParaRPr lang="en-US" dirty="0"/>
          </a:p>
        </p:txBody>
      </p:sp>
      <p:sp>
        <p:nvSpPr>
          <p:cNvPr id="7" name="Text Placeholder 6">
            <a:extLst>
              <a:ext uri="{FF2B5EF4-FFF2-40B4-BE49-F238E27FC236}">
                <a16:creationId xmlns:a16="http://schemas.microsoft.com/office/drawing/2014/main" id="{BD6086A8-E8A9-B971-50D3-84D43F2BA562}"/>
              </a:ext>
            </a:extLst>
          </p:cNvPr>
          <p:cNvSpPr>
            <a:spLocks noGrp="1"/>
          </p:cNvSpPr>
          <p:nvPr>
            <p:ph type="body" sz="quarter" idx="19"/>
          </p:nvPr>
        </p:nvSpPr>
        <p:spPr>
          <a:xfrm>
            <a:off x="356640" y="2499023"/>
            <a:ext cx="4609838" cy="590716"/>
          </a:xfrm>
        </p:spPr>
        <p:txBody>
          <a:bodyPr/>
          <a:lstStyle/>
          <a:p>
            <a:r>
              <a:rPr lang="en-US" sz="3500" dirty="0"/>
              <a:t># of SW Fellow Trained</a:t>
            </a:r>
          </a:p>
        </p:txBody>
      </p:sp>
      <p:sp>
        <p:nvSpPr>
          <p:cNvPr id="8" name="Text Placeholder 7">
            <a:extLst>
              <a:ext uri="{FF2B5EF4-FFF2-40B4-BE49-F238E27FC236}">
                <a16:creationId xmlns:a16="http://schemas.microsoft.com/office/drawing/2014/main" id="{7B4E1461-FCEC-A46C-62F5-A5BFD15398BD}"/>
              </a:ext>
            </a:extLst>
          </p:cNvPr>
          <p:cNvSpPr>
            <a:spLocks noGrp="1"/>
          </p:cNvSpPr>
          <p:nvPr>
            <p:ph type="body" sz="quarter" idx="20"/>
          </p:nvPr>
        </p:nvSpPr>
        <p:spPr>
          <a:xfrm>
            <a:off x="6688486" y="3139006"/>
            <a:ext cx="4041427" cy="2349574"/>
          </a:xfrm>
        </p:spPr>
        <p:txBody>
          <a:bodyPr/>
          <a:lstStyle/>
          <a:p>
            <a:pPr marL="342900" indent="-342900" algn="l">
              <a:buFont typeface="Wingdings" panose="05000000000000000000" pitchFamily="2" charset="2"/>
              <a:buChar char="ü"/>
            </a:pPr>
            <a:r>
              <a:rPr lang="en-US" sz="3000" dirty="0"/>
              <a:t>2,864 Total Appointments </a:t>
            </a:r>
          </a:p>
          <a:p>
            <a:pPr marL="342900" indent="-342900" algn="l">
              <a:buFont typeface="Wingdings" panose="05000000000000000000" pitchFamily="2" charset="2"/>
              <a:buChar char="ü"/>
            </a:pPr>
            <a:r>
              <a:rPr lang="en-US" sz="3000" dirty="0"/>
              <a:t>Individual patients served = 479 served </a:t>
            </a:r>
          </a:p>
        </p:txBody>
      </p:sp>
      <p:sp>
        <p:nvSpPr>
          <p:cNvPr id="9" name="Text Placeholder 8">
            <a:extLst>
              <a:ext uri="{FF2B5EF4-FFF2-40B4-BE49-F238E27FC236}">
                <a16:creationId xmlns:a16="http://schemas.microsoft.com/office/drawing/2014/main" id="{DA8B0511-A8C3-44C9-D84D-26ABA341B9F4}"/>
              </a:ext>
            </a:extLst>
          </p:cNvPr>
          <p:cNvSpPr>
            <a:spLocks noGrp="1"/>
          </p:cNvSpPr>
          <p:nvPr>
            <p:ph type="body" sz="quarter" idx="21"/>
          </p:nvPr>
        </p:nvSpPr>
        <p:spPr>
          <a:xfrm>
            <a:off x="6096000" y="2499023"/>
            <a:ext cx="4934760" cy="590716"/>
          </a:xfrm>
        </p:spPr>
        <p:txBody>
          <a:bodyPr/>
          <a:lstStyle/>
          <a:p>
            <a:r>
              <a:rPr lang="en-US" sz="3500" dirty="0"/>
              <a:t># of Total Patients Served</a:t>
            </a:r>
          </a:p>
        </p:txBody>
      </p:sp>
    </p:spTree>
    <p:extLst>
      <p:ext uri="{BB962C8B-B14F-4D97-AF65-F5344CB8AC3E}">
        <p14:creationId xmlns:p14="http://schemas.microsoft.com/office/powerpoint/2010/main" val="166586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Presentation6" id="{B8405370-A129-4125-9F50-775524666A7B}" vid="{BDB2365E-1E9C-4304-BD75-ED3BDC26FC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9" ma:contentTypeDescription="Create a new document." ma:contentTypeScope="" ma:versionID="4ad326326a8d06577978775162626bb7">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a7d29ef909722fc5236f4aa4dc8a13d8"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Dr. Babatope - presenting</Comments>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9AE62D0-6C06-4DA2-8EC7-9556D8A360AE}">
  <ds:schemaRefs>
    <ds:schemaRef ds:uri="http://schemas.microsoft.com/sharepoint/v3/contenttype/forms"/>
  </ds:schemaRefs>
</ds:datastoreItem>
</file>

<file path=customXml/itemProps2.xml><?xml version="1.0" encoding="utf-8"?>
<ds:datastoreItem xmlns:ds="http://schemas.openxmlformats.org/officeDocument/2006/customXml" ds:itemID="{908C3D8F-ABB0-44C9-A80F-5AAECF1FA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8a4d9-e5a5-428b-a312-dfd840ba6b63"/>
    <ds:schemaRef ds:uri="ef95f5f0-dadb-470a-94cb-364b588c356d"/>
    <ds:schemaRef ds:uri="bc6d5123-e1cb-4a6a-adf0-63854dce4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ED82A2-4125-4AED-8157-E1B47AA32BBF}">
  <ds:schemaRefs>
    <ds:schemaRef ds:uri="http://schemas.microsoft.com/office/2006/metadata/properties"/>
    <ds:schemaRef ds:uri="http://schemas.microsoft.com/office/infopath/2007/PartnerControls"/>
    <ds:schemaRef ds:uri="bc6d5123-e1cb-4a6a-adf0-63854dce486e"/>
    <ds:schemaRef ds:uri="2018a4d9-e5a5-428b-a312-dfd840ba6b63"/>
  </ds:schemaRefs>
</ds:datastoreItem>
</file>

<file path=docProps/app.xml><?xml version="1.0" encoding="utf-8"?>
<Properties xmlns="http://schemas.openxmlformats.org/officeDocument/2006/extended-properties" xmlns:vt="http://schemas.openxmlformats.org/officeDocument/2006/docPropsVTypes">
  <Template>UTHSCH-TCMHCC-Template</Template>
  <TotalTime>319</TotalTime>
  <Words>522</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Avenir Black</vt:lpstr>
      <vt:lpstr>Avenir Book</vt:lpstr>
      <vt:lpstr>Avenir Light</vt:lpstr>
      <vt:lpstr>Avenir Light Oblique</vt:lpstr>
      <vt:lpstr>Avenir Medium</vt:lpstr>
      <vt:lpstr>Avenir Medium Oblique</vt:lpstr>
      <vt:lpstr>Calibri</vt:lpstr>
      <vt:lpstr>Halyard Display Light</vt:lpstr>
      <vt:lpstr>proxima-nova</vt:lpstr>
      <vt:lpstr>Wingdings</vt:lpstr>
      <vt:lpstr>Office Theme</vt:lpstr>
      <vt:lpstr>UTHealth Houston  Social Work Fellowship Program  </vt:lpstr>
      <vt:lpstr>PowerPoint Presentation</vt:lpstr>
      <vt:lpstr> ARPA – Project Status </vt:lpstr>
      <vt:lpstr>Projections for FY 2024-2025</vt:lpstr>
      <vt:lpstr>Future Vision for our Program </vt:lpstr>
      <vt:lpstr>Social Work Fellowship Supervisors </vt:lpstr>
      <vt:lpstr> Metrics Inception to Date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UTHealth Houston Psychology Internship Program</dc:title>
  <dc:creator>Lopez, Mary</dc:creator>
  <cp:lastModifiedBy>Lopez, Mary</cp:lastModifiedBy>
  <cp:revision>5</cp:revision>
  <dcterms:created xsi:type="dcterms:W3CDTF">2024-06-12T19:46:30Z</dcterms:created>
  <dcterms:modified xsi:type="dcterms:W3CDTF">2024-06-13T17:59:10Z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y fmtid="{D5CDD505-2E9C-101B-9397-08002B2CF9AE}" pid="3" name="MediaServiceImageTags">
    <vt:lpwstr/>
  </property>
</Properties>
</file>