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E296A-89AA-C0F2-1340-42181B4B0E67}" v="12" dt="2024-06-14T20:12:28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>
        <p:scale>
          <a:sx n="120" d="100"/>
          <a:sy n="120" d="100"/>
        </p:scale>
        <p:origin x="120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rkle, Lainie" userId="S::lmccorkle@utsystem.edu::50561595-1278-4a0a-ba5f-c2e7eeb9b9cc" providerId="AD" clId="Web-{4BDE296A-89AA-C0F2-1340-42181B4B0E67}"/>
    <pc:docChg chg="modSld">
      <pc:chgData name="McCorkle, Lainie" userId="S::lmccorkle@utsystem.edu::50561595-1278-4a0a-ba5f-c2e7eeb9b9cc" providerId="AD" clId="Web-{4BDE296A-89AA-C0F2-1340-42181B4B0E67}" dt="2024-06-14T20:12:28.774" v="10" actId="20577"/>
      <pc:docMkLst>
        <pc:docMk/>
      </pc:docMkLst>
      <pc:sldChg chg="modSp">
        <pc:chgData name="McCorkle, Lainie" userId="S::lmccorkle@utsystem.edu::50561595-1278-4a0a-ba5f-c2e7eeb9b9cc" providerId="AD" clId="Web-{4BDE296A-89AA-C0F2-1340-42181B4B0E67}" dt="2024-06-14T20:11:12.349" v="1" actId="20577"/>
        <pc:sldMkLst>
          <pc:docMk/>
          <pc:sldMk cId="2095518336" sldId="258"/>
        </pc:sldMkLst>
        <pc:spChg chg="mod">
          <ac:chgData name="McCorkle, Lainie" userId="S::lmccorkle@utsystem.edu::50561595-1278-4a0a-ba5f-c2e7eeb9b9cc" providerId="AD" clId="Web-{4BDE296A-89AA-C0F2-1340-42181B4B0E67}" dt="2024-06-14T20:11:12.349" v="1" actId="20577"/>
          <ac:spMkLst>
            <pc:docMk/>
            <pc:sldMk cId="2095518336" sldId="258"/>
            <ac:spMk id="5" creationId="{B6AB49EA-5B03-3DC2-1269-DAB2255A4CD5}"/>
          </ac:spMkLst>
        </pc:spChg>
      </pc:sldChg>
      <pc:sldChg chg="modSp">
        <pc:chgData name="McCorkle, Lainie" userId="S::lmccorkle@utsystem.edu::50561595-1278-4a0a-ba5f-c2e7eeb9b9cc" providerId="AD" clId="Web-{4BDE296A-89AA-C0F2-1340-42181B4B0E67}" dt="2024-06-14T20:12:28.774" v="10" actId="20577"/>
        <pc:sldMkLst>
          <pc:docMk/>
          <pc:sldMk cId="2716913451" sldId="263"/>
        </pc:sldMkLst>
        <pc:spChg chg="mod">
          <ac:chgData name="McCorkle, Lainie" userId="S::lmccorkle@utsystem.edu::50561595-1278-4a0a-ba5f-c2e7eeb9b9cc" providerId="AD" clId="Web-{4BDE296A-89AA-C0F2-1340-42181B4B0E67}" dt="2024-06-14T20:12:28.774" v="10" actId="20577"/>
          <ac:spMkLst>
            <pc:docMk/>
            <pc:sldMk cId="2716913451" sldId="263"/>
            <ac:spMk id="3" creationId="{49377A41-2F50-6CA0-BFA3-DF0F2752CEC5}"/>
          </ac:spMkLst>
        </pc:spChg>
      </pc:sldChg>
      <pc:sldChg chg="modSp">
        <pc:chgData name="McCorkle, Lainie" userId="S::lmccorkle@utsystem.edu::50561595-1278-4a0a-ba5f-c2e7eeb9b9cc" providerId="AD" clId="Web-{4BDE296A-89AA-C0F2-1340-42181B4B0E67}" dt="2024-06-14T20:11:27.709" v="3" actId="20577"/>
        <pc:sldMkLst>
          <pc:docMk/>
          <pc:sldMk cId="2306612095" sldId="264"/>
        </pc:sldMkLst>
        <pc:spChg chg="mod">
          <ac:chgData name="McCorkle, Lainie" userId="S::lmccorkle@utsystem.edu::50561595-1278-4a0a-ba5f-c2e7eeb9b9cc" providerId="AD" clId="Web-{4BDE296A-89AA-C0F2-1340-42181B4B0E67}" dt="2024-06-14T20:11:27.709" v="3" actId="20577"/>
          <ac:spMkLst>
            <pc:docMk/>
            <pc:sldMk cId="2306612095" sldId="264"/>
            <ac:spMk id="3" creationId="{25B5D636-F2FF-8D48-A834-CC49823C018E}"/>
          </ac:spMkLst>
        </pc:spChg>
      </pc:sldChg>
      <pc:sldChg chg="modSp">
        <pc:chgData name="McCorkle, Lainie" userId="S::lmccorkle@utsystem.edu::50561595-1278-4a0a-ba5f-c2e7eeb9b9cc" providerId="AD" clId="Web-{4BDE296A-89AA-C0F2-1340-42181B4B0E67}" dt="2024-06-14T20:11:56.882" v="8" actId="20577"/>
        <pc:sldMkLst>
          <pc:docMk/>
          <pc:sldMk cId="1544758790" sldId="267"/>
        </pc:sldMkLst>
        <pc:spChg chg="mod">
          <ac:chgData name="McCorkle, Lainie" userId="S::lmccorkle@utsystem.edu::50561595-1278-4a0a-ba5f-c2e7eeb9b9cc" providerId="AD" clId="Web-{4BDE296A-89AA-C0F2-1340-42181B4B0E67}" dt="2024-06-14T20:11:41.897" v="4" actId="1076"/>
          <ac:spMkLst>
            <pc:docMk/>
            <pc:sldMk cId="1544758790" sldId="267"/>
            <ac:spMk id="2" creationId="{C0F80DB7-F229-FAB2-A6B6-3BAB203FF5F3}"/>
          </ac:spMkLst>
        </pc:spChg>
        <pc:spChg chg="mod">
          <ac:chgData name="McCorkle, Lainie" userId="S::lmccorkle@utsystem.edu::50561595-1278-4a0a-ba5f-c2e7eeb9b9cc" providerId="AD" clId="Web-{4BDE296A-89AA-C0F2-1340-42181B4B0E67}" dt="2024-06-14T20:11:56.882" v="8" actId="20577"/>
          <ac:spMkLst>
            <pc:docMk/>
            <pc:sldMk cId="1544758790" sldId="267"/>
            <ac:spMk id="3" creationId="{74860720-716E-28EF-0562-EF4B1BD192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540FD-7164-0AE1-F5E6-A245EC13E1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25" y="355133"/>
            <a:ext cx="3463699" cy="1130767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A059F6ED-85B9-8B45-1D4F-3C29ABD5D0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05520"/>
            <a:ext cx="2229402" cy="6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540FD-7164-0AE1-F5E6-A245EC13E1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65" y="6028851"/>
            <a:ext cx="2006350" cy="654998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4B65C5B-63AE-F50C-D2BE-EC72A99A6A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6" y="6201029"/>
            <a:ext cx="1368689" cy="4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540FD-7164-0AE1-F5E6-A245EC13E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4" y="5980445"/>
            <a:ext cx="2831849" cy="924492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23CF01ED-E8AC-71AD-5706-CD464E3D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9" y="6196084"/>
            <a:ext cx="1633775" cy="4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8BCC0-9BEC-B94F-3305-C37905015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4" y="5990384"/>
            <a:ext cx="2831849" cy="924492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F3CC0857-2954-C78F-C923-7B672FFBEF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9" y="6206023"/>
            <a:ext cx="1633775" cy="4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UTHealth Houston Psychology Internship Program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Taiwo T. Babatope, MD, Associate Professor </a:t>
            </a:r>
          </a:p>
          <a:p>
            <a:r>
              <a:rPr lang="en-US" dirty="0"/>
              <a:t>Executive Director UTHealth Houston </a:t>
            </a:r>
          </a:p>
          <a:p>
            <a:r>
              <a:rPr lang="en-US" dirty="0"/>
              <a:t>Texas Child Mental Health Care Consortium </a:t>
            </a: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UTHealth Houston Psychology Internship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242F-36B1-A8ED-6908-836CA959A4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B49EA-5B03-3DC2-1269-DAB2255A4CD5}"/>
              </a:ext>
            </a:extLst>
          </p:cNvPr>
          <p:cNvSpPr txBox="1"/>
          <p:nvPr/>
        </p:nvSpPr>
        <p:spPr>
          <a:xfrm>
            <a:off x="5224007" y="800317"/>
            <a:ext cx="6098650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32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alyard display light"/>
              </a:rPr>
              <a:t>UTHealth Doctoral Psychology Internship Program is a Generalist training program that trains interns to work in multiple settings with experience across the lifespan. </a:t>
            </a:r>
          </a:p>
          <a:p>
            <a:pPr algn="l"/>
            <a:endParaRPr lang="en-US" sz="3200" dirty="0">
              <a:solidFill>
                <a:srgbClr val="212529"/>
              </a:solidFill>
              <a:highlight>
                <a:srgbClr val="FFFFFF"/>
              </a:highlight>
              <a:latin typeface="halyard display ligh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212529"/>
                </a:solidFill>
                <a:highlight>
                  <a:srgbClr val="FFFFFF"/>
                </a:highlight>
                <a:latin typeface="halyard display light"/>
              </a:rPr>
              <a:t>A</a:t>
            </a:r>
            <a:r>
              <a:rPr lang="en-US" sz="25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alyard display light"/>
              </a:rPr>
              <a:t>ccredited 12-month full-time psychology doctoral internship program</a:t>
            </a:r>
            <a:r>
              <a:rPr lang="en-US" sz="2500" dirty="0">
                <a:solidFill>
                  <a:srgbClr val="212529"/>
                </a:solidFill>
                <a:highlight>
                  <a:srgbClr val="FFFFFF"/>
                </a:highlight>
                <a:latin typeface="halyard display light"/>
              </a:rPr>
              <a:t> </a:t>
            </a:r>
          </a:p>
          <a:p>
            <a:endParaRPr lang="en-US" sz="2500" dirty="0">
              <a:solidFill>
                <a:srgbClr val="212529"/>
              </a:solidFill>
              <a:highlight>
                <a:srgbClr val="FFFFFF"/>
              </a:highlight>
              <a:latin typeface="halyard display light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5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alyard display light"/>
              </a:rPr>
              <a:t>16 positions to graduate students in clinical, school, and counseling psychology</a:t>
            </a:r>
            <a:r>
              <a:rPr lang="en-US" sz="2500" dirty="0">
                <a:solidFill>
                  <a:srgbClr val="212529"/>
                </a:solidFill>
                <a:highlight>
                  <a:srgbClr val="FFFFFF"/>
                </a:highlight>
                <a:latin typeface="halyard display light"/>
              </a:rPr>
              <a:t> </a:t>
            </a:r>
            <a:endParaRPr lang="en-US" sz="2500" b="0" i="1" kern="1200">
              <a:solidFill>
                <a:schemeClr val="bg1"/>
              </a:solidFill>
              <a:effectLst/>
              <a:latin typeface="halyard display light"/>
              <a:ea typeface="Halyard Display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551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7344-94A7-EBAF-C762-5974D68B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and Expansion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7A41-2F50-6CA0-BFA3-DF0F2752C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515870"/>
            <a:ext cx="11047751" cy="4087846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latin typeface="Avenir Book"/>
                <a:cs typeface="Arial"/>
              </a:rPr>
              <a:t>Over the past few years, expanding our program to include tracks</a:t>
            </a:r>
          </a:p>
          <a:p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dirty="0">
                <a:latin typeface="Avenir Book"/>
                <a:cs typeface="Arial"/>
              </a:rPr>
              <a:t>Trauma 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>
                <a:latin typeface="Avenir Book"/>
                <a:cs typeface="Arial"/>
              </a:rPr>
              <a:t>Adult Inpatient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Avenir Book"/>
                <a:cs typeface="Arial"/>
              </a:rPr>
              <a:t>Addiction 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b="1" dirty="0">
                <a:latin typeface="Avenir Book"/>
                <a:cs typeface="Arial"/>
              </a:rPr>
              <a:t>Child &amp; Adolescent </a:t>
            </a: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dirty="0">
                <a:latin typeface="Avenir Book"/>
                <a:cs typeface="Arial"/>
              </a:rPr>
              <a:t>Developmental/Assessment 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9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BC07-DEC7-6D45-7007-921F2279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 – 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D636-F2FF-8D48-A834-CC49823C01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4045" y="2158584"/>
            <a:ext cx="10165831" cy="4092314"/>
          </a:xfrm>
        </p:spPr>
        <p:txBody>
          <a:bodyPr lIns="91440" tIns="45720" rIns="91440" bIns="45720" anchor="t"/>
          <a:lstStyle/>
          <a:p>
            <a:r>
              <a:rPr lang="en-US" sz="2500" b="1" dirty="0">
                <a:latin typeface="halyard display light"/>
                <a:ea typeface="Calibri" panose="020F0502020204030204" pitchFamily="34" charset="0"/>
                <a:cs typeface="Times New Roman"/>
              </a:rPr>
              <a:t>We continue to provide; </a:t>
            </a:r>
            <a:endParaRPr lang="en-US" sz="2500" b="1" dirty="0">
              <a:latin typeface="halyard display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 light"/>
                <a:ea typeface="Calibri" panose="020F0502020204030204" pitchFamily="34" charset="0"/>
                <a:cs typeface="Times New Roman"/>
              </a:rPr>
              <a:t>W</a:t>
            </a:r>
            <a:r>
              <a:rPr lang="en-US" sz="1800" dirty="0">
                <a:effectLst/>
                <a:latin typeface="halyard display light"/>
                <a:ea typeface="Calibri" panose="020F0502020204030204" pitchFamily="34" charset="0"/>
                <a:cs typeface="Times New Roman"/>
              </a:rPr>
              <a:t>eekly clinical didactics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 light"/>
                <a:ea typeface="Calibri" panose="020F0502020204030204" pitchFamily="34" charset="0"/>
                <a:cs typeface="Times New Roman"/>
              </a:rPr>
              <a:t>G</a:t>
            </a:r>
            <a:r>
              <a:rPr lang="en-US" sz="1800" dirty="0">
                <a:effectLst/>
                <a:latin typeface="halyard display light"/>
                <a:ea typeface="Calibri" panose="020F0502020204030204" pitchFamily="34" charset="0"/>
                <a:cs typeface="Times New Roman"/>
              </a:rPr>
              <a:t>roup supervision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 light"/>
                <a:ea typeface="Calibri" panose="020F0502020204030204" pitchFamily="34" charset="0"/>
                <a:cs typeface="Times New Roman"/>
              </a:rPr>
              <a:t>S</a:t>
            </a:r>
            <a:r>
              <a:rPr lang="en-US" sz="1800" dirty="0">
                <a:effectLst/>
                <a:latin typeface="halyard display light"/>
                <a:ea typeface="Calibri" panose="020F0502020204030204" pitchFamily="34" charset="0"/>
                <a:cs typeface="Times New Roman"/>
              </a:rPr>
              <a:t>upervision of new case intakes</a:t>
            </a:r>
            <a:r>
              <a:rPr lang="en-US" dirty="0">
                <a:latin typeface="halyard display light"/>
                <a:ea typeface="Calibri" panose="020F0502020204030204" pitchFamily="34" charset="0"/>
                <a:cs typeface="Times New Roman"/>
              </a:rPr>
              <a:t> </a:t>
            </a:r>
            <a:endParaRPr lang="en-US" sz="1800" dirty="0">
              <a:effectLst/>
              <a:latin typeface="halyard display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alyard display light"/>
                <a:ea typeface="Calibri" panose="020F0502020204030204" pitchFamily="34" charset="0"/>
                <a:cs typeface="Times New Roman"/>
              </a:rPr>
              <a:t>Consultation and supervision on psychotherapy cases seen by the interns</a:t>
            </a:r>
          </a:p>
          <a:p>
            <a:endParaRPr lang="en-US" sz="1800" dirty="0">
              <a:effectLst/>
              <a:latin typeface="halyard display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halyard display light"/>
                <a:ea typeface="Calibri" panose="020F0502020204030204" pitchFamily="34" charset="0"/>
                <a:cs typeface="Times New Roman"/>
              </a:rPr>
              <a:t>We met our goal of 970 visits in February 2023, and are continuing to provide pediatric psychotherapy visits and training our clinical psychology interns above and beyond our goal.</a:t>
            </a:r>
          </a:p>
          <a:p>
            <a:r>
              <a:rPr lang="en-US" sz="1800" dirty="0">
                <a:effectLst/>
                <a:latin typeface="halyard display light"/>
                <a:ea typeface="Calibri" panose="020F0502020204030204" pitchFamily="34" charset="0"/>
                <a:cs typeface="Arial"/>
              </a:rPr>
              <a:t>From 7/1/22 and 5/31/24, training continues for 23 months x 3 different interns each month = 69 months of completed training for psychology interns.</a:t>
            </a:r>
            <a:r>
              <a:rPr lang="en-US" dirty="0">
                <a:latin typeface="halyard display light"/>
                <a:cs typeface="Arial"/>
              </a:rPr>
              <a:t> </a:t>
            </a:r>
            <a:endParaRPr lang="en-US" dirty="0">
              <a:latin typeface="halyard displ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661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D96D-57C0-996F-DFFE-A8A99B9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3" y="582652"/>
            <a:ext cx="11047751" cy="86317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Projections for FY 2024-2025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7265-13F6-CE44-C216-1D692E4AB0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873929"/>
            <a:ext cx="11047751" cy="408784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B42CD-6CB8-91F0-BC86-9E78908E3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98204"/>
              </p:ext>
            </p:extLst>
          </p:nvPr>
        </p:nvGraphicFramePr>
        <p:xfrm>
          <a:off x="566508" y="2051437"/>
          <a:ext cx="4203700" cy="1891030"/>
        </p:xfrm>
        <a:graphic>
          <a:graphicData uri="http://schemas.openxmlformats.org/drawingml/2006/table">
            <a:tbl>
              <a:tblPr/>
              <a:tblGrid>
                <a:gridCol w="3594100">
                  <a:extLst>
                    <a:ext uri="{9D8B030D-6E8A-4147-A177-3AD203B41FA5}">
                      <a16:colId xmlns:a16="http://schemas.microsoft.com/office/drawing/2014/main" val="33298849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6401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Psychologist - Project Director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2038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Psychologist  - Trauma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29860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Psychologist - Autism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06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hologist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Child (Toddler)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151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 Intern #1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86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 Intern #2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213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 Intern #3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78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Coordinator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740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CME Coordinator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562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&amp; Finance Manager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469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2B6580-2803-F205-0822-E481A211D24F}"/>
              </a:ext>
            </a:extLst>
          </p:cNvPr>
          <p:cNvSpPr txBox="1"/>
          <p:nvPr/>
        </p:nvSpPr>
        <p:spPr>
          <a:xfrm>
            <a:off x="505603" y="1484326"/>
            <a:ext cx="216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latin typeface="Halyard Display Light" pitchFamily="2" charset="77"/>
                <a:ea typeface="Halyard Display Light" pitchFamily="2" charset="77"/>
              </a:rPr>
              <a:t>Staffing </a:t>
            </a:r>
            <a:endParaRPr lang="en-US" sz="3200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8603A-83F8-1B72-3304-75FDAAC21542}"/>
              </a:ext>
            </a:extLst>
          </p:cNvPr>
          <p:cNvSpPr txBox="1"/>
          <p:nvPr/>
        </p:nvSpPr>
        <p:spPr>
          <a:xfrm>
            <a:off x="505603" y="4285032"/>
            <a:ext cx="432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latin typeface="Halyard Display Light" pitchFamily="2" charset="77"/>
                <a:ea typeface="Halyard Display Light" pitchFamily="2" charset="77"/>
              </a:rPr>
              <a:t>Patient Sessions = 1,800 </a:t>
            </a:r>
            <a:endParaRPr lang="en-US" sz="3200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E8CB485-795F-861B-36FF-3120BDB13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74525"/>
              </p:ext>
            </p:extLst>
          </p:nvPr>
        </p:nvGraphicFramePr>
        <p:xfrm>
          <a:off x="566508" y="4907385"/>
          <a:ext cx="777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72574" imgH="390628" progId="Excel.Sheet.12">
                  <p:embed/>
                </p:oleObj>
              </mc:Choice>
              <mc:Fallback>
                <p:oleObj name="Worksheet" r:id="rId2" imgW="7772574" imgH="39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508" y="4907385"/>
                        <a:ext cx="77724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93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31A6-30A8-124C-81DA-6525FE29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9" y="805096"/>
            <a:ext cx="11047751" cy="86317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Vision for our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D821-5A31-EBCB-1ACB-A2688D3186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Expand psychology interns on child track to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Increase community engagement with our assigned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Add rotation with our </a:t>
            </a:r>
            <a:r>
              <a:rPr lang="en-US" sz="3000" i="1" dirty="0"/>
              <a:t>NEW</a:t>
            </a:r>
            <a:r>
              <a:rPr lang="en-US" sz="3000" dirty="0"/>
              <a:t> Intensive Outpatient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Increase the number of bilingual trainees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Increase support for the Spanish-speaking population in Texas 44%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Increase retention of trainees in Texas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Increase overall access to care</a:t>
            </a:r>
          </a:p>
        </p:txBody>
      </p:sp>
    </p:spTree>
    <p:extLst>
      <p:ext uri="{BB962C8B-B14F-4D97-AF65-F5344CB8AC3E}">
        <p14:creationId xmlns:p14="http://schemas.microsoft.com/office/powerpoint/2010/main" val="168638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0DB7-F229-FAB2-A6B6-3BAB203F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20" y="104855"/>
            <a:ext cx="11047751" cy="86317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Psychology Faculty Supervisors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60720-716E-28EF-0562-EF4B1BD192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934" y="716350"/>
            <a:ext cx="11047751" cy="4087846"/>
          </a:xfrm>
        </p:spPr>
        <p:txBody>
          <a:bodyPr lIns="91440" tIns="45720" rIns="91440" bIns="45720" anchor="t"/>
          <a:lstStyle/>
          <a:p>
            <a:r>
              <a:rPr lang="en-US" sz="1600" b="1" dirty="0">
                <a:latin typeface="halyard display light"/>
                <a:cs typeface="Arial"/>
              </a:rPr>
              <a:t>Deborah A. Pearson, PhD, Professor, Director Development Neuropsychology </a:t>
            </a:r>
            <a:r>
              <a:rPr lang="en-US" sz="1600" dirty="0">
                <a:latin typeface="halyard display light"/>
                <a:cs typeface="Arial"/>
              </a:rPr>
              <a:t>- specializes in the evaluation of children and adolescents having a variety of cognitive, developmental and behavioral problems including Attention-Deficit/Hyperactivity Disorder (ADHD), Autism Spectrum Disorder (ASD) and medical and genetic concerns such as Tuberous Sclerosis Complex. </a:t>
            </a:r>
            <a:endParaRPr lang="en-US" sz="1600" dirty="0">
              <a:latin typeface="halyard display light"/>
            </a:endParaRPr>
          </a:p>
          <a:p>
            <a:endParaRPr lang="en-US" sz="1600" dirty="0">
              <a:latin typeface="halyard display light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halyard display light"/>
                <a:cs typeface="Arial"/>
              </a:rPr>
              <a:t>Seema Jacob, PsyD., Assistant Professor -</a:t>
            </a:r>
            <a:r>
              <a:rPr lang="en-US" sz="1600" dirty="0">
                <a:latin typeface="halyard display light"/>
                <a:cs typeface="Arial"/>
              </a:rPr>
              <a:t> clinical specialties include diagnosis and early screening of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alyard display light"/>
                <a:cs typeface="Arial"/>
              </a:rPr>
              <a:t>developmental delays and disabilities in infants and young children (newborn to five), assessment and relationship-based interventions with high‐risk young children (birth to five) and their families. She is certified in multiple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alyard display light"/>
                <a:cs typeface="Arial"/>
              </a:rPr>
              <a:t>evidenced‐based early childhood interventions including Child‐Parent Psychotherapy (CPP), Incredible Years (IY),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alyard display light"/>
                <a:cs typeface="Arial"/>
              </a:rPr>
              <a:t>Parent‐Child Interaction Therapy (PCIT), and Circle of Security – Parenting (COS‐P).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halyard display light"/>
            </a:endParaRPr>
          </a:p>
          <a:p>
            <a:pPr algn="l">
              <a:spcBef>
                <a:spcPts val="0"/>
              </a:spcBef>
            </a:pPr>
            <a:r>
              <a:rPr lang="en-US" sz="1600" b="1" i="0" u="none" strike="noStrike" baseline="0" dirty="0">
                <a:latin typeface="halyard display light"/>
                <a:cs typeface="Arial"/>
              </a:rPr>
              <a:t>Leslie K. Taylor, Ph.D., Assistant Professor </a:t>
            </a:r>
            <a:r>
              <a:rPr lang="en-US" sz="1600" b="0" i="0" u="none" strike="noStrike" baseline="0" dirty="0">
                <a:latin typeface="halyard display light"/>
                <a:cs typeface="Arial"/>
              </a:rPr>
              <a:t>- specializes in evidence‐based practices for the treatment of</a:t>
            </a:r>
          </a:p>
          <a:p>
            <a:pPr algn="l">
              <a:spcBef>
                <a:spcPts val="0"/>
              </a:spcBef>
            </a:pPr>
            <a:r>
              <a:rPr lang="en-US" sz="1600" b="0" i="0" u="none" strike="noStrike" baseline="0" dirty="0">
                <a:latin typeface="halyard display light"/>
                <a:cs typeface="Arial"/>
              </a:rPr>
              <a:t>emotional and behavioral concerns commonly experienced in childhood and adolescence, such as anxiety,</a:t>
            </a:r>
          </a:p>
          <a:p>
            <a:pPr algn="l">
              <a:spcBef>
                <a:spcPts val="0"/>
              </a:spcBef>
            </a:pPr>
            <a:r>
              <a:rPr lang="en-US" sz="1600" b="0" i="0" u="none" strike="noStrike" baseline="0" dirty="0">
                <a:latin typeface="halyard display light"/>
                <a:cs typeface="Arial"/>
              </a:rPr>
              <a:t>depression, trauma and conduct problems. Taylor also has specialized training in family engagement and</a:t>
            </a:r>
          </a:p>
          <a:p>
            <a:pPr algn="l">
              <a:spcBef>
                <a:spcPts val="0"/>
              </a:spcBef>
            </a:pPr>
            <a:r>
              <a:rPr lang="en-US" sz="1600" b="0" i="0" u="none" strike="noStrike" baseline="0" dirty="0">
                <a:latin typeface="halyard display light"/>
                <a:cs typeface="Arial"/>
              </a:rPr>
              <a:t>empowerment. Dr. Taylor has particular expertise in the treatment of children and adolescents who have experienced trauma. She is</a:t>
            </a:r>
          </a:p>
          <a:p>
            <a:pPr algn="l">
              <a:spcBef>
                <a:spcPts val="0"/>
              </a:spcBef>
            </a:pPr>
            <a:r>
              <a:rPr lang="en-US" sz="1600" b="0" i="0" u="none" strike="noStrike" baseline="0" dirty="0">
                <a:latin typeface="halyard display light"/>
                <a:cs typeface="Arial"/>
              </a:rPr>
              <a:t>trained in Trauma Focused Cognitive Behavioral Therapy, Prolonged Exposure Therapy, and Cognitive Processing</a:t>
            </a:r>
          </a:p>
          <a:p>
            <a:pPr>
              <a:spcBef>
                <a:spcPts val="0"/>
              </a:spcBef>
            </a:pPr>
            <a:r>
              <a:rPr lang="en-US" sz="1600" b="0" i="0" u="none" strike="noStrike" baseline="0" dirty="0">
                <a:latin typeface="halyard display light"/>
                <a:cs typeface="Arial"/>
              </a:rPr>
              <a:t>Therapy.</a:t>
            </a:r>
            <a:r>
              <a:rPr lang="en-US" sz="1600" dirty="0">
                <a:latin typeface="halyard display light"/>
                <a:cs typeface="Arial"/>
              </a:rPr>
              <a:t> </a:t>
            </a:r>
            <a:endParaRPr lang="en-US" sz="1600" b="0" i="0" u="none" strike="noStrike" baseline="0" dirty="0">
              <a:latin typeface="halyard display light"/>
            </a:endParaRPr>
          </a:p>
          <a:p>
            <a:pPr algn="l">
              <a:spcBef>
                <a:spcPts val="0"/>
              </a:spcBef>
            </a:pPr>
            <a:endParaRPr lang="en-US" sz="1600" dirty="0">
              <a:latin typeface="halyard display light"/>
            </a:endParaRPr>
          </a:p>
          <a:p>
            <a:pPr algn="l">
              <a:spcBef>
                <a:spcPts val="0"/>
              </a:spcBef>
            </a:pPr>
            <a:r>
              <a:rPr lang="pt-BR" sz="1600" b="1" dirty="0">
                <a:latin typeface="halyard display light"/>
                <a:cs typeface="Arial"/>
              </a:rPr>
              <a:t>Ana M. Ugueto, PhD, ABPP </a:t>
            </a:r>
            <a:r>
              <a:rPr lang="pt-BR" sz="1600" dirty="0">
                <a:latin typeface="halyard display light"/>
                <a:cs typeface="Arial"/>
              </a:rPr>
              <a:t>– </a:t>
            </a:r>
            <a:r>
              <a:rPr lang="en-US" sz="1600" dirty="0">
                <a:latin typeface="halyard display light"/>
                <a:cs typeface="Arial"/>
              </a:rPr>
              <a:t>specializes on child psychopathology and on evidence-based treatments, acute inpatient treatment. Her overarching goals for all students trainees are threefold: to assist students in the acquisition of knowledge, to help students integrate new information into existing knowledge structures, and to promote critical thinking. The training plan she uses includes a number of effective learning techniques aimed at creating an optimal learning environment, maintaining student interest, and encouraging information integration and synthesis.</a:t>
            </a:r>
          </a:p>
        </p:txBody>
      </p:sp>
    </p:spTree>
    <p:extLst>
      <p:ext uri="{BB962C8B-B14F-4D97-AF65-F5344CB8AC3E}">
        <p14:creationId xmlns:p14="http://schemas.microsoft.com/office/powerpoint/2010/main" val="154475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F73F-12AE-3E03-2524-EBE6CFC7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677635"/>
            <a:ext cx="11047751" cy="863174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Inception to Date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5A096-B203-700B-60FB-305B500E5F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/>
              <a:t>17 Total Interns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/>
              <a:t>3 FTEs funded through ARPA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/>
              <a:t>102 months of total training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6086A8-E8A9-B971-50D3-84D43F2BA5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# of Interns Trained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E1461-FCEC-A46C-62F5-A5BFD15398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3252 Total Appointments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/>
              <a:t>Average of 6 Appointments per patient = 542 served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8B0511-A8C3-44C9-D84D-26ABA341B9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# of Total Patients Served</a:t>
            </a:r>
          </a:p>
        </p:txBody>
      </p:sp>
    </p:spTree>
    <p:extLst>
      <p:ext uri="{BB962C8B-B14F-4D97-AF65-F5344CB8AC3E}">
        <p14:creationId xmlns:p14="http://schemas.microsoft.com/office/powerpoint/2010/main" val="166586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B8405370-A129-4125-9F50-775524666A7B}" vid="{BDB2365E-1E9C-4304-BD75-ED3BDC26FC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>Dr. Babatope - presenting</Comments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D82A2-4125-4AED-8157-E1B47AA32BBF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</ds:schemaRefs>
</ds:datastoreItem>
</file>

<file path=customXml/itemProps2.xml><?xml version="1.0" encoding="utf-8"?>
<ds:datastoreItem xmlns:ds="http://schemas.openxmlformats.org/officeDocument/2006/customXml" ds:itemID="{99AE62D0-6C06-4DA2-8EC7-9556D8A36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C3D8F-ABB0-44C9-A80F-5AAECF1FA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UTHSCH-TCMHCC-Template</Template>
  <TotalTime>85</TotalTime>
  <Words>671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UTHealth Houston Psychology Internship Program  </vt:lpstr>
      <vt:lpstr>PowerPoint Presentation</vt:lpstr>
      <vt:lpstr>Growth and Expansion </vt:lpstr>
      <vt:lpstr> ARPA – Project Status </vt:lpstr>
      <vt:lpstr>Projections for FY 2024-2025</vt:lpstr>
      <vt:lpstr>Future Vision for our Program </vt:lpstr>
      <vt:lpstr>Psychology Faculty Supervisors </vt:lpstr>
      <vt:lpstr> Metrics Inception to 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UTHealth Houston Psychology Internship Program  </dc:title>
  <dc:creator>Lopez, Mary</dc:creator>
  <cp:lastModifiedBy>Lopez, Mary</cp:lastModifiedBy>
  <cp:revision>12</cp:revision>
  <dcterms:created xsi:type="dcterms:W3CDTF">2024-06-12T19:46:30Z</dcterms:created>
  <dcterms:modified xsi:type="dcterms:W3CDTF">2024-06-14T20:12:34Z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