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0" r:id="rId2"/>
    <p:sldId id="261" r:id="rId3"/>
    <p:sldId id="262" r:id="rId4"/>
    <p:sldId id="263" r:id="rId5"/>
    <p:sldId id="264" r:id="rId6"/>
    <p:sldId id="265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/>
    <p:restoredTop sz="94643"/>
  </p:normalViewPr>
  <p:slideViewPr>
    <p:cSldViewPr snapToGrid="0" snapToObjects="1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23" d="100"/>
          <a:sy n="123" d="100"/>
        </p:scale>
        <p:origin x="-2816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F3E31-9781-B24F-87A9-F98653FBF465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F4F8C-1785-AC43-97F9-C9301BD93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476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cademicBdlg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5893" y="171451"/>
            <a:ext cx="8801737" cy="65151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8897182" y="2845408"/>
            <a:ext cx="78399" cy="116719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66101" y="2845408"/>
            <a:ext cx="78399" cy="116719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>
            <a:normAutofit/>
          </a:bodyPr>
          <a:lstStyle>
            <a:lvl1pPr>
              <a:defRPr sz="42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5390"/>
            <a:ext cx="6400800" cy="1189892"/>
          </a:xfrm>
        </p:spPr>
        <p:txBody>
          <a:bodyPr>
            <a:normAutofit/>
          </a:bodyPr>
          <a:lstStyle>
            <a:lvl1pPr marL="0" indent="0" algn="ctr">
              <a:buNone/>
              <a:defRPr sz="2800" i="1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4CE51-D15A-BB47-9138-751D578D2580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8FF-E84C-EC49-87A9-5C830135652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13540" y="843669"/>
            <a:ext cx="716920" cy="58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60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9039"/>
            <a:ext cx="8229600" cy="1143000"/>
          </a:xfrm>
        </p:spPr>
        <p:txBody>
          <a:bodyPr/>
          <a:lstStyle>
            <a:lvl1pPr algn="l">
              <a:defRPr b="1">
                <a:solidFill>
                  <a:srgbClr val="50000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4188" y="2332039"/>
            <a:ext cx="7852611" cy="3794125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4CE51-D15A-BB47-9138-751D578D2580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8FF-E84C-EC49-87A9-5C830135652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26071" y="1440499"/>
            <a:ext cx="91440" cy="64008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79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4CE51-D15A-BB47-9138-751D578D2580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8FF-E84C-EC49-87A9-5C8301356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91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4767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94021"/>
            <a:ext cx="4038600" cy="38321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94021"/>
            <a:ext cx="4038600" cy="38321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4CE51-D15A-BB47-9138-751D578D2580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8FF-E84C-EC49-87A9-5C8301356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59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670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0709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46860"/>
            <a:ext cx="4040188" cy="31793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230709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946860"/>
            <a:ext cx="4041775" cy="31793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4CE51-D15A-BB47-9138-751D578D2580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8FF-E84C-EC49-87A9-5C8301356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7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SCwall.psd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7342" y="152400"/>
            <a:ext cx="8826412" cy="6558644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4CE51-D15A-BB47-9138-751D578D2580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8FF-E84C-EC49-87A9-5C830135652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986407" y="2180070"/>
            <a:ext cx="7148285" cy="25279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986407" y="2860427"/>
            <a:ext cx="78399" cy="116719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059059" y="2860427"/>
            <a:ext cx="78399" cy="116719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TAM-LogoBox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91896" y="1711418"/>
            <a:ext cx="937304" cy="9373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872522"/>
            <a:ext cx="6096000" cy="1143000"/>
          </a:xfrm>
        </p:spPr>
        <p:txBody>
          <a:bodyPr>
            <a:normAutofit/>
          </a:bodyPr>
          <a:lstStyle>
            <a:lvl1pPr>
              <a:defRPr sz="2800" b="1">
                <a:solidFill>
                  <a:srgbClr val="50000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15426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cademicBdlg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5893" y="171451"/>
            <a:ext cx="8801737" cy="651510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8897182" y="2845408"/>
            <a:ext cx="78399" cy="116719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66101" y="2845408"/>
            <a:ext cx="78399" cy="116719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4CE51-D15A-BB47-9138-751D578D2580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8FF-E84C-EC49-87A9-5C8301356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7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1171074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71074"/>
            <a:ext cx="5111750" cy="49550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2406316"/>
            <a:ext cx="3008313" cy="37198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4CE51-D15A-BB47-9138-751D578D2580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8FF-E84C-EC49-87A9-5C8301356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60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06905"/>
            <a:ext cx="5486400" cy="36206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4CE51-D15A-BB47-9138-751D578D2580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8FF-E84C-EC49-87A9-5C8301356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6071" y="274640"/>
            <a:ext cx="8697402" cy="7051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7983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22834"/>
            <a:ext cx="8229600" cy="4003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4CE51-D15A-BB47-9138-751D578D2580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FB8FF-E84C-EC49-87A9-5C8301356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hape 461"/>
          <p:cNvSpPr/>
          <p:nvPr userDrawn="1"/>
        </p:nvSpPr>
        <p:spPr>
          <a:xfrm>
            <a:off x="152403" y="6575107"/>
            <a:ext cx="7050313" cy="0"/>
          </a:xfrm>
          <a:prstGeom prst="line">
            <a:avLst/>
          </a:prstGeom>
          <a:ln w="12700">
            <a:solidFill>
              <a:srgbClr val="E4002B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3200"/>
            </a:pPr>
            <a:endParaRPr>
              <a:ln w="3175" cmpd="sng">
                <a:solidFill>
                  <a:srgbClr val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702668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11B4F-02C7-FBF4-D349-0A70A73D0E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Post-Graduate Clinical Social Work Fellowship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8A6CCB-011C-0FEF-FA57-07FC86E54B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Texas A&amp;M Health</a:t>
            </a:r>
          </a:p>
          <a:p>
            <a:r>
              <a:rPr lang="en-US" dirty="0"/>
              <a:t>Workforce Expansion</a:t>
            </a:r>
          </a:p>
        </p:txBody>
      </p:sp>
    </p:spTree>
    <p:extLst>
      <p:ext uri="{BB962C8B-B14F-4D97-AF65-F5344CB8AC3E}">
        <p14:creationId xmlns:p14="http://schemas.microsoft.com/office/powerpoint/2010/main" val="2403266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5B7BF-4337-530B-50AB-C9DD1758F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Post-Graduate Clinical Social Work Fellowship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0FF82-5253-75EF-F806-E18B9AD90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189" y="2514919"/>
            <a:ext cx="7852611" cy="379412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- Founded in 2019 (Prior to Workforce Expansion Funds)</a:t>
            </a:r>
          </a:p>
          <a:p>
            <a:r>
              <a:rPr lang="en-US" dirty="0"/>
              <a:t>- 2 Year Program for LMSWs</a:t>
            </a:r>
          </a:p>
          <a:p>
            <a:r>
              <a:rPr lang="en-US" dirty="0"/>
              <a:t>- Intensive Clinical Training &amp; Practice Directed at Independent Licensure &amp; Addressing Workforce Shortage Issues</a:t>
            </a:r>
          </a:p>
          <a:p>
            <a:r>
              <a:rPr lang="en-US" dirty="0"/>
              <a:t>- Didactic, Case Presentation, Supervision, &amp; Practice Elements</a:t>
            </a:r>
          </a:p>
          <a:p>
            <a:pPr lvl="1"/>
            <a:r>
              <a:rPr lang="en-US" dirty="0"/>
              <a:t>4-6 hours of interdisciplinary instruction per week</a:t>
            </a:r>
          </a:p>
          <a:p>
            <a:r>
              <a:rPr lang="en-US" dirty="0"/>
              <a:t>- 9 Current Fellows</a:t>
            </a:r>
          </a:p>
          <a:p>
            <a:r>
              <a:rPr lang="en-US" dirty="0"/>
              <a:t>- 2 LCSW-S Supervisors</a:t>
            </a:r>
          </a:p>
          <a:p>
            <a:pPr lvl="1"/>
            <a:r>
              <a:rPr lang="en-US" dirty="0"/>
              <a:t>Clinical Faculty</a:t>
            </a:r>
          </a:p>
          <a:p>
            <a:r>
              <a:rPr lang="en-US" dirty="0"/>
              <a:t>- Final Stage of CSWE Fellowship Accreditation Process</a:t>
            </a:r>
          </a:p>
          <a:p>
            <a:pPr lvl="1"/>
            <a:r>
              <a:rPr lang="en-US" dirty="0"/>
              <a:t>Main accrediting body for graduate/post-graduate Social Work education</a:t>
            </a:r>
          </a:p>
          <a:p>
            <a:pPr lvl="1"/>
            <a:r>
              <a:rPr lang="en-US" dirty="0"/>
              <a:t>Would be 1</a:t>
            </a:r>
            <a:r>
              <a:rPr lang="en-US" baseline="30000" dirty="0"/>
              <a:t>st</a:t>
            </a:r>
            <a:r>
              <a:rPr lang="en-US" dirty="0"/>
              <a:t> accredited post-graduate program in Texas, 5</a:t>
            </a:r>
            <a:r>
              <a:rPr lang="en-US" baseline="30000" dirty="0"/>
              <a:t>th</a:t>
            </a:r>
            <a:r>
              <a:rPr lang="en-US" dirty="0"/>
              <a:t> nationally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985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6BF4E-E6C6-4F51-3538-5CF0A9DEA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6A746-6F1A-1DCB-E0F2-19C55945C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58911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- Texas A&amp;M School of Medicine – 0 Texas Licensed Masters Level Social Workers Recruited Prior to 2019 Across Entire School</a:t>
            </a:r>
          </a:p>
          <a:p>
            <a:r>
              <a:rPr lang="en-US" dirty="0"/>
              <a:t>- 22 Fellows recruited since 2019</a:t>
            </a:r>
          </a:p>
          <a:p>
            <a:pPr lvl="1"/>
            <a:r>
              <a:rPr lang="en-US" dirty="0"/>
              <a:t>Limited only by funding &amp; infrastructure</a:t>
            </a:r>
          </a:p>
          <a:p>
            <a:pPr lvl="1"/>
            <a:r>
              <a:rPr lang="en-US" dirty="0"/>
              <a:t>1 in 10 applicants accepted</a:t>
            </a:r>
          </a:p>
          <a:p>
            <a:r>
              <a:rPr lang="en-US" dirty="0"/>
              <a:t>- 8 Graduates</a:t>
            </a:r>
          </a:p>
          <a:p>
            <a:pPr lvl="1"/>
            <a:r>
              <a:rPr lang="en-US" dirty="0"/>
              <a:t>4 Retained within School of Medicine</a:t>
            </a:r>
          </a:p>
          <a:p>
            <a:pPr lvl="1"/>
            <a:r>
              <a:rPr lang="en-US" dirty="0"/>
              <a:t>3 Others practicing in Texas in Health Professional Shortage Areas</a:t>
            </a:r>
          </a:p>
          <a:p>
            <a:r>
              <a:rPr lang="en-US" dirty="0"/>
              <a:t>- 3 LCSW-Supervisors Recruited since 2019</a:t>
            </a:r>
          </a:p>
          <a:p>
            <a:pPr lvl="1"/>
            <a:r>
              <a:rPr lang="en-US" dirty="0"/>
              <a:t>All moved to facilitate employment at TAMU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30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55C03-925E-65E9-DC9B-17B94A270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Programs Supported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BAC98-C724-39AD-84D1-96CC67C75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CPAN</a:t>
            </a:r>
          </a:p>
          <a:p>
            <a:pPr lvl="1"/>
            <a:r>
              <a:rPr lang="en-US" dirty="0"/>
              <a:t>All 3 current clinicians initially were recruited through Fellowship</a:t>
            </a:r>
          </a:p>
          <a:p>
            <a:r>
              <a:rPr lang="en-US" dirty="0"/>
              <a:t> YDSRN</a:t>
            </a:r>
          </a:p>
          <a:p>
            <a:pPr lvl="1"/>
            <a:r>
              <a:rPr lang="en-US" dirty="0"/>
              <a:t>All interventionists are current Fellows</a:t>
            </a:r>
          </a:p>
          <a:p>
            <a:r>
              <a:rPr lang="en-US" dirty="0"/>
              <a:t>CTRN</a:t>
            </a:r>
          </a:p>
          <a:p>
            <a:pPr lvl="1"/>
            <a:r>
              <a:rPr lang="en-US" dirty="0"/>
              <a:t>All interventionists are current/graduated Fellows</a:t>
            </a:r>
          </a:p>
          <a:p>
            <a:r>
              <a:rPr lang="en-US" dirty="0"/>
              <a:t>TCHATT</a:t>
            </a:r>
          </a:p>
          <a:p>
            <a:pPr lvl="1"/>
            <a:r>
              <a:rPr lang="en-US" dirty="0"/>
              <a:t>Significant support from Fellows</a:t>
            </a:r>
          </a:p>
          <a:p>
            <a:r>
              <a:rPr lang="en-US" dirty="0"/>
              <a:t>Outpatient Clinic</a:t>
            </a:r>
          </a:p>
          <a:p>
            <a:pPr lvl="1"/>
            <a:r>
              <a:rPr lang="en-US" dirty="0"/>
              <a:t>Nearly all psychotherapy (over 8000 sessions) provided through Fellows</a:t>
            </a:r>
          </a:p>
        </p:txBody>
      </p:sp>
    </p:spTree>
    <p:extLst>
      <p:ext uri="{BB962C8B-B14F-4D97-AF65-F5344CB8AC3E}">
        <p14:creationId xmlns:p14="http://schemas.microsoft.com/office/powerpoint/2010/main" val="1332221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73393-9500-F540-E0EE-DB76B5CC7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D0803-CC35-1344-C25D-44828A8D2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10360"/>
            <a:ext cx="7886700" cy="4144136"/>
          </a:xfrm>
        </p:spPr>
        <p:txBody>
          <a:bodyPr>
            <a:normAutofit fontScale="47500" lnSpcReduction="20000"/>
          </a:bodyPr>
          <a:lstStyle/>
          <a:p>
            <a:r>
              <a:rPr lang="en-US" sz="4400" dirty="0"/>
              <a:t>Unique Child Clients Served: 450+</a:t>
            </a:r>
          </a:p>
          <a:p>
            <a:pPr lvl="1"/>
            <a:r>
              <a:rPr lang="en-US" sz="3300" dirty="0"/>
              <a:t>Over 4000 child sessions provided</a:t>
            </a:r>
          </a:p>
          <a:p>
            <a:pPr lvl="1"/>
            <a:r>
              <a:rPr lang="en-US" sz="3300" dirty="0"/>
              <a:t>More than 500 adult clients/4000 sessions provided</a:t>
            </a:r>
          </a:p>
          <a:p>
            <a:r>
              <a:rPr lang="en-US" sz="4400" dirty="0"/>
              <a:t>100% Clinical Licensing Exam Pass Rate for Fellowship Graduates</a:t>
            </a:r>
          </a:p>
          <a:p>
            <a:pPr lvl="1"/>
            <a:r>
              <a:rPr lang="en-US" sz="3300" dirty="0"/>
              <a:t>National Pass Rate: 74%</a:t>
            </a:r>
          </a:p>
          <a:p>
            <a:r>
              <a:rPr lang="en-US" sz="4400" dirty="0"/>
              <a:t>Texas Mental Health Graduate Program Students Supported: 25</a:t>
            </a:r>
          </a:p>
          <a:p>
            <a:pPr lvl="1"/>
            <a:r>
              <a:rPr lang="en-US" sz="3300" dirty="0"/>
              <a:t>Texas Public College MH Students Supported: 18</a:t>
            </a:r>
          </a:p>
          <a:p>
            <a:r>
              <a:rPr lang="en-US" sz="4400" dirty="0"/>
              <a:t>Of Our 9 Graduates:</a:t>
            </a:r>
          </a:p>
          <a:p>
            <a:pPr lvl="1"/>
            <a:r>
              <a:rPr lang="en-US" sz="3300" dirty="0"/>
              <a:t>3 Currently work on consortium projects</a:t>
            </a:r>
          </a:p>
          <a:p>
            <a:pPr lvl="1"/>
            <a:r>
              <a:rPr lang="en-US" sz="3300" dirty="0"/>
              <a:t>8 Currently work as clinicians in Health Professional Shortage Areas in Texas</a:t>
            </a:r>
          </a:p>
          <a:p>
            <a:r>
              <a:rPr lang="en-US" sz="4400" dirty="0"/>
              <a:t>Fellowship Feedback</a:t>
            </a:r>
          </a:p>
          <a:p>
            <a:pPr lvl="1"/>
            <a:r>
              <a:rPr lang="en-US" sz="3300" dirty="0"/>
              <a:t>100% of Fellows have endorsed program positively </a:t>
            </a:r>
            <a:br>
              <a:rPr lang="en-US" sz="3300" dirty="0"/>
            </a:br>
            <a:r>
              <a:rPr lang="en-US" sz="3300" dirty="0"/>
              <a:t>during recent accreditation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399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E0F22-5136-1F3F-F374-BCDE7230D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Expansion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03F59-13C2-358A-A070-0BA4FAE19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Replicable System</a:t>
            </a:r>
          </a:p>
          <a:p>
            <a:pPr lvl="1"/>
            <a:r>
              <a:rPr lang="en-US" dirty="0"/>
              <a:t>Practicing Psychiatry departments well positioned</a:t>
            </a:r>
          </a:p>
          <a:p>
            <a:r>
              <a:rPr lang="en-US" dirty="0"/>
              <a:t>Extended Pipeline</a:t>
            </a:r>
          </a:p>
          <a:p>
            <a:pPr lvl="1"/>
            <a:r>
              <a:rPr lang="en-US" dirty="0"/>
              <a:t>Additional NP, PA, Psychology, MFT, &amp; Social Work students served by the same infrastructure</a:t>
            </a:r>
          </a:p>
          <a:p>
            <a:pPr lvl="1"/>
            <a:r>
              <a:rPr lang="en-US" dirty="0"/>
              <a:t>8 previous students have contributed clinical effort to other consortium projects</a:t>
            </a:r>
          </a:p>
          <a:p>
            <a:pPr lvl="1"/>
            <a:r>
              <a:rPr lang="en-US" dirty="0"/>
              <a:t>All Fellows since 2020 have contributed clinical effort to other consortium projects</a:t>
            </a:r>
          </a:p>
          <a:p>
            <a:pPr lvl="1"/>
            <a:r>
              <a:rPr lang="en-US" dirty="0"/>
              <a:t>Minor additional cost</a:t>
            </a:r>
          </a:p>
          <a:p>
            <a:r>
              <a:rPr lang="en-US" dirty="0"/>
              <a:t>Remote Opportunities</a:t>
            </a:r>
          </a:p>
          <a:p>
            <a:pPr lvl="1"/>
            <a:r>
              <a:rPr lang="en-US" dirty="0"/>
              <a:t>Education and Supervision could be expanded to CMH system/other providers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642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666129"/>
            <a:ext cx="6096000" cy="1525742"/>
          </a:xfrm>
        </p:spPr>
        <p:txBody>
          <a:bodyPr>
            <a:normAutofit/>
          </a:bodyPr>
          <a:lstStyle/>
          <a:p>
            <a:r>
              <a:rPr lang="en-US" sz="88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569481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389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Georgia</vt:lpstr>
      <vt:lpstr>Office Theme</vt:lpstr>
      <vt:lpstr>Post-Graduate Clinical Social Work Fellowship </vt:lpstr>
      <vt:lpstr>Post-Graduate Clinical Social Work Fellowship</vt:lpstr>
      <vt:lpstr>Recruitment</vt:lpstr>
      <vt:lpstr>Programs Supported</vt:lpstr>
      <vt:lpstr>Program Data</vt:lpstr>
      <vt:lpstr>Expansion Opportunities</vt:lpstr>
      <vt:lpstr>Questions</vt:lpstr>
    </vt:vector>
  </TitlesOfParts>
  <Company>Texas A&amp;M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Larua Root</dc:creator>
  <cp:lastModifiedBy>Bogdan, Bradley</cp:lastModifiedBy>
  <cp:revision>16</cp:revision>
  <dcterms:created xsi:type="dcterms:W3CDTF">2017-04-06T15:59:40Z</dcterms:created>
  <dcterms:modified xsi:type="dcterms:W3CDTF">2024-06-17T00:13:55Z</dcterms:modified>
</cp:coreProperties>
</file>