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62" r:id="rId6"/>
    <p:sldId id="263" r:id="rId7"/>
    <p:sldId id="298" r:id="rId8"/>
    <p:sldId id="299" r:id="rId9"/>
    <p:sldId id="25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014330-5CFD-29A2-290B-7ED6DC7D7951}" name="Onyeka, Ogechi Chidima" initials="OC" userId="S::u246393@bcm.edu::054b182e-d8c2-4d1c-b71a-16b73a3631e0" providerId="AD"/>
  <p188:author id="{9C3AC14B-A7D5-E1FB-63B7-849C7C798440}" name="Storch, Eric Alan" initials="SA" userId="S::storch@bcm.edu::f0071849-b005-4e57-bfe3-ad587d0d7fe8" providerId="AD"/>
  <p188:author id="{70DF69F2-3D5F-F9EA-AA9E-DF79B6A695B6}" name="Avery, Juliana Elizabeth" initials="JA" userId="S::u249855@bcm.edu::1d5b1742-cf7d-4464-b0e5-864f15cecb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zick, Andrew Giles" initials="GAG" lastIdx="1" clrIdx="0">
    <p:extLst>
      <p:ext uri="{19B8F6BF-5375-455C-9EA6-DF929625EA0E}">
        <p15:presenceInfo xmlns:p15="http://schemas.microsoft.com/office/powerpoint/2012/main" userId="S::guzick@bcm.edu::5247c6b9-aaf4-4247-83f6-8a715141ed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16110-9944-B573-D7B6-C11A72AF2005}" v="18" dt="2024-03-21T18:52:51.259"/>
    <p1510:client id="{A5D10BA5-A956-41F5-8998-4FDB2004D437}" v="32" dt="2024-03-21T20:17:28.382"/>
    <p1510:client id="{EB851EFF-B5BB-4B50-4BC0-0F5DC8DA84BF}" v="81" dt="2024-03-20T21:12:25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tx1"/>
                </a:solidFill>
              </a:rPr>
              <a:t>Step Up/Step Down Decision at Session 4 (n = 273)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424050979149279"/>
          <c:y val="2.7490360731825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BC-419E-AC3D-44A74559F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BC-419E-AC3D-44A74559F6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BC-419E-AC3D-44A74559F6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BC-419E-AC3D-44A74559F6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BC-419E-AC3D-44A74559F63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C-419E-AC3D-44A74559F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1">
                <c:v>Step Up</c:v>
              </c:pt>
              <c:pt idx="2">
                <c:v>Step Down</c:v>
              </c:pt>
              <c:pt idx="3">
                <c:v>Planned termination before step decision session</c:v>
              </c:pt>
              <c:pt idx="4">
                <c:v>Dropped out before step decision session</c:v>
              </c:pt>
            </c:str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102</c:v>
              </c:pt>
              <c:pt idx="2">
                <c:v>104</c:v>
              </c:pt>
              <c:pt idx="3">
                <c:v>15</c:v>
              </c:pt>
              <c:pt idx="4">
                <c:v>52</c:v>
              </c:pt>
            </c:numLit>
          </c:val>
          <c:extLst>
            <c:ext xmlns:c16="http://schemas.microsoft.com/office/drawing/2014/chart" uri="{C3380CC4-5D6E-409C-BE32-E72D297353CC}">
              <c16:uniqueId val="{0000000A-55BC-419E-AC3D-44A74559F63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013440714121342"/>
          <c:y val="0.2649607562091722"/>
          <c:w val="0.36354283420494576"/>
          <c:h val="0.66501732930553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0607-0877-43DB-8D9C-E0E66558628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1457-2520-47F9-A7B2-46DC53866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5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full sample, youth reports on the PHQ-A demonstrated a statistically significant decrease of 4.76 points from baseline to mid-treatment, evidencing a large effect size, t(172) = 12.11, </a:t>
            </a:r>
            <a:r>
              <a:rPr lang="en-US" i="1" dirty="0"/>
              <a:t>p</a:t>
            </a:r>
            <a:r>
              <a:rPr lang="en-US" dirty="0"/>
              <a:t>&lt;.001, </a:t>
            </a:r>
            <a:r>
              <a:rPr lang="en-US" i="1" dirty="0"/>
              <a:t>d</a:t>
            </a:r>
            <a:r>
              <a:rPr lang="en-US" dirty="0"/>
              <a:t> = .92. Similarly, youth endorsements on the SCARED indicated a statistically significant decrease of 6.34 points from baseline to mid-treatment, demonstrating a medium effect size, </a:t>
            </a:r>
            <a:r>
              <a:rPr lang="en-US" i="1" dirty="0"/>
              <a:t>t</a:t>
            </a:r>
            <a:r>
              <a:rPr lang="en-US" dirty="0"/>
              <a:t>(133) = 6.66, </a:t>
            </a:r>
            <a:r>
              <a:rPr lang="en-US" i="1" dirty="0"/>
              <a:t>p</a:t>
            </a:r>
            <a:r>
              <a:rPr lang="en-US" dirty="0"/>
              <a:t>&lt;.001,</a:t>
            </a:r>
            <a:r>
              <a:rPr lang="en-US" i="1" dirty="0"/>
              <a:t> d </a:t>
            </a:r>
            <a:r>
              <a:rPr lang="en-US" dirty="0"/>
              <a:t>= .58.  Among the youth that stepped up, there was a statistical significant decrease of youth depression scores over time with a large effect size, </a:t>
            </a:r>
            <a:r>
              <a:rPr lang="en-US" i="1" dirty="0"/>
              <a:t>F</a:t>
            </a:r>
            <a:r>
              <a:rPr lang="en-US" dirty="0"/>
              <a:t>(2,102) = 40.93, </a:t>
            </a:r>
            <a:r>
              <a:rPr lang="en-US" i="1" dirty="0"/>
              <a:t>p</a:t>
            </a:r>
            <a:r>
              <a:rPr lang="en-US" dirty="0"/>
              <a:t>&lt;.001, η2 = .45. Relatedly, among the youth that stepped up, there was a statistically significant decrease in anxiety scores over time with a large effect size, </a:t>
            </a:r>
            <a:r>
              <a:rPr lang="en-US" i="1" dirty="0"/>
              <a:t>F</a:t>
            </a:r>
            <a:r>
              <a:rPr lang="en-US" dirty="0"/>
              <a:t>(2,66) = 15.88, </a:t>
            </a:r>
            <a:r>
              <a:rPr lang="en-US" i="1" dirty="0"/>
              <a:t>p</a:t>
            </a:r>
            <a:r>
              <a:rPr lang="en-US" dirty="0"/>
              <a:t>&lt;.001, </a:t>
            </a:r>
            <a:r>
              <a:rPr lang="en-US" i="1" dirty="0"/>
              <a:t>η2</a:t>
            </a:r>
            <a:r>
              <a:rPr lang="en-US" dirty="0"/>
              <a:t> = .33.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57.9% = much improved or very much improved  CGI-I; 23.6% minimally improved; 18.5% no change or minimally worse</a:t>
            </a:r>
          </a:p>
          <a:p>
            <a:r>
              <a:rPr lang="en-US" dirty="0">
                <a:ea typeface="Calibri"/>
                <a:cs typeface="Calibri"/>
              </a:rPr>
              <a:t>65.3%  = much improved or very much improve CGI; 26.4% minimally improved; 8.4% no change, minimally worse, or much worse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F1457-2520-47F9-A7B2-46DC53866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3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2A57-0DB7-422A-A0FC-70F41DBEC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2D70A-D0AB-479A-9B9D-6C4074510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EF4E-6587-4DAF-8EBF-A2F8A16F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C99E6-6EE2-47D6-A40B-F672DF3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D3C0-42D5-40B8-B20E-064FA759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5879-C5B9-48DC-AE8C-10623BB4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3B377-304F-4F52-883D-82441687B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7097-54F8-4603-BCFB-F64976D0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763ED-FFFF-4A66-B263-3461C756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4E33D-E10B-49F3-A61F-04D679AE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8F600-34FF-461B-9EB2-D74EB323F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59F9E-A82E-44F8-90A5-F696E2719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EED14-CAC5-46F4-A016-ABFBD11A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A6DE1-CF55-4FBA-BB44-B113DF70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F5E78-0F1C-4EE7-9239-1ED2DF67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 b="52"/>
          <a:stretch/>
        </p:blipFill>
        <p:spPr>
          <a:xfrm>
            <a:off x="-635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8FC5B-E455-6A1C-0411-6433734EE8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346" y="255863"/>
            <a:ext cx="1165104" cy="918419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1F0EEC4-52F5-CE92-777B-9F3C78F967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0529" y="376977"/>
            <a:ext cx="4196788" cy="7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8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2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141FA-AEE2-132E-BA59-E659EE2FC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55" y="6116159"/>
            <a:ext cx="791040" cy="623555"/>
          </a:xfrm>
          <a:prstGeom prst="rect">
            <a:avLst/>
          </a:prstGeom>
        </p:spPr>
      </p:pic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E75EAD0-18E4-4F32-4DA9-B4B44611C7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041" y="6144506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7C88E-A29B-3755-A27F-84DD5E7801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70" y="5990672"/>
            <a:ext cx="838200" cy="66073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AAC39B0E-816A-A12F-F584-EE2DDEECA3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3035" y="6110684"/>
            <a:ext cx="2890186" cy="4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408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4E36-2CB5-44DE-96AE-F2B7FD8D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30D56-A7D6-4C2D-87AD-01D03F91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C5AE-26AF-4458-BD24-F49BBAA8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B6510-2563-4B1F-A4F1-D58E5F14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DCA91-48E9-48B5-9FDA-CB85018F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D7F1-CD0A-4D1E-8748-FDDECE06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ADA35-E6AB-460E-80D8-C49EBF54C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7F11-F9B0-4E7E-AFDB-C5C9618A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67099-C676-4405-BE2C-530D09C2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69118-C92D-4C31-88ED-5BBDA4DC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F5E1-D28E-4269-AB87-8C40A2F6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0FFCA-3FF6-441C-AA83-5798FF9DD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46951-13C1-41DC-A437-EB9CB3C7B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A70DF-7B7E-4F23-9769-51B7FB14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B58F5-BEF9-4BF2-AC41-6E8C363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9FE35-879C-4451-AC68-52B9CBF1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199E-1188-4AA5-AF26-8BB0705E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84BEC-D76A-4DA6-8AE6-F3B1070BE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5E8F5-9CF7-4EC7-B7AF-0CE7A337F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90631-6F0E-438A-B603-D1CF03186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D3AD2-1460-48F1-BACA-369FC865E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07F26-8CFC-4D8C-9CAF-C66A6CF8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BF8B2-1F6E-4922-866E-5B805D2C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78805-4505-4647-9A09-FF22623A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7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132E-F6B4-4EFB-9850-86478781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91DE5-A96A-43BE-B88A-31D7E284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7BCA6-5211-4012-8898-80DEC6E6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4D225-C04E-4B01-8E87-EA722C55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3ADD9-319E-480F-B983-EEF1086E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4B89E-A357-4599-8BA5-1BCED785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64F96-45D1-4DAA-97FB-6F3AC7ED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1D98-0675-44C5-A710-B963B715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4153-A118-426A-9B16-7C7DD356B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2470F-AA99-43E3-9159-F6380A38F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12409-1455-45D8-834F-7970FD44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9F250-0BE7-4DEB-971C-F86AFA87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AD9A0-7F3C-4260-80ED-0EDFC177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B776-AC2D-4471-A198-865A0ECB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1FC2D-16CF-4211-B97E-C38396105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0B6C3-0DA7-42A1-BB6A-DFF4E40DD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38ED2-9585-4C53-A87A-054BCC3E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A7920-F0A9-44C5-A643-FC605C7B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62B3E-CF59-4873-9737-CF35DE6C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4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8504C-5A71-4CE0-AED0-5D6D982C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DC9B4-5724-4318-9096-CE373776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19BC7-6F04-450B-8382-D8D8AA8EF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A9A1-44EC-4380-A123-D1A09E5D4CB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2EC0-AC26-4D4F-A5E7-163BBDDBC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01A84-0416-4ED0-84B2-F85DB858E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70CF-25D4-4FFE-B1C2-0AA0B68E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TCHATT-Stepped Care Program Update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 Storch, Ph.D.</a:t>
            </a:r>
          </a:p>
          <a:p>
            <a:r>
              <a:rPr lang="en-US" dirty="0"/>
              <a:t>Professor, Vice Chair</a:t>
            </a:r>
          </a:p>
          <a:p>
            <a:r>
              <a:rPr lang="en-US" dirty="0"/>
              <a:t>McIngvale Presidential Endowed Chair</a:t>
            </a:r>
          </a:p>
          <a:p>
            <a:r>
              <a:rPr lang="en-US" dirty="0"/>
              <a:t>Baylor College of Medicine</a:t>
            </a:r>
          </a:p>
        </p:txBody>
      </p:sp>
    </p:spTree>
    <p:extLst>
      <p:ext uri="{BB962C8B-B14F-4D97-AF65-F5344CB8AC3E}">
        <p14:creationId xmlns:p14="http://schemas.microsoft.com/office/powerpoint/2010/main" val="326103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0342-FF22-D906-F38D-38529041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64" y="31580"/>
            <a:ext cx="10165830" cy="1298890"/>
          </a:xfrm>
        </p:spPr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CE3A2-7B42-7AF4-BB70-180C754869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8883" y="1293092"/>
            <a:ext cx="4710488" cy="40480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venir Book" panose="02000503020000020003"/>
              </a:rPr>
              <a:t>Unified Protocol for Children and Adolescents (UP-C/A):</a:t>
            </a:r>
            <a:r>
              <a:rPr lang="en-US" sz="1600" dirty="0">
                <a:latin typeface="Avenir Book" panose="02000503020000020003"/>
              </a:rPr>
              <a:t> evidence-based transdiagnostic treatment for youth with a wide range of common presenting problems (i.e., depression, anxiety, and irritability) </a:t>
            </a:r>
            <a:endParaRPr lang="en-US" sz="1600" dirty="0">
              <a:latin typeface="Avenir Book" panose="02000503020000020003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venir Book" panose="02000503020000020003"/>
              </a:rPr>
              <a:t>Stepped care models </a:t>
            </a:r>
            <a:r>
              <a:rPr lang="en-US" sz="1600" dirty="0">
                <a:latin typeface="Avenir Book" panose="02000503020000020003"/>
              </a:rPr>
              <a:t>provide personalized, dose-based interventions beginning with a low dose and “stepping up” to more intensive treatment as needed</a:t>
            </a:r>
            <a:endParaRPr lang="en-US" sz="1600" dirty="0">
              <a:latin typeface="Avenir Book" panose="02000503020000020003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/>
              </a:rPr>
              <a:t>Coupled with ongoing monitoring using measurement-based care </a:t>
            </a:r>
            <a:endParaRPr lang="en-US" sz="1600" dirty="0">
              <a:latin typeface="Avenir Book" panose="02000503020000020003"/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</p:txBody>
      </p:sp>
      <p:pic>
        <p:nvPicPr>
          <p:cNvPr id="4" name="Content Placeholder 4" descr="A group of rectangular ovals with text&#10;&#10;Description automatically generated with medium confidence">
            <a:extLst>
              <a:ext uri="{FF2B5EF4-FFF2-40B4-BE49-F238E27FC236}">
                <a16:creationId xmlns:a16="http://schemas.microsoft.com/office/drawing/2014/main" id="{598B584C-6DF2-6488-2A7C-71FF10860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4" y="3727581"/>
            <a:ext cx="11031210" cy="3044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339617-3647-0D20-5C38-13587FEFC127}"/>
              </a:ext>
            </a:extLst>
          </p:cNvPr>
          <p:cNvSpPr txBox="1"/>
          <p:nvPr/>
        </p:nvSpPr>
        <p:spPr>
          <a:xfrm>
            <a:off x="1113803" y="6108785"/>
            <a:ext cx="726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Flow Chart of the TCHATT Stepped Care Model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FA561-640D-FB2F-1F9A-EED488691E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68904" t="21617" r="2970" b="16565"/>
          <a:stretch/>
        </p:blipFill>
        <p:spPr>
          <a:xfrm>
            <a:off x="5679370" y="1028251"/>
            <a:ext cx="6320723" cy="29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7344-94A7-EBAF-C762-5974D68B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Therapist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7A41-2F50-6CA0-BFA3-DF0F2752CE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1668270"/>
            <a:ext cx="11047751" cy="11706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Therapists earn certification in UP-C/A virtually and at their own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44 therapists have been trained in UP-C/A, with 29 therapists achieving UP-C/A certification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Weekly consultation provided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44F3E9-1F25-5432-DDBE-790CE1E9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8" y="3204020"/>
            <a:ext cx="11376122" cy="9815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2177EA-5D03-D25D-6456-1BB7DF57F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5" y="4698959"/>
            <a:ext cx="1156592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D8A3-C287-39A2-8EB6-0BBA68E2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C9200-4D17-C602-C7F1-78A7AF2B1E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4" y="1385077"/>
            <a:ext cx="11047751" cy="40878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352 youth enrolled in the program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084CC62-1EFC-768D-3873-276245D95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852993"/>
              </p:ext>
            </p:extLst>
          </p:nvPr>
        </p:nvGraphicFramePr>
        <p:xfrm>
          <a:off x="332925" y="1786269"/>
          <a:ext cx="5637735" cy="428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9FCB6E-0122-A7EB-EA28-6C2FC2DCC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42202"/>
              </p:ext>
            </p:extLst>
          </p:nvPr>
        </p:nvGraphicFramePr>
        <p:xfrm>
          <a:off x="6147423" y="1839432"/>
          <a:ext cx="5472452" cy="3957651"/>
        </p:xfrm>
        <a:graphic>
          <a:graphicData uri="http://schemas.openxmlformats.org/drawingml/2006/table">
            <a:tbl>
              <a:tblPr/>
              <a:tblGrid>
                <a:gridCol w="4030920">
                  <a:extLst>
                    <a:ext uri="{9D8B030D-6E8A-4147-A177-3AD203B41FA5}">
                      <a16:colId xmlns:a16="http://schemas.microsoft.com/office/drawing/2014/main" val="2367129253"/>
                    </a:ext>
                  </a:extLst>
                </a:gridCol>
                <a:gridCol w="1441532">
                  <a:extLst>
                    <a:ext uri="{9D8B030D-6E8A-4147-A177-3AD203B41FA5}">
                      <a16:colId xmlns:a16="http://schemas.microsoft.com/office/drawing/2014/main" val="63767498"/>
                    </a:ext>
                  </a:extLst>
                </a:gridCol>
              </a:tblGrid>
              <a:tr h="66034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Reasons for stepping down​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n= 104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46947"/>
                  </a:ext>
                </a:extLst>
              </a:tr>
              <a:tr h="75986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Therapist and family goals have been met 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n=52, 50.0%​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61080"/>
                  </a:ext>
                </a:extLst>
              </a:tr>
              <a:tr h="8490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Referred to other mental/behavioral health treatment 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n=37, 35.6%​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03248"/>
                  </a:ext>
                </a:extLst>
              </a:tr>
              <a:tr h="75986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preference for in-person sessions 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n=21, 20.2%​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27445"/>
                  </a:ext>
                </a:extLst>
              </a:tr>
              <a:tr h="50940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wished to discontinue 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n=14, 13.5%​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733842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n=5, 4.8%​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0183" marR="70183" marT="35091" marB="3509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058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21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EE6EC91C-AB47-C88F-7FB4-5BBA138D6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1" b="625"/>
          <a:stretch/>
        </p:blipFill>
        <p:spPr>
          <a:xfrm>
            <a:off x="6388205" y="1498099"/>
            <a:ext cx="5574521" cy="356950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8" name="Picture 27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382BA45E-ECE3-2AC3-1660-98536470B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61" b="327"/>
          <a:stretch/>
        </p:blipFill>
        <p:spPr>
          <a:xfrm>
            <a:off x="450140" y="1490621"/>
            <a:ext cx="5017174" cy="3559363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F44B7-AFA6-CFFC-BE3F-BBA9C4D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C8D8EE-5866-FFED-F848-DFEB0B52087D}"/>
              </a:ext>
            </a:extLst>
          </p:cNvPr>
          <p:cNvSpPr txBox="1"/>
          <p:nvPr/>
        </p:nvSpPr>
        <p:spPr>
          <a:xfrm>
            <a:off x="1441185" y="1073531"/>
            <a:ext cx="30350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All Patients 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199509-238F-419B-B072-EBB93EAEB42B}"/>
              </a:ext>
            </a:extLst>
          </p:cNvPr>
          <p:cNvSpPr txBox="1"/>
          <p:nvPr/>
        </p:nvSpPr>
        <p:spPr>
          <a:xfrm>
            <a:off x="7186185" y="1073531"/>
            <a:ext cx="348711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Patients that Stepped Up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9C1B9-BAE0-3B97-5138-14FED490E711}"/>
              </a:ext>
            </a:extLst>
          </p:cNvPr>
          <p:cNvSpPr txBox="1"/>
          <p:nvPr/>
        </p:nvSpPr>
        <p:spPr>
          <a:xfrm>
            <a:off x="229274" y="4275292"/>
            <a:ext cx="1793734" cy="3101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069D0-6ACF-13BF-B733-DAAED76B227F}"/>
              </a:ext>
            </a:extLst>
          </p:cNvPr>
          <p:cNvSpPr txBox="1"/>
          <p:nvPr/>
        </p:nvSpPr>
        <p:spPr>
          <a:xfrm>
            <a:off x="849208" y="2345337"/>
            <a:ext cx="168704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ea typeface="Calibri"/>
                <a:cs typeface="Calibri"/>
              </a:rPr>
              <a:t>PHQ-A: </a:t>
            </a:r>
            <a:r>
              <a:rPr lang="en-US" sz="1600" b="1" i="1" dirty="0">
                <a:ea typeface="Calibri"/>
                <a:cs typeface="Calibri"/>
              </a:rPr>
              <a:t>d</a:t>
            </a:r>
            <a:r>
              <a:rPr lang="en-US" sz="1600" b="1" dirty="0">
                <a:ea typeface="Calibri"/>
                <a:cs typeface="Calibri"/>
              </a:rPr>
              <a:t> = .92, SCARED: </a:t>
            </a:r>
            <a:r>
              <a:rPr lang="en-US" sz="1600" b="1" i="1" dirty="0">
                <a:ea typeface="Calibri"/>
                <a:cs typeface="Calibri"/>
              </a:rPr>
              <a:t>d</a:t>
            </a:r>
            <a:r>
              <a:rPr lang="en-US" sz="1600" b="1" dirty="0">
                <a:ea typeface="Calibri"/>
                <a:cs typeface="Calibri"/>
              </a:rPr>
              <a:t> = .58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07D4D0-4ADC-5287-4909-0491603A7D77}"/>
              </a:ext>
            </a:extLst>
          </p:cNvPr>
          <p:cNvSpPr txBox="1"/>
          <p:nvPr/>
        </p:nvSpPr>
        <p:spPr>
          <a:xfrm>
            <a:off x="6878060" y="2340212"/>
            <a:ext cx="195882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ea typeface="Calibri"/>
                <a:cs typeface="Calibri"/>
              </a:rPr>
              <a:t>PHQ-A: </a:t>
            </a:r>
            <a:r>
              <a:rPr lang="en-US" sz="1600" b="1" i="1" dirty="0">
                <a:ea typeface="+mn-lt"/>
                <a:cs typeface="+mn-lt"/>
              </a:rPr>
              <a:t>d</a:t>
            </a:r>
            <a:r>
              <a:rPr lang="en-US" sz="1600" b="1" dirty="0">
                <a:ea typeface="+mn-lt"/>
                <a:cs typeface="+mn-lt"/>
              </a:rPr>
              <a:t> = 1.10</a:t>
            </a:r>
            <a:r>
              <a:rPr lang="en-US" sz="1600" b="1" dirty="0">
                <a:ea typeface="Calibri"/>
                <a:cs typeface="Calibri"/>
              </a:rPr>
              <a:t>, SCARED: </a:t>
            </a:r>
            <a:r>
              <a:rPr lang="en-US" sz="1600" b="1" dirty="0">
                <a:ea typeface="+mn-lt"/>
                <a:cs typeface="+mn-lt"/>
              </a:rPr>
              <a:t> </a:t>
            </a:r>
            <a:r>
              <a:rPr lang="en-US" sz="1600" b="1" i="1" dirty="0">
                <a:ea typeface="+mn-lt"/>
                <a:cs typeface="+mn-lt"/>
              </a:rPr>
              <a:t>d</a:t>
            </a:r>
            <a:r>
              <a:rPr lang="en-US" sz="1600" b="1" dirty="0">
                <a:ea typeface="+mn-lt"/>
                <a:cs typeface="+mn-lt"/>
              </a:rPr>
              <a:t> = .87</a:t>
            </a:r>
            <a:endParaRPr lang="en-US" sz="1600" b="1" dirty="0"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94DD1-B201-CC31-F016-97A9ADB2D00A}"/>
              </a:ext>
            </a:extLst>
          </p:cNvPr>
          <p:cNvSpPr txBox="1"/>
          <p:nvPr/>
        </p:nvSpPr>
        <p:spPr>
          <a:xfrm>
            <a:off x="196127" y="5220482"/>
            <a:ext cx="19898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Calibri"/>
                <a:cs typeface="Calibri"/>
              </a:rPr>
              <a:t>Mid-Treatment 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b="1" dirty="0">
                <a:ea typeface="Calibri"/>
                <a:cs typeface="Calibri"/>
              </a:rPr>
              <a:t>CGI-Improvement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15ACB9-2F72-6961-4644-F3345C616B08}"/>
              </a:ext>
            </a:extLst>
          </p:cNvPr>
          <p:cNvSpPr txBox="1"/>
          <p:nvPr/>
        </p:nvSpPr>
        <p:spPr>
          <a:xfrm>
            <a:off x="2174529" y="5173371"/>
            <a:ext cx="396820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57.9% = much improvement or very much improved</a:t>
            </a:r>
          </a:p>
          <a:p>
            <a:r>
              <a:rPr lang="en-US" sz="1400" dirty="0">
                <a:ea typeface="Calibri"/>
                <a:cs typeface="Calibri"/>
              </a:rPr>
              <a:t>23.6% = minimally improved</a:t>
            </a:r>
          </a:p>
          <a:p>
            <a:r>
              <a:rPr lang="en-US" sz="1400" dirty="0">
                <a:ea typeface="Calibri"/>
                <a:cs typeface="Calibri"/>
              </a:rPr>
              <a:t>18.5% = no change or minimally worse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B610CB-60B9-35A8-E156-D73D598595D3}"/>
              </a:ext>
            </a:extLst>
          </p:cNvPr>
          <p:cNvSpPr txBox="1"/>
          <p:nvPr/>
        </p:nvSpPr>
        <p:spPr>
          <a:xfrm>
            <a:off x="8151456" y="5209745"/>
            <a:ext cx="436633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65.3% = much improvement or very much improved</a:t>
            </a:r>
          </a:p>
          <a:p>
            <a:r>
              <a:rPr lang="en-US" sz="1400" dirty="0">
                <a:ea typeface="Calibri"/>
                <a:cs typeface="Calibri"/>
              </a:rPr>
              <a:t>24.6% = minimally improved</a:t>
            </a:r>
          </a:p>
          <a:p>
            <a:r>
              <a:rPr lang="en-US" sz="1400" dirty="0">
                <a:ea typeface="Calibri"/>
                <a:cs typeface="Calibri"/>
              </a:rPr>
              <a:t>8.4% = no change, minimally worse, much worse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4728D3-C331-711F-6016-221DFCD8601D}"/>
              </a:ext>
            </a:extLst>
          </p:cNvPr>
          <p:cNvSpPr txBox="1"/>
          <p:nvPr/>
        </p:nvSpPr>
        <p:spPr>
          <a:xfrm>
            <a:off x="6152165" y="5220482"/>
            <a:ext cx="19898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Calibri"/>
                <a:cs typeface="Calibri"/>
              </a:rPr>
              <a:t>Post-Treatment 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b="1" dirty="0">
                <a:ea typeface="Calibri"/>
                <a:cs typeface="Calibri"/>
              </a:rPr>
              <a:t>CGI-Improvement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7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40169-895D-35E6-11FE-37348C3C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242F-36B1-A8ED-6908-836CA959A4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5339" y="1978370"/>
            <a:ext cx="7027862" cy="29012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Additional training/certification opportunities for therapists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Consideration </a:t>
            </a:r>
            <a:r>
              <a:rPr lang="en-US" sz="3200"/>
              <a:t>of expanding </a:t>
            </a:r>
            <a:r>
              <a:rPr lang="en-US" sz="3200" dirty="0"/>
              <a:t>stepped care to other problem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Calibri"/>
                <a:cs typeface="Calibri"/>
              </a:rPr>
              <a:t>Therapist harmonization/fidelity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1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B49AF0-9980-E947-7913-C2D065544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3406" y="1898176"/>
            <a:ext cx="2965187" cy="3571537"/>
          </a:xfrm>
        </p:spPr>
        <p:txBody>
          <a:bodyPr>
            <a:normAutofit/>
          </a:bodyPr>
          <a:lstStyle/>
          <a:p>
            <a:pPr algn="ctr"/>
            <a:r>
              <a:rPr lang="en-US" sz="4800" kern="1200" dirty="0">
                <a:latin typeface="+mj-lt"/>
                <a:ea typeface="+mj-ea"/>
                <a:cs typeface="+mj-cs"/>
              </a:rPr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2796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E4140E-E8A0-49BB-B45A-8ADC64CBF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62B1D-588B-4A51-90CF-67E4091B5340}">
  <ds:schemaRefs>
    <ds:schemaRef ds:uri="15a17440-da86-414e-a10b-8b768a85098f"/>
    <ds:schemaRef ds:uri="ef734a74-d435-49cd-a2e8-242615cf67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BBB53B-FE23-42A0-A6AF-E7FA4CC85793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565</Words>
  <Application>Microsoft Office PowerPoint</Application>
  <PresentationFormat>Widescreen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Avenir Book</vt:lpstr>
      <vt:lpstr>Avenir Light</vt:lpstr>
      <vt:lpstr>Avenir Light Oblique</vt:lpstr>
      <vt:lpstr>Avenir Medium</vt:lpstr>
      <vt:lpstr>Avenir Medium Oblique</vt:lpstr>
      <vt:lpstr>Calibri</vt:lpstr>
      <vt:lpstr>Calibri Light</vt:lpstr>
      <vt:lpstr>Office Theme</vt:lpstr>
      <vt:lpstr>TCHATT-Stepped Care Program Update</vt:lpstr>
      <vt:lpstr>Program Overview</vt:lpstr>
      <vt:lpstr>Therapist Training</vt:lpstr>
      <vt:lpstr>Outcome Data</vt:lpstr>
      <vt:lpstr>Outcome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TCHATT-Stepped Care Program update</dc:title>
  <dc:creator>Guzick, Andrew Giles</dc:creator>
  <cp:lastModifiedBy>Storch, Eric Alan</cp:lastModifiedBy>
  <cp:revision>16</cp:revision>
  <dcterms:created xsi:type="dcterms:W3CDTF">2021-04-02T20:41:38Z</dcterms:created>
  <dcterms:modified xsi:type="dcterms:W3CDTF">2024-03-22T09:27:14Z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