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9" r:id="rId6"/>
    <p:sldId id="264" r:id="rId7"/>
    <p:sldId id="266" r:id="rId8"/>
    <p:sldId id="265" r:id="rId9"/>
    <p:sldId id="257" r:id="rId10"/>
    <p:sldId id="267" r:id="rId11"/>
    <p:sldId id="268" r:id="rId12"/>
    <p:sldId id="260" r:id="rId13"/>
    <p:sldId id="263" r:id="rId14"/>
    <p:sldId id="269" r:id="rId15"/>
    <p:sldId id="271" r:id="rId16"/>
    <p:sldId id="270" r:id="rId17"/>
    <p:sldId id="27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alyard Display" panose="00000800000000000000" pitchFamily="50" charset="0"/>
      <p:regular r:id="rId24"/>
      <p:bold r:id="rId25"/>
      <p:italic r:id="rId26"/>
      <p:boldItalic r:id="rId27"/>
    </p:embeddedFont>
    <p:embeddedFont>
      <p:font typeface="Halyard Display Light" panose="020B0604020202020204" charset="0"/>
      <p:regular r:id="rId28"/>
      <p:italic r:id="rId29"/>
    </p:embeddedFont>
    <p:embeddedFont>
      <p:font typeface="Halyard Text" pitchFamily="50" charset="0"/>
      <p:regular r:id="rId30"/>
      <p:bold r:id="rId31"/>
      <p:italic r:id="rId32"/>
      <p:boldItalic r:id="rId33"/>
    </p:embeddedFont>
    <p:embeddedFont>
      <p:font typeface="Halyard Text Book" panose="020B0604020202020204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5BB123-9E47-43D9-AD0F-67FA41274432}" v="7381" dt="2024-05-15T19:17:25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5" autoAdjust="0"/>
    <p:restoredTop sz="80494" autoAdjust="0"/>
  </p:normalViewPr>
  <p:slideViewPr>
    <p:cSldViewPr snapToGrid="0" snapToObjects="1">
      <p:cViewPr varScale="1">
        <p:scale>
          <a:sx n="127" d="100"/>
          <a:sy n="127" d="100"/>
        </p:scale>
        <p:origin x="175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5F49D-B33F-E046-A1CA-7A3472AE11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F1F8-2AA6-5148-ACAA-D0FE1D9BF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6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a.texas.gov/texas-educators/investigations/fingerprinting/requirements-for-school-district-contractor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25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Requirements for School District Contractors | Texas Education Agency</a:t>
            </a:r>
            <a:endParaRPr lang="en-US" dirty="0"/>
          </a:p>
          <a:p>
            <a:r>
              <a:rPr lang="en-US" dirty="0"/>
              <a:t>NCPA – national child protection 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06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39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7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23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22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81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3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-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7927DC69-230A-3D78-7B66-FD3E4BF0DF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0529" y="376977"/>
            <a:ext cx="4196788" cy="71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32E0884B-B526-D42C-B555-1DAE1E6965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5983356"/>
            <a:ext cx="3501223" cy="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CE75EAD0-18E4-4F32-4DA9-B4B44611C7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6147752"/>
            <a:ext cx="3501223" cy="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0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C18C6DAD-BC45-D481-A7E0-F581375910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6147752"/>
            <a:ext cx="3501223" cy="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 dirty="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 dirty="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1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78FB4A6C-D91C-1440-977D-6F60EB24D4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2" r:id="rId3"/>
    <p:sldLayoutId id="2147483656" r:id="rId4"/>
    <p:sldLayoutId id="2147483649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2C27CE-9843-0B66-DD0A-6F77628C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5400" dirty="0">
                <a:latin typeface="Halyard Display"/>
                <a:cs typeface="Arial"/>
              </a:rPr>
              <a:t>TCHATT Requirements for Fingerprint-Based Background Checks</a:t>
            </a:r>
            <a:endParaRPr lang="en-US" sz="5400" dirty="0">
              <a:latin typeface="Halyard Display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571BB-6CAE-31C6-F873-A931B7B21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>
                <a:latin typeface="Halyard Text"/>
                <a:cs typeface="Arial"/>
              </a:rPr>
              <a:t>TCMHCC Executive Committee Meeting</a:t>
            </a:r>
          </a:p>
          <a:p>
            <a:r>
              <a:rPr lang="en-US" dirty="0">
                <a:latin typeface="Halyard Text"/>
                <a:cs typeface="Arial"/>
              </a:rPr>
              <a:t>May 20, 2024</a:t>
            </a:r>
            <a:endParaRPr lang="en-US" dirty="0">
              <a:latin typeface="Halyard Text"/>
            </a:endParaRPr>
          </a:p>
        </p:txBody>
      </p:sp>
    </p:spTree>
    <p:extLst>
      <p:ext uri="{BB962C8B-B14F-4D97-AF65-F5344CB8AC3E}">
        <p14:creationId xmlns:p14="http://schemas.microsoft.com/office/powerpoint/2010/main" val="301035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2C27CE-9843-0B66-DD0A-6F77628C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5400" dirty="0">
                <a:latin typeface="Halyard Display"/>
                <a:cs typeface="Arial"/>
              </a:rPr>
              <a:t>TCHATT 2.0: School Outreach &amp; Enrollment Policy</a:t>
            </a:r>
            <a:endParaRPr lang="en-US" sz="5400" dirty="0">
              <a:latin typeface="Halyard Display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571BB-6CAE-31C6-F873-A931B7B21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>
                <a:latin typeface="Halyard Text"/>
                <a:cs typeface="Arial"/>
              </a:rPr>
              <a:t>TCMHCC Executive Committee Meeting</a:t>
            </a:r>
          </a:p>
          <a:p>
            <a:r>
              <a:rPr lang="en-US" dirty="0">
                <a:latin typeface="Halyard Text"/>
                <a:cs typeface="Arial"/>
              </a:rPr>
              <a:t>May 20, 2024</a:t>
            </a:r>
            <a:endParaRPr lang="en-US" dirty="0">
              <a:latin typeface="Halyard Text"/>
            </a:endParaRPr>
          </a:p>
        </p:txBody>
      </p:sp>
    </p:spTree>
    <p:extLst>
      <p:ext uri="{BB962C8B-B14F-4D97-AF65-F5344CB8AC3E}">
        <p14:creationId xmlns:p14="http://schemas.microsoft.com/office/powerpoint/2010/main" val="234301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98387-1EE7-B9CC-37B4-61C3BB9A84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450376"/>
            <a:ext cx="3794125" cy="3217163"/>
          </a:xfrm>
        </p:spPr>
        <p:txBody>
          <a:bodyPr/>
          <a:lstStyle/>
          <a:p>
            <a:r>
              <a:rPr lang="en-US" dirty="0"/>
              <a:t>Policy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6ABB68-4737-2A9B-3A06-D7A82D6F975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This policy sets for requirements and guidelines for reaching out to and enrolling schools in </a:t>
            </a:r>
            <a:r>
              <a:rPr lang="en-US" dirty="0" err="1"/>
              <a:t>Trayt</a:t>
            </a:r>
            <a:r>
              <a:rPr lang="en-US" dirty="0"/>
              <a:t>. </a:t>
            </a:r>
          </a:p>
          <a:p>
            <a:r>
              <a:rPr lang="en-US" dirty="0"/>
              <a:t>The policy covers: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Allocation of Responsibility for Districts and Campuses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Outreach and Enrollment in TCHATT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Memoranda of Understanding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Documenting School TCHATT Statuses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Onboarding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Non-Public School Outreach and Enrollment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Exceptions to On-Campus Service Delivery Model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5A1C5B-61D5-9E59-4EFA-119A7E78AE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8" y="3905100"/>
            <a:ext cx="3794125" cy="13191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8EDE9-54E8-D2BF-AFD1-8CF26A615E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9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198022-DB88-9349-2E96-D4BC4832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Changes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38BF51-3AF6-F8C2-B80B-ACC6625476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New expectations for moving Unresponsive schools to Declined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Reason for Inactive status should be documented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Campuses that do not want services on site during the school day should submit a justification form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Expectations for background checks added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District leads should enroll campus liaisons and maintain access for their school liaisons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Expectations for non-public/charter school outreach and enrollment are clarified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52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D7DA-5769-6549-7A1C-7F4BCEA7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13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B21D8C-BBEB-4B5A-8452-A2721E15DF01}"/>
              </a:ext>
            </a:extLst>
          </p:cNvPr>
          <p:cNvCxnSpPr/>
          <p:nvPr/>
        </p:nvCxnSpPr>
        <p:spPr>
          <a:xfrm>
            <a:off x="1454045" y="2981195"/>
            <a:ext cx="98997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4BA417-4D92-4D18-AB01-D122C7F3745E}"/>
              </a:ext>
            </a:extLst>
          </p:cNvPr>
          <p:cNvCxnSpPr/>
          <p:nvPr/>
        </p:nvCxnSpPr>
        <p:spPr>
          <a:xfrm>
            <a:off x="6650612" y="1603333"/>
            <a:ext cx="0" cy="3018773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7BE32E-B881-474F-8C8A-3A0AEBEC5E13}"/>
              </a:ext>
            </a:extLst>
          </p:cNvPr>
          <p:cNvCxnSpPr/>
          <p:nvPr/>
        </p:nvCxnSpPr>
        <p:spPr>
          <a:xfrm>
            <a:off x="1741118" y="2592888"/>
            <a:ext cx="0" cy="798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20977D-5769-4A8A-8E17-801E2309A2FC}"/>
              </a:ext>
            </a:extLst>
          </p:cNvPr>
          <p:cNvCxnSpPr/>
          <p:nvPr/>
        </p:nvCxnSpPr>
        <p:spPr>
          <a:xfrm>
            <a:off x="2945704" y="2581928"/>
            <a:ext cx="0" cy="798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D32576B-3275-4E0B-8783-EA77D3763D8C}"/>
              </a:ext>
            </a:extLst>
          </p:cNvPr>
          <p:cNvSpPr txBox="1"/>
          <p:nvPr/>
        </p:nvSpPr>
        <p:spPr>
          <a:xfrm>
            <a:off x="2294353" y="1910735"/>
            <a:ext cx="1302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alyard Display Light" pitchFamily="2" charset="77"/>
                <a:ea typeface="Halyard Display Light" pitchFamily="2" charset="77"/>
              </a:rPr>
              <a:t>Policy Prepared</a:t>
            </a:r>
            <a:endParaRPr lang="en-US" kern="1200" dirty="0">
              <a:solidFill>
                <a:schemeClr val="bg1">
                  <a:lumMod val="65000"/>
                </a:schemeClr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362E9D-30FF-4F25-8A3B-DA46EA440745}"/>
              </a:ext>
            </a:extLst>
          </p:cNvPr>
          <p:cNvSpPr txBox="1"/>
          <p:nvPr/>
        </p:nvSpPr>
        <p:spPr>
          <a:xfrm>
            <a:off x="1039662" y="3425786"/>
            <a:ext cx="1423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1200" dirty="0">
                <a:solidFill>
                  <a:schemeClr val="bg1">
                    <a:lumMod val="65000"/>
                  </a:schemeClr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TCHATT 2.0 approved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A5AAF1-2E4E-41ED-8100-E3D4B1E7FD5E}"/>
              </a:ext>
            </a:extLst>
          </p:cNvPr>
          <p:cNvCxnSpPr/>
          <p:nvPr/>
        </p:nvCxnSpPr>
        <p:spPr>
          <a:xfrm>
            <a:off x="4073028" y="2589674"/>
            <a:ext cx="0" cy="798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A117875-BE6B-413C-995D-80CA55CB43F1}"/>
              </a:ext>
            </a:extLst>
          </p:cNvPr>
          <p:cNvSpPr txBox="1"/>
          <p:nvPr/>
        </p:nvSpPr>
        <p:spPr>
          <a:xfrm>
            <a:off x="3368968" y="3428999"/>
            <a:ext cx="142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1200" dirty="0">
                <a:solidFill>
                  <a:schemeClr val="bg1">
                    <a:lumMod val="65000"/>
                  </a:schemeClr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COSH Feedback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903870-5A5A-4C2F-92C5-139B1588593F}"/>
              </a:ext>
            </a:extLst>
          </p:cNvPr>
          <p:cNvSpPr txBox="1"/>
          <p:nvPr/>
        </p:nvSpPr>
        <p:spPr>
          <a:xfrm>
            <a:off x="4793298" y="1671639"/>
            <a:ext cx="1302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1200" dirty="0">
                <a:solidFill>
                  <a:schemeClr val="bg1">
                    <a:lumMod val="65000"/>
                  </a:schemeClr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TCHATT Leadership Feedback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6BD737-BC83-406C-9494-BF4708944036}"/>
              </a:ext>
            </a:extLst>
          </p:cNvPr>
          <p:cNvSpPr txBox="1"/>
          <p:nvPr/>
        </p:nvSpPr>
        <p:spPr>
          <a:xfrm>
            <a:off x="5888217" y="4721785"/>
            <a:ext cx="1554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1200" dirty="0">
                <a:solidFill>
                  <a:srgbClr val="FF0000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Intro to TCMHCC EC</a:t>
            </a:r>
          </a:p>
          <a:p>
            <a:pPr algn="ctr"/>
            <a:r>
              <a:rPr lang="en-US" i="1" dirty="0">
                <a:solidFill>
                  <a:srgbClr val="FF0000"/>
                </a:solidFill>
                <a:latin typeface="Halyard Display Light" pitchFamily="2" charset="77"/>
                <a:ea typeface="Halyard Display Light" pitchFamily="2" charset="77"/>
              </a:rPr>
              <a:t>Today</a:t>
            </a:r>
            <a:endParaRPr lang="en-US" i="1" kern="1200" dirty="0">
              <a:solidFill>
                <a:srgbClr val="FF0000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1BD19A-133B-4735-A82B-B11550CF3E89}"/>
              </a:ext>
            </a:extLst>
          </p:cNvPr>
          <p:cNvSpPr txBox="1"/>
          <p:nvPr/>
        </p:nvSpPr>
        <p:spPr>
          <a:xfrm>
            <a:off x="7052116" y="3499580"/>
            <a:ext cx="1302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EC Approves</a:t>
            </a:r>
          </a:p>
          <a:p>
            <a:pPr algn="ctr"/>
            <a:r>
              <a:rPr lang="en-US" i="1" dirty="0">
                <a:latin typeface="Halyard Display Light" pitchFamily="2" charset="77"/>
                <a:ea typeface="Halyard Display Light" pitchFamily="2" charset="77"/>
              </a:rPr>
              <a:t>July</a:t>
            </a:r>
            <a:endParaRPr lang="en-US" i="1" kern="1200" dirty="0"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A40E6B-2AE5-4659-AF6D-FB5E24E05E24}"/>
              </a:ext>
            </a:extLst>
          </p:cNvPr>
          <p:cNvSpPr txBox="1"/>
          <p:nvPr/>
        </p:nvSpPr>
        <p:spPr>
          <a:xfrm>
            <a:off x="8226696" y="1345286"/>
            <a:ext cx="1487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TCHATT 2.0 and Policy Implemented</a:t>
            </a:r>
          </a:p>
          <a:p>
            <a:pPr algn="ctr"/>
            <a:r>
              <a:rPr lang="en-US" i="1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August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DCFBD3-1C33-4AD9-91C0-6F048354CF77}"/>
              </a:ext>
            </a:extLst>
          </p:cNvPr>
          <p:cNvSpPr txBox="1"/>
          <p:nvPr/>
        </p:nvSpPr>
        <p:spPr>
          <a:xfrm>
            <a:off x="8970684" y="3260874"/>
            <a:ext cx="3004198" cy="183415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COSH provides implementation support to HRIs</a:t>
            </a:r>
          </a:p>
        </p:txBody>
      </p:sp>
      <p:pic>
        <p:nvPicPr>
          <p:cNvPr id="23" name="Graphic 22" descr="Checkmark">
            <a:extLst>
              <a:ext uri="{FF2B5EF4-FFF2-40B4-BE49-F238E27FC236}">
                <a16:creationId xmlns:a16="http://schemas.microsoft.com/office/drawing/2014/main" id="{8EDA69EA-FAB0-446D-9074-B75E1FEDA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4045" y="4223533"/>
            <a:ext cx="544880" cy="544880"/>
          </a:xfrm>
          <a:prstGeom prst="rect">
            <a:avLst/>
          </a:prstGeom>
        </p:spPr>
      </p:pic>
      <p:pic>
        <p:nvPicPr>
          <p:cNvPr id="24" name="Graphic 23" descr="Checkmark">
            <a:extLst>
              <a:ext uri="{FF2B5EF4-FFF2-40B4-BE49-F238E27FC236}">
                <a16:creationId xmlns:a16="http://schemas.microsoft.com/office/drawing/2014/main" id="{B777437C-9A75-4D91-902B-DC0B3DE72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1017" y="1371590"/>
            <a:ext cx="544880" cy="54488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57829D4-EAB6-42B5-BD0E-973CF5ACF088}"/>
              </a:ext>
            </a:extLst>
          </p:cNvPr>
          <p:cNvCxnSpPr/>
          <p:nvPr/>
        </p:nvCxnSpPr>
        <p:spPr>
          <a:xfrm>
            <a:off x="5407029" y="2592888"/>
            <a:ext cx="0" cy="798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802A08A-EDB3-4A27-865D-BA67051C46E3}"/>
              </a:ext>
            </a:extLst>
          </p:cNvPr>
          <p:cNvCxnSpPr/>
          <p:nvPr/>
        </p:nvCxnSpPr>
        <p:spPr>
          <a:xfrm>
            <a:off x="7703467" y="2558964"/>
            <a:ext cx="0" cy="798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2146C85-43ED-47B0-BFDF-3E395666F8EB}"/>
              </a:ext>
            </a:extLst>
          </p:cNvPr>
          <p:cNvCxnSpPr/>
          <p:nvPr/>
        </p:nvCxnSpPr>
        <p:spPr>
          <a:xfrm>
            <a:off x="8970683" y="2558964"/>
            <a:ext cx="0" cy="798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Graphic 29" descr="Checkmark">
            <a:extLst>
              <a:ext uri="{FF2B5EF4-FFF2-40B4-BE49-F238E27FC236}">
                <a16:creationId xmlns:a16="http://schemas.microsoft.com/office/drawing/2014/main" id="{D9144E74-B055-4E53-8696-3FA425D6B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0082" y="1123858"/>
            <a:ext cx="544880" cy="544880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CA9F06E8-951E-43F1-A362-3EE613DDD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0588" y="4223532"/>
            <a:ext cx="544880" cy="5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83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EB4DF-1463-4AB2-94D5-CF4C02D79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Policies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FA9E75-7E04-4BFA-940C-401F5A32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0C8B0-07AB-4F58-83EA-EEEDA506FF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2126" y="1668270"/>
            <a:ext cx="5411908" cy="4087846"/>
          </a:xfrm>
        </p:spPr>
        <p:txBody>
          <a:bodyPr/>
          <a:lstStyle/>
          <a:p>
            <a:r>
              <a:rPr lang="en-US" b="1" u="sng" dirty="0"/>
              <a:t>Referrals &amp; Enrollment</a:t>
            </a:r>
          </a:p>
          <a:p>
            <a:pPr marL="91440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Initial drafting</a:t>
            </a:r>
          </a:p>
          <a:p>
            <a:pPr marL="91440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COSH feedback</a:t>
            </a:r>
          </a:p>
          <a:p>
            <a:pPr marL="91440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TCHATT leadership – due 5/29</a:t>
            </a:r>
          </a:p>
          <a:p>
            <a:pPr marL="914400" indent="-285750">
              <a:buFont typeface="Arial" panose="020B0604020202020204" pitchFamily="34" charset="0"/>
              <a:buChar char="•"/>
            </a:pPr>
            <a:r>
              <a:rPr lang="en-US" dirty="0"/>
              <a:t>Introduction to the EC – June meeting</a:t>
            </a:r>
          </a:p>
          <a:p>
            <a:pPr marL="914400" indent="-285750">
              <a:buFont typeface="Arial" panose="020B0604020202020204" pitchFamily="34" charset="0"/>
              <a:buChar char="•"/>
            </a:pPr>
            <a:r>
              <a:rPr lang="en-US" dirty="0"/>
              <a:t>Approval from the EC – July meeting</a:t>
            </a:r>
          </a:p>
          <a:p>
            <a:pPr marL="914400" indent="-285750">
              <a:buFont typeface="Arial" panose="020B0604020202020204" pitchFamily="34" charset="0"/>
              <a:buChar char="•"/>
            </a:pPr>
            <a:r>
              <a:rPr lang="en-US" dirty="0"/>
              <a:t>Implementation</a:t>
            </a:r>
          </a:p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018FE71-61B7-43FB-B0CC-4DC86553CDF9}"/>
              </a:ext>
            </a:extLst>
          </p:cNvPr>
          <p:cNvSpPr txBox="1">
            <a:spLocks/>
          </p:cNvSpPr>
          <p:nvPr/>
        </p:nvSpPr>
        <p:spPr>
          <a:xfrm>
            <a:off x="6207967" y="1668270"/>
            <a:ext cx="5411907" cy="40878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alyard Text Book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Services &amp; Discharge</a:t>
            </a:r>
          </a:p>
          <a:p>
            <a:pPr marL="91440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Initial drafting</a:t>
            </a:r>
          </a:p>
          <a:p>
            <a:pPr marL="91440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COSH feedback</a:t>
            </a:r>
          </a:p>
          <a:p>
            <a:pPr marL="914400" indent="-285750">
              <a:buFont typeface="Arial" panose="020B0604020202020204" pitchFamily="34" charset="0"/>
              <a:buChar char="•"/>
            </a:pPr>
            <a:r>
              <a:rPr lang="en-US" dirty="0"/>
              <a:t>TCHATT leadership – to be sent by 6/3</a:t>
            </a:r>
          </a:p>
          <a:p>
            <a:pPr marL="914400" indent="-285750">
              <a:buFont typeface="Arial" panose="020B0604020202020204" pitchFamily="34" charset="0"/>
              <a:buChar char="•"/>
            </a:pPr>
            <a:r>
              <a:rPr lang="en-US" dirty="0"/>
              <a:t>Introduction to the EC – July meeting</a:t>
            </a:r>
          </a:p>
          <a:p>
            <a:pPr marL="914400" indent="-285750">
              <a:buFont typeface="Arial" panose="020B0604020202020204" pitchFamily="34" charset="0"/>
              <a:buChar char="•"/>
            </a:pPr>
            <a:r>
              <a:rPr lang="en-US" dirty="0"/>
              <a:t>Approval from the EC – August meeting</a:t>
            </a:r>
          </a:p>
          <a:p>
            <a:pPr marL="914400" indent="-285750">
              <a:buFont typeface="Arial" panose="020B0604020202020204" pitchFamily="34" charset="0"/>
              <a:buChar char="•"/>
            </a:pPr>
            <a:r>
              <a:rPr lang="en-US" dirty="0"/>
              <a:t>Implementation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C8BC49-6FD4-4E20-9EDE-D19876A7F741}"/>
              </a:ext>
            </a:extLst>
          </p:cNvPr>
          <p:cNvCxnSpPr/>
          <p:nvPr/>
        </p:nvCxnSpPr>
        <p:spPr>
          <a:xfrm>
            <a:off x="1331167" y="2251789"/>
            <a:ext cx="0" cy="260995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21D402-2B64-482D-8DC9-B1E81B334A13}"/>
              </a:ext>
            </a:extLst>
          </p:cNvPr>
          <p:cNvCxnSpPr/>
          <p:nvPr/>
        </p:nvCxnSpPr>
        <p:spPr>
          <a:xfrm>
            <a:off x="1334276" y="2621903"/>
            <a:ext cx="0" cy="260995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0F4BBA-73EF-40CD-ACB2-165E1190BE10}"/>
              </a:ext>
            </a:extLst>
          </p:cNvPr>
          <p:cNvCxnSpPr/>
          <p:nvPr/>
        </p:nvCxnSpPr>
        <p:spPr>
          <a:xfrm>
            <a:off x="6966855" y="2251789"/>
            <a:ext cx="0" cy="260995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90211A-A287-4182-82EF-3CB8C04D6ACA}"/>
              </a:ext>
            </a:extLst>
          </p:cNvPr>
          <p:cNvCxnSpPr/>
          <p:nvPr/>
        </p:nvCxnSpPr>
        <p:spPr>
          <a:xfrm>
            <a:off x="1334276" y="2998237"/>
            <a:ext cx="0" cy="2609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0BE735-287A-49AF-965E-A9EA260F2943}"/>
              </a:ext>
            </a:extLst>
          </p:cNvPr>
          <p:cNvCxnSpPr/>
          <p:nvPr/>
        </p:nvCxnSpPr>
        <p:spPr>
          <a:xfrm>
            <a:off x="1331165" y="3374309"/>
            <a:ext cx="0" cy="2609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B3E05A-9AF8-459D-A1E7-A3B0D0386CAE}"/>
              </a:ext>
            </a:extLst>
          </p:cNvPr>
          <p:cNvCxnSpPr/>
          <p:nvPr/>
        </p:nvCxnSpPr>
        <p:spPr>
          <a:xfrm>
            <a:off x="6966855" y="2621903"/>
            <a:ext cx="0" cy="2609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EF334A-E14B-45A4-8268-E693A5581A21}"/>
              </a:ext>
            </a:extLst>
          </p:cNvPr>
          <p:cNvCxnSpPr/>
          <p:nvPr/>
        </p:nvCxnSpPr>
        <p:spPr>
          <a:xfrm>
            <a:off x="6966855" y="2998237"/>
            <a:ext cx="0" cy="2609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734CD7-F00F-4505-8304-4DEC993E6E38}"/>
              </a:ext>
            </a:extLst>
          </p:cNvPr>
          <p:cNvCxnSpPr/>
          <p:nvPr/>
        </p:nvCxnSpPr>
        <p:spPr>
          <a:xfrm>
            <a:off x="6969963" y="3374309"/>
            <a:ext cx="0" cy="2609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878B4C8-1EA8-4D45-8031-4F5E11331B7F}"/>
              </a:ext>
            </a:extLst>
          </p:cNvPr>
          <p:cNvCxnSpPr/>
          <p:nvPr/>
        </p:nvCxnSpPr>
        <p:spPr>
          <a:xfrm>
            <a:off x="6966855" y="3738203"/>
            <a:ext cx="0" cy="2609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EF348A-5FD4-447C-A54D-477A0FD5FBF0}"/>
              </a:ext>
            </a:extLst>
          </p:cNvPr>
          <p:cNvCxnSpPr/>
          <p:nvPr/>
        </p:nvCxnSpPr>
        <p:spPr>
          <a:xfrm>
            <a:off x="1334275" y="3753885"/>
            <a:ext cx="0" cy="2609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50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98387-1EE7-B9CC-37B4-61C3BB9A84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450376"/>
            <a:ext cx="3794125" cy="3217163"/>
          </a:xfrm>
        </p:spPr>
        <p:txBody>
          <a:bodyPr/>
          <a:lstStyle/>
          <a:p>
            <a:r>
              <a:rPr lang="en-US" dirty="0"/>
              <a:t>Issue #1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6ABB68-4737-2A9B-3A06-D7A82D6F975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State law requires fingerprint-based criminal history background checks for contractors working with students.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After a contractor’s fingerprints are collected by one ISD, all other ISDs have access to the contractor’s criminal history. However, some HRIs are asked to provide additional sets of fingerprints.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ISDs maintain their own requirements based on their interpretation of the law and may also have additional local requirements.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5A1C5B-61D5-9E59-4EFA-119A7E78AE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8" y="3905100"/>
            <a:ext cx="3794125" cy="1319134"/>
          </a:xfrm>
        </p:spPr>
        <p:txBody>
          <a:bodyPr/>
          <a:lstStyle/>
          <a:p>
            <a:r>
              <a:rPr lang="en-US" dirty="0"/>
              <a:t>Multiple Fingerprinting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8EDE9-54E8-D2BF-AFD1-8CF26A615E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1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98387-1EE7-B9CC-37B4-61C3BB9A84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450376"/>
            <a:ext cx="3794125" cy="3217163"/>
          </a:xfrm>
        </p:spPr>
        <p:txBody>
          <a:bodyPr/>
          <a:lstStyle/>
          <a:p>
            <a:r>
              <a:rPr lang="en-US" dirty="0"/>
              <a:t>Issue #2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6ABB68-4737-2A9B-3A06-D7A82D6F975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 all institutions require fingerprints for a criminal history background check.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 staff are fingerprinted for credentialing, but others are not. Fingerprint-based criminal histories are checked regularly for some, but not all, staff.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Results of ISD-initiated background checks are not shared with HRIs.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5A1C5B-61D5-9E59-4EFA-119A7E78AE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8" y="3905100"/>
            <a:ext cx="3794125" cy="1319134"/>
          </a:xfrm>
        </p:spPr>
        <p:txBody>
          <a:bodyPr/>
          <a:lstStyle/>
          <a:p>
            <a:r>
              <a:rPr lang="en-US" dirty="0"/>
              <a:t>Inconsistent HRI Institutional Fingerprinting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8EDE9-54E8-D2BF-AFD1-8CF26A615E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5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198022-DB88-9349-2E96-D4BC4832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#1: Reduce the likelihood of duplicative fingerprinting by applying for NCPA contractor status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38BF51-3AF6-F8C2-B80B-ACC6625476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This recommendation, if approved, will be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optional </a:t>
            </a:r>
            <a:r>
              <a:rPr lang="en-US" dirty="0"/>
              <a:t>for HRIs and/or their subcontracted partners who have direct, ongoing contact with students to implement.</a:t>
            </a:r>
          </a:p>
          <a:p>
            <a:r>
              <a:rPr lang="en-US" dirty="0"/>
              <a:t>Benefits to implementing: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HRIs have direct access to fingerprint-based criminal history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cost to apply and quick application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Includes notification of new criminal history after the initial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cost to view initial results within 30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Certification takes the burden off ISDs/schools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42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98387-1EE7-B9CC-37B4-61C3BB9A84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450376"/>
            <a:ext cx="3794125" cy="3217163"/>
          </a:xfrm>
        </p:spPr>
        <p:txBody>
          <a:bodyPr/>
          <a:lstStyle/>
          <a:p>
            <a:r>
              <a:rPr lang="en-US" dirty="0"/>
              <a:t>NCPA-Qualified School Contractors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6ABB68-4737-2A9B-3A06-D7A82D6F975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 organization can be deemed a “qualified school contractor” by DPS and given access to the state’s database of fingerprint-based criminal history under the National Child Protection Act.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NCPA contractors submit employee information through the Clearinghouse, review criminal history results, and certify the results to a district/school.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ISD does not need to order fingerprints or review the results because as a qualified school contractor, the HRI certifies they are in compliance with state law.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5A1C5B-61D5-9E59-4EFA-119A7E78AE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8" y="3905100"/>
            <a:ext cx="3794125" cy="1319134"/>
          </a:xfrm>
        </p:spPr>
        <p:txBody>
          <a:bodyPr/>
          <a:lstStyle/>
          <a:p>
            <a:r>
              <a:rPr lang="en-US" dirty="0"/>
              <a:t>DPS FACT Clearinghouse Access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8EDE9-54E8-D2BF-AFD1-8CF26A615E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38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198022-DB88-9349-2E96-D4BC4832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#2: Add language to specific documents to ensure background checks meet Texas Education Code and ISD requirements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38BF51-3AF6-F8C2-B80B-ACC6625476A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2125" y="2066796"/>
            <a:ext cx="11047751" cy="3689320"/>
          </a:xfrm>
        </p:spPr>
        <p:txBody>
          <a:bodyPr/>
          <a:lstStyle/>
          <a:p>
            <a:r>
              <a:rPr lang="en-US" dirty="0"/>
              <a:t>If this recommendation is approved: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PIAs will be amended to include requirements for meeting state and local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Optionally</a:t>
            </a:r>
            <a:r>
              <a:rPr lang="en-US" dirty="0"/>
              <a:t>, HRIs will amend MOUs with ISDs to codify the agreed-upon method(s) for ensuring state and local requirements are 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Optionally</a:t>
            </a:r>
            <a:r>
              <a:rPr lang="en-US" dirty="0"/>
              <a:t>, HRIs will add language in materials for districts and schools about expectations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41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198022-DB88-9349-2E96-D4BC4832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#3: Maintain fingerprint-based background checks for staff who have direct, ongoing contact with students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38BF51-3AF6-F8C2-B80B-ACC6625476A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2125" y="2066796"/>
            <a:ext cx="11047751" cy="3689320"/>
          </a:xfrm>
        </p:spPr>
        <p:txBody>
          <a:bodyPr/>
          <a:lstStyle/>
          <a:p>
            <a:r>
              <a:rPr lang="en-US" dirty="0"/>
              <a:t>This recommendation, if approved, will be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required</a:t>
            </a:r>
            <a:r>
              <a:rPr lang="en-US" dirty="0"/>
              <a:t> for HRIs and/or their subcontracted partners who have direct, ongoing contact with students to implement.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HRIs should ensure every TCHATT employee with direct, ongoing contact with students undergoes a fingerprint-based background check with results that are accessible to the institution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Criminal histories should be checked at least every three years by each institution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Non-credentialed staff should be joined by a clinician who has undergone a fingerprint-based background check when engaging with students if the HRI chooses not to fingerprint these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7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198022-DB88-9349-2E96-D4BC4832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#4: Adopt a policy to define expectations for fingerprint-based background checks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38BF51-3AF6-F8C2-B80B-ACC6625476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This policy is not intended to replace an HRI or subcontractor’s existing background check requirements.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HRIs are required to coordinate with districts to ensure background check requirements are 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HRIs are required to ensure initial and regular fingerprint-based background checks for employees with direct, ongoing contact with students are conducted with results accessible to the institution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HRIs are responsible for covering the cost of fingerprinting for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HRIs are responsible for ensuring PIA requirements are 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50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D7DA-5769-6549-7A1C-7F4BCEA7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B21D8C-BBEB-4B5A-8452-A2721E15DF01}"/>
              </a:ext>
            </a:extLst>
          </p:cNvPr>
          <p:cNvCxnSpPr/>
          <p:nvPr/>
        </p:nvCxnSpPr>
        <p:spPr>
          <a:xfrm>
            <a:off x="1454045" y="2981195"/>
            <a:ext cx="98997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4BA417-4D92-4D18-AB01-D122C7F3745E}"/>
              </a:ext>
            </a:extLst>
          </p:cNvPr>
          <p:cNvCxnSpPr/>
          <p:nvPr/>
        </p:nvCxnSpPr>
        <p:spPr>
          <a:xfrm>
            <a:off x="7390356" y="1603333"/>
            <a:ext cx="0" cy="3018773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7BE32E-B881-474F-8C8A-3A0AEBEC5E13}"/>
              </a:ext>
            </a:extLst>
          </p:cNvPr>
          <p:cNvCxnSpPr/>
          <p:nvPr/>
        </p:nvCxnSpPr>
        <p:spPr>
          <a:xfrm>
            <a:off x="1741118" y="2592888"/>
            <a:ext cx="0" cy="798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20977D-5769-4A8A-8E17-801E2309A2FC}"/>
              </a:ext>
            </a:extLst>
          </p:cNvPr>
          <p:cNvCxnSpPr/>
          <p:nvPr/>
        </p:nvCxnSpPr>
        <p:spPr>
          <a:xfrm>
            <a:off x="2945704" y="2581928"/>
            <a:ext cx="0" cy="798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D32576B-3275-4E0B-8783-EA77D3763D8C}"/>
              </a:ext>
            </a:extLst>
          </p:cNvPr>
          <p:cNvSpPr txBox="1"/>
          <p:nvPr/>
        </p:nvSpPr>
        <p:spPr>
          <a:xfrm>
            <a:off x="2294353" y="2061180"/>
            <a:ext cx="1302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1200" dirty="0">
                <a:solidFill>
                  <a:schemeClr val="bg1">
                    <a:lumMod val="65000"/>
                  </a:schemeClr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Research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362E9D-30FF-4F25-8A3B-DA46EA440745}"/>
              </a:ext>
            </a:extLst>
          </p:cNvPr>
          <p:cNvSpPr txBox="1"/>
          <p:nvPr/>
        </p:nvSpPr>
        <p:spPr>
          <a:xfrm>
            <a:off x="1089767" y="3425786"/>
            <a:ext cx="1302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1200" dirty="0">
                <a:solidFill>
                  <a:schemeClr val="bg1">
                    <a:lumMod val="65000"/>
                  </a:schemeClr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Issue Identified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A5AAF1-2E4E-41ED-8100-E3D4B1E7FD5E}"/>
              </a:ext>
            </a:extLst>
          </p:cNvPr>
          <p:cNvCxnSpPr/>
          <p:nvPr/>
        </p:nvCxnSpPr>
        <p:spPr>
          <a:xfrm>
            <a:off x="4073028" y="2589674"/>
            <a:ext cx="0" cy="798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A117875-BE6B-413C-995D-80CA55CB43F1}"/>
              </a:ext>
            </a:extLst>
          </p:cNvPr>
          <p:cNvSpPr txBox="1"/>
          <p:nvPr/>
        </p:nvSpPr>
        <p:spPr>
          <a:xfrm>
            <a:off x="3018240" y="3429000"/>
            <a:ext cx="224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1200" dirty="0">
                <a:solidFill>
                  <a:schemeClr val="bg1">
                    <a:lumMod val="65000"/>
                  </a:schemeClr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Recommendations Prepared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903870-5A5A-4C2F-92C5-139B1588593F}"/>
              </a:ext>
            </a:extLst>
          </p:cNvPr>
          <p:cNvSpPr txBox="1"/>
          <p:nvPr/>
        </p:nvSpPr>
        <p:spPr>
          <a:xfrm>
            <a:off x="4755678" y="1922680"/>
            <a:ext cx="1302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1200" dirty="0">
                <a:solidFill>
                  <a:schemeClr val="bg1">
                    <a:lumMod val="65000"/>
                  </a:schemeClr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COSH Feedback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56BF33-0968-49A1-B987-DCEDF6502355}"/>
              </a:ext>
            </a:extLst>
          </p:cNvPr>
          <p:cNvSpPr txBox="1"/>
          <p:nvPr/>
        </p:nvSpPr>
        <p:spPr>
          <a:xfrm>
            <a:off x="5772372" y="3480088"/>
            <a:ext cx="1302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1200" dirty="0">
                <a:solidFill>
                  <a:schemeClr val="bg1">
                    <a:lumMod val="65000"/>
                  </a:schemeClr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TCHATT Leadership Feedback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6BD737-BC83-406C-9494-BF4708944036}"/>
              </a:ext>
            </a:extLst>
          </p:cNvPr>
          <p:cNvSpPr txBox="1"/>
          <p:nvPr/>
        </p:nvSpPr>
        <p:spPr>
          <a:xfrm>
            <a:off x="6613034" y="4721785"/>
            <a:ext cx="1554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1200" dirty="0">
                <a:solidFill>
                  <a:srgbClr val="FF0000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Intro to TCMHCC EC</a:t>
            </a:r>
          </a:p>
          <a:p>
            <a:pPr algn="ctr"/>
            <a:r>
              <a:rPr lang="en-US" i="1" dirty="0">
                <a:solidFill>
                  <a:srgbClr val="FF0000"/>
                </a:solidFill>
                <a:latin typeface="Halyard Display Light" pitchFamily="2" charset="77"/>
                <a:ea typeface="Halyard Display Light" pitchFamily="2" charset="77"/>
              </a:rPr>
              <a:t>Today</a:t>
            </a:r>
            <a:endParaRPr lang="en-US" i="1" kern="1200" dirty="0">
              <a:solidFill>
                <a:srgbClr val="FF0000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1BD19A-133B-4735-A82B-B11550CF3E89}"/>
              </a:ext>
            </a:extLst>
          </p:cNvPr>
          <p:cNvSpPr txBox="1"/>
          <p:nvPr/>
        </p:nvSpPr>
        <p:spPr>
          <a:xfrm>
            <a:off x="7503052" y="3499580"/>
            <a:ext cx="1302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EC Approves</a:t>
            </a:r>
          </a:p>
          <a:p>
            <a:pPr algn="ctr"/>
            <a:r>
              <a:rPr lang="en-US" i="1" dirty="0">
                <a:latin typeface="Halyard Display Light" pitchFamily="2" charset="77"/>
                <a:ea typeface="Halyard Display Light" pitchFamily="2" charset="77"/>
              </a:rPr>
              <a:t>July</a:t>
            </a:r>
            <a:endParaRPr lang="en-US" i="1" kern="1200" dirty="0"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A40E6B-2AE5-4659-AF6D-FB5E24E05E24}"/>
              </a:ext>
            </a:extLst>
          </p:cNvPr>
          <p:cNvSpPr txBox="1"/>
          <p:nvPr/>
        </p:nvSpPr>
        <p:spPr>
          <a:xfrm>
            <a:off x="8226696" y="1633736"/>
            <a:ext cx="1487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Policy Implemented</a:t>
            </a:r>
          </a:p>
          <a:p>
            <a:pPr algn="ctr"/>
            <a:r>
              <a:rPr lang="en-US" i="1" dirty="0">
                <a:latin typeface="Halyard Display Light" pitchFamily="2" charset="77"/>
                <a:ea typeface="Halyard Display Light" pitchFamily="2" charset="77"/>
              </a:rPr>
              <a:t>TBD</a:t>
            </a:r>
            <a:endParaRPr lang="en-US" i="1" kern="1200" dirty="0"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DCFBD3-1C33-4AD9-91C0-6F048354CF77}"/>
              </a:ext>
            </a:extLst>
          </p:cNvPr>
          <p:cNvSpPr txBox="1"/>
          <p:nvPr/>
        </p:nvSpPr>
        <p:spPr>
          <a:xfrm>
            <a:off x="8970684" y="3260874"/>
            <a:ext cx="3004198" cy="183415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COSH provides implementation support to HRIs</a:t>
            </a:r>
          </a:p>
        </p:txBody>
      </p:sp>
      <p:pic>
        <p:nvPicPr>
          <p:cNvPr id="23" name="Graphic 22" descr="Checkmark">
            <a:extLst>
              <a:ext uri="{FF2B5EF4-FFF2-40B4-BE49-F238E27FC236}">
                <a16:creationId xmlns:a16="http://schemas.microsoft.com/office/drawing/2014/main" id="{8EDA69EA-FAB0-446D-9074-B75E1FEDA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4045" y="4223533"/>
            <a:ext cx="544880" cy="544880"/>
          </a:xfrm>
          <a:prstGeom prst="rect">
            <a:avLst/>
          </a:prstGeom>
        </p:spPr>
      </p:pic>
      <p:pic>
        <p:nvPicPr>
          <p:cNvPr id="24" name="Graphic 23" descr="Checkmark">
            <a:extLst>
              <a:ext uri="{FF2B5EF4-FFF2-40B4-BE49-F238E27FC236}">
                <a16:creationId xmlns:a16="http://schemas.microsoft.com/office/drawing/2014/main" id="{B777437C-9A75-4D91-902B-DC0B3DE72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3264" y="1582286"/>
            <a:ext cx="544880" cy="54488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57829D4-EAB6-42B5-BD0E-973CF5ACF088}"/>
              </a:ext>
            </a:extLst>
          </p:cNvPr>
          <p:cNvCxnSpPr/>
          <p:nvPr/>
        </p:nvCxnSpPr>
        <p:spPr>
          <a:xfrm>
            <a:off x="5407029" y="2592888"/>
            <a:ext cx="0" cy="798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33B4C6-1DA5-4EF2-92EC-BF587175F5ED}"/>
              </a:ext>
            </a:extLst>
          </p:cNvPr>
          <p:cNvCxnSpPr/>
          <p:nvPr/>
        </p:nvCxnSpPr>
        <p:spPr>
          <a:xfrm>
            <a:off x="6423723" y="2581928"/>
            <a:ext cx="0" cy="798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802A08A-EDB3-4A27-865D-BA67051C46E3}"/>
              </a:ext>
            </a:extLst>
          </p:cNvPr>
          <p:cNvCxnSpPr/>
          <p:nvPr/>
        </p:nvCxnSpPr>
        <p:spPr>
          <a:xfrm>
            <a:off x="8154403" y="2558964"/>
            <a:ext cx="0" cy="798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2146C85-43ED-47B0-BFDF-3E395666F8EB}"/>
              </a:ext>
            </a:extLst>
          </p:cNvPr>
          <p:cNvCxnSpPr/>
          <p:nvPr/>
        </p:nvCxnSpPr>
        <p:spPr>
          <a:xfrm>
            <a:off x="8970683" y="2558964"/>
            <a:ext cx="0" cy="798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Graphic 29" descr="Checkmark">
            <a:extLst>
              <a:ext uri="{FF2B5EF4-FFF2-40B4-BE49-F238E27FC236}">
                <a16:creationId xmlns:a16="http://schemas.microsoft.com/office/drawing/2014/main" id="{D9144E74-B055-4E53-8696-3FA425D6B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462" y="1374899"/>
            <a:ext cx="544880" cy="544880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CA9F06E8-951E-43F1-A362-3EE613DDD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0588" y="4223532"/>
            <a:ext cx="544880" cy="544880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2F7FBCE5-E798-4699-A825-7BFBF48D2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31482" y="4427196"/>
            <a:ext cx="544880" cy="5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45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MHCC Powerpoint Template2" id="{2324C577-9635-7C4C-A22A-02CCFDAC2091}" vid="{1996C408-CD8C-354A-8AA0-31AF6D0362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f95f5f0-dadb-470a-94cb-364b588c356d">
      <UserInfo>
        <DisplayName/>
        <AccountId xsi:nil="true"/>
        <AccountType/>
      </UserInfo>
    </SharedWithUsers>
    <TaxCatchAll xmlns="bc6d5123-e1cb-4a6a-adf0-63854dce486e" xsi:nil="true"/>
    <Comments xmlns="2018a4d9-e5a5-428b-a312-dfd840ba6b63" xsi:nil="true"/>
    <lcf76f155ced4ddcb4097134ff3c332f xmlns="2018a4d9-e5a5-428b-a312-dfd840ba6b6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9" ma:contentTypeDescription="Create a new document." ma:contentTypeScope="" ma:versionID="4ad326326a8d06577978775162626bb7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a7d29ef909722fc5236f4aa4dc8a13d8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01FF2E-E0B2-4335-9423-53071A5CDCAF}">
  <ds:schemaRefs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a838ffe4-e2b8-4a3f-a771-277bff3bb8a0"/>
    <ds:schemaRef ds:uri="http://schemas.microsoft.com/office/2006/documentManagement/types"/>
    <ds:schemaRef ds:uri="71bbfe60-d58c-4dd6-950d-cda1b6adadb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DD33526-1B16-41B6-96A3-A4C6CE544B22}"/>
</file>

<file path=customXml/itemProps3.xml><?xml version="1.0" encoding="utf-8"?>
<ds:datastoreItem xmlns:ds="http://schemas.openxmlformats.org/officeDocument/2006/customXml" ds:itemID="{B0F72D8E-E992-4B51-B354-45F5467FE2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9506</TotalTime>
  <Words>899</Words>
  <Application>Microsoft Office PowerPoint</Application>
  <PresentationFormat>Widescreen</PresentationFormat>
  <Paragraphs>131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Halyard Text</vt:lpstr>
      <vt:lpstr>Halyard Display</vt:lpstr>
      <vt:lpstr>Halyard Display Light</vt:lpstr>
      <vt:lpstr>Arial</vt:lpstr>
      <vt:lpstr>Halyard Text Book</vt:lpstr>
      <vt:lpstr>Calibri</vt:lpstr>
      <vt:lpstr>Office Theme</vt:lpstr>
      <vt:lpstr>TCHATT Requirements for Fingerprint-Based Background Checks</vt:lpstr>
      <vt:lpstr>PowerPoint Presentation</vt:lpstr>
      <vt:lpstr>PowerPoint Presentation</vt:lpstr>
      <vt:lpstr>Recommendation #1: Reduce the likelihood of duplicative fingerprinting by applying for NCPA contractor status</vt:lpstr>
      <vt:lpstr>PowerPoint Presentation</vt:lpstr>
      <vt:lpstr>Recommendation #2: Add language to specific documents to ensure background checks meet Texas Education Code and ISD requirements</vt:lpstr>
      <vt:lpstr>Recommendation #3: Maintain fingerprint-based background checks for staff who have direct, ongoing contact with students</vt:lpstr>
      <vt:lpstr>Recommendation #4: Adopt a policy to define expectations for fingerprint-based background checks</vt:lpstr>
      <vt:lpstr>Timeline</vt:lpstr>
      <vt:lpstr>TCHATT 2.0: School Outreach &amp; Enrollment Policy</vt:lpstr>
      <vt:lpstr>PowerPoint Presentation</vt:lpstr>
      <vt:lpstr>Key Changes</vt:lpstr>
      <vt:lpstr>Timeline</vt:lpstr>
      <vt:lpstr>Upcoming Policies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Karimifar, Mohamad</dc:creator>
  <cp:lastModifiedBy>Jew, Rachel</cp:lastModifiedBy>
  <cp:revision>21</cp:revision>
  <dcterms:created xsi:type="dcterms:W3CDTF">2022-08-09T18:13:32Z</dcterms:created>
  <dcterms:modified xsi:type="dcterms:W3CDTF">2024-05-16T22:41:35Z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  <property fmtid="{D5CDD505-2E9C-101B-9397-08002B2CF9AE}" pid="3" name="Order">
    <vt:r8>25200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