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3" r:id="rId6"/>
    <p:sldId id="272" r:id="rId7"/>
    <p:sldId id="265" r:id="rId8"/>
    <p:sldId id="266" r:id="rId9"/>
    <p:sldId id="267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C43EEF-A22C-4BD5-9CF0-F1076DB714F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742F91-0267-4F43-8BE9-2CA87D7FD0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/>
            <a:t>TAMU has 3 APA accredited psychology doctoral program</a:t>
          </a:r>
          <a:endParaRPr lang="en-US" dirty="0"/>
        </a:p>
      </dgm:t>
    </dgm:pt>
    <dgm:pt modelId="{155A9E82-95F7-4D08-B96A-6471BC078A34}" type="parTrans" cxnId="{B26B25C0-151B-43D0-8D4C-D5275C284443}">
      <dgm:prSet/>
      <dgm:spPr/>
      <dgm:t>
        <a:bodyPr/>
        <a:lstStyle/>
        <a:p>
          <a:endParaRPr lang="en-US"/>
        </a:p>
      </dgm:t>
    </dgm:pt>
    <dgm:pt modelId="{C5E61263-9497-40A7-A6C9-4EE2636331AE}" type="sibTrans" cxnId="{B26B25C0-151B-43D0-8D4C-D5275C284443}">
      <dgm:prSet/>
      <dgm:spPr/>
      <dgm:t>
        <a:bodyPr/>
        <a:lstStyle/>
        <a:p>
          <a:endParaRPr lang="en-US"/>
        </a:p>
      </dgm:t>
    </dgm:pt>
    <dgm:pt modelId="{3AD63F14-C63A-4057-A21C-AF32FC50B2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Avenir Book" panose="02000503020000020003"/>
            </a:rPr>
            <a:t>14 client per week caseload</a:t>
          </a:r>
          <a:endParaRPr lang="en-US" dirty="0">
            <a:latin typeface="Avenir Book" panose="02000503020000020003"/>
          </a:endParaRPr>
        </a:p>
      </dgm:t>
    </dgm:pt>
    <dgm:pt modelId="{D46CDD6E-33D4-405E-B3D2-241FE4ACBD3F}" type="parTrans" cxnId="{23242F4A-C4DD-4567-933C-B59D08358537}">
      <dgm:prSet/>
      <dgm:spPr/>
      <dgm:t>
        <a:bodyPr/>
        <a:lstStyle/>
        <a:p>
          <a:endParaRPr lang="en-US"/>
        </a:p>
      </dgm:t>
    </dgm:pt>
    <dgm:pt modelId="{286248CF-099F-4943-A068-C2E6F42E0452}" type="sibTrans" cxnId="{23242F4A-C4DD-4567-933C-B59D08358537}">
      <dgm:prSet/>
      <dgm:spPr/>
      <dgm:t>
        <a:bodyPr/>
        <a:lstStyle/>
        <a:p>
          <a:endParaRPr lang="en-US"/>
        </a:p>
      </dgm:t>
    </dgm:pt>
    <dgm:pt modelId="{DCB90754-2535-487B-B8E5-55491B59E2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Avenir Book" panose="02000503020000020003"/>
            </a:rPr>
            <a:t>Clinical care provided under the supervision of a licensed psychologist</a:t>
          </a:r>
          <a:endParaRPr lang="en-US" dirty="0">
            <a:latin typeface="Avenir Book" panose="02000503020000020003"/>
          </a:endParaRPr>
        </a:p>
      </dgm:t>
    </dgm:pt>
    <dgm:pt modelId="{9FD1E167-2CE4-45DA-8417-91B31C47E5FD}" type="parTrans" cxnId="{CE086C67-032B-4F61-9899-8813C58CFCF0}">
      <dgm:prSet/>
      <dgm:spPr/>
      <dgm:t>
        <a:bodyPr/>
        <a:lstStyle/>
        <a:p>
          <a:endParaRPr lang="en-US"/>
        </a:p>
      </dgm:t>
    </dgm:pt>
    <dgm:pt modelId="{C195A9CF-BD53-4C38-856B-3CD30CB25818}" type="sibTrans" cxnId="{CE086C67-032B-4F61-9899-8813C58CFCF0}">
      <dgm:prSet/>
      <dgm:spPr/>
      <dgm:t>
        <a:bodyPr/>
        <a:lstStyle/>
        <a:p>
          <a:endParaRPr lang="en-US"/>
        </a:p>
      </dgm:t>
    </dgm:pt>
    <dgm:pt modelId="{E8242E20-E196-4A3A-9F4E-248F67EAF9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Individual and group supervision </a:t>
          </a:r>
          <a:endParaRPr lang="en-US"/>
        </a:p>
      </dgm:t>
    </dgm:pt>
    <dgm:pt modelId="{D398B6A2-FA9A-4149-9A66-DFB0B8B168ED}" type="parTrans" cxnId="{BF66689A-AE08-43A4-84F6-C837F61DD07C}">
      <dgm:prSet/>
      <dgm:spPr/>
      <dgm:t>
        <a:bodyPr/>
        <a:lstStyle/>
        <a:p>
          <a:endParaRPr lang="en-US"/>
        </a:p>
      </dgm:t>
    </dgm:pt>
    <dgm:pt modelId="{E9B4B2C0-4487-40BC-B8BD-42F8A5207BFD}" type="sibTrans" cxnId="{BF66689A-AE08-43A4-84F6-C837F61DD07C}">
      <dgm:prSet/>
      <dgm:spPr/>
      <dgm:t>
        <a:bodyPr/>
        <a:lstStyle/>
        <a:p>
          <a:endParaRPr lang="en-US"/>
        </a:p>
      </dgm:t>
    </dgm:pt>
    <dgm:pt modelId="{3D4BDA0B-7D78-4D0E-8FA9-9A90609B3B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Weekly didactics</a:t>
          </a:r>
          <a:endParaRPr lang="en-US"/>
        </a:p>
      </dgm:t>
    </dgm:pt>
    <dgm:pt modelId="{3ACD3FE6-BF0F-4C64-A858-ABD07F312FCB}" type="parTrans" cxnId="{9FF759E6-F9E0-440B-8B7F-A0D308C5A4C5}">
      <dgm:prSet/>
      <dgm:spPr/>
      <dgm:t>
        <a:bodyPr/>
        <a:lstStyle/>
        <a:p>
          <a:endParaRPr lang="en-US"/>
        </a:p>
      </dgm:t>
    </dgm:pt>
    <dgm:pt modelId="{096F698C-034F-435C-935A-110B3F24BBFE}" type="sibTrans" cxnId="{9FF759E6-F9E0-440B-8B7F-A0D308C5A4C5}">
      <dgm:prSet/>
      <dgm:spPr/>
      <dgm:t>
        <a:bodyPr/>
        <a:lstStyle/>
        <a:p>
          <a:endParaRPr lang="en-US"/>
        </a:p>
      </dgm:t>
    </dgm:pt>
    <dgm:pt modelId="{68277515-FCF3-4EDE-98C5-811A95A986D1}" type="pres">
      <dgm:prSet presAssocID="{7AC43EEF-A22C-4BD5-9CF0-F1076DB714F2}" presName="root" presStyleCnt="0">
        <dgm:presLayoutVars>
          <dgm:dir/>
          <dgm:resizeHandles val="exact"/>
        </dgm:presLayoutVars>
      </dgm:prSet>
      <dgm:spPr/>
    </dgm:pt>
    <dgm:pt modelId="{E5A11B91-E417-4691-81E2-0E77148411DB}" type="pres">
      <dgm:prSet presAssocID="{4D742F91-0267-4F43-8BE9-2CA87D7FD0D5}" presName="compNode" presStyleCnt="0"/>
      <dgm:spPr/>
    </dgm:pt>
    <dgm:pt modelId="{57FB4D4C-FF31-4A80-9A9B-582F04F5505D}" type="pres">
      <dgm:prSet presAssocID="{4D742F91-0267-4F43-8BE9-2CA87D7FD0D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0EB7209E-D89A-4FC2-BEDD-78128F4AA1DF}" type="pres">
      <dgm:prSet presAssocID="{4D742F91-0267-4F43-8BE9-2CA87D7FD0D5}" presName="spaceRect" presStyleCnt="0"/>
      <dgm:spPr/>
    </dgm:pt>
    <dgm:pt modelId="{227AF546-C652-4BE0-96E9-E5079042F780}" type="pres">
      <dgm:prSet presAssocID="{4D742F91-0267-4F43-8BE9-2CA87D7FD0D5}" presName="textRect" presStyleLbl="revTx" presStyleIdx="0" presStyleCnt="5">
        <dgm:presLayoutVars>
          <dgm:chMax val="1"/>
          <dgm:chPref val="1"/>
        </dgm:presLayoutVars>
      </dgm:prSet>
      <dgm:spPr/>
    </dgm:pt>
    <dgm:pt modelId="{012D8EE6-A15A-4C86-85C5-C96D52661FB4}" type="pres">
      <dgm:prSet presAssocID="{C5E61263-9497-40A7-A6C9-4EE2636331AE}" presName="sibTrans" presStyleCnt="0"/>
      <dgm:spPr/>
    </dgm:pt>
    <dgm:pt modelId="{55419412-FF8A-44A3-A78C-1D83F5F866C5}" type="pres">
      <dgm:prSet presAssocID="{3AD63F14-C63A-4057-A21C-AF32FC50B264}" presName="compNode" presStyleCnt="0"/>
      <dgm:spPr/>
    </dgm:pt>
    <dgm:pt modelId="{A6AD342E-FF69-4803-9741-5F58821AE753}" type="pres">
      <dgm:prSet presAssocID="{3AD63F14-C63A-4057-A21C-AF32FC50B26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4A20C5E-0547-4F91-8FA8-661D01EDF258}" type="pres">
      <dgm:prSet presAssocID="{3AD63F14-C63A-4057-A21C-AF32FC50B264}" presName="spaceRect" presStyleCnt="0"/>
      <dgm:spPr/>
    </dgm:pt>
    <dgm:pt modelId="{2308D7D9-160B-42E9-8E82-3B119DD484B2}" type="pres">
      <dgm:prSet presAssocID="{3AD63F14-C63A-4057-A21C-AF32FC50B264}" presName="textRect" presStyleLbl="revTx" presStyleIdx="1" presStyleCnt="5">
        <dgm:presLayoutVars>
          <dgm:chMax val="1"/>
          <dgm:chPref val="1"/>
        </dgm:presLayoutVars>
      </dgm:prSet>
      <dgm:spPr/>
    </dgm:pt>
    <dgm:pt modelId="{8519B778-3BDC-40E5-9CF5-7E1772FADBEC}" type="pres">
      <dgm:prSet presAssocID="{286248CF-099F-4943-A068-C2E6F42E0452}" presName="sibTrans" presStyleCnt="0"/>
      <dgm:spPr/>
    </dgm:pt>
    <dgm:pt modelId="{6CA6A560-8747-4E8F-8F6B-C28506AFFCE3}" type="pres">
      <dgm:prSet presAssocID="{DCB90754-2535-487B-B8E5-55491B59E2E3}" presName="compNode" presStyleCnt="0"/>
      <dgm:spPr/>
    </dgm:pt>
    <dgm:pt modelId="{8463F6B1-CF00-4BFC-98A5-5CB0CB76B18D}" type="pres">
      <dgm:prSet presAssocID="{DCB90754-2535-487B-B8E5-55491B59E2E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31B4C4CD-5881-4781-BB92-B361102D815E}" type="pres">
      <dgm:prSet presAssocID="{DCB90754-2535-487B-B8E5-55491B59E2E3}" presName="spaceRect" presStyleCnt="0"/>
      <dgm:spPr/>
    </dgm:pt>
    <dgm:pt modelId="{194C7338-28B8-4063-9A4E-9483D6FE7C64}" type="pres">
      <dgm:prSet presAssocID="{DCB90754-2535-487B-B8E5-55491B59E2E3}" presName="textRect" presStyleLbl="revTx" presStyleIdx="2" presStyleCnt="5">
        <dgm:presLayoutVars>
          <dgm:chMax val="1"/>
          <dgm:chPref val="1"/>
        </dgm:presLayoutVars>
      </dgm:prSet>
      <dgm:spPr/>
    </dgm:pt>
    <dgm:pt modelId="{465FA494-475F-4919-826F-67D6145F16EA}" type="pres">
      <dgm:prSet presAssocID="{C195A9CF-BD53-4C38-856B-3CD30CB25818}" presName="sibTrans" presStyleCnt="0"/>
      <dgm:spPr/>
    </dgm:pt>
    <dgm:pt modelId="{D9E57DA9-421B-4320-B97E-6A56912EE21F}" type="pres">
      <dgm:prSet presAssocID="{E8242E20-E196-4A3A-9F4E-248F67EAF971}" presName="compNode" presStyleCnt="0"/>
      <dgm:spPr/>
    </dgm:pt>
    <dgm:pt modelId="{AC75FAE2-EF1D-4B79-BCC4-318996C0BDAC}" type="pres">
      <dgm:prSet presAssocID="{E8242E20-E196-4A3A-9F4E-248F67EAF97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5F9F537-74E6-48BD-9200-AC0F64E22D65}" type="pres">
      <dgm:prSet presAssocID="{E8242E20-E196-4A3A-9F4E-248F67EAF971}" presName="spaceRect" presStyleCnt="0"/>
      <dgm:spPr/>
    </dgm:pt>
    <dgm:pt modelId="{78A0D58E-B80B-47EE-84C3-15FB08B63675}" type="pres">
      <dgm:prSet presAssocID="{E8242E20-E196-4A3A-9F4E-248F67EAF971}" presName="textRect" presStyleLbl="revTx" presStyleIdx="3" presStyleCnt="5">
        <dgm:presLayoutVars>
          <dgm:chMax val="1"/>
          <dgm:chPref val="1"/>
        </dgm:presLayoutVars>
      </dgm:prSet>
      <dgm:spPr/>
    </dgm:pt>
    <dgm:pt modelId="{469E4185-9944-4F7E-8DBA-8225F4D2EAAE}" type="pres">
      <dgm:prSet presAssocID="{E9B4B2C0-4487-40BC-B8BD-42F8A5207BFD}" presName="sibTrans" presStyleCnt="0"/>
      <dgm:spPr/>
    </dgm:pt>
    <dgm:pt modelId="{CFA01D16-2AD5-4C72-8379-F9E8D9458404}" type="pres">
      <dgm:prSet presAssocID="{3D4BDA0B-7D78-4D0E-8FA9-9A90609B3BF2}" presName="compNode" presStyleCnt="0"/>
      <dgm:spPr/>
    </dgm:pt>
    <dgm:pt modelId="{B1AC22AD-1DBA-4B39-BF8A-54B6F89A4C1D}" type="pres">
      <dgm:prSet presAssocID="{3D4BDA0B-7D78-4D0E-8FA9-9A90609B3BF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F1D5C7C-FBFD-4849-BFC4-811A6B3C51B5}" type="pres">
      <dgm:prSet presAssocID="{3D4BDA0B-7D78-4D0E-8FA9-9A90609B3BF2}" presName="spaceRect" presStyleCnt="0"/>
      <dgm:spPr/>
    </dgm:pt>
    <dgm:pt modelId="{25485AB3-8357-4CAD-BC9B-311677C56F86}" type="pres">
      <dgm:prSet presAssocID="{3D4BDA0B-7D78-4D0E-8FA9-9A90609B3BF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B858420-4070-4E62-9C73-E188428221B1}" type="presOf" srcId="{DCB90754-2535-487B-B8E5-55491B59E2E3}" destId="{194C7338-28B8-4063-9A4E-9483D6FE7C64}" srcOrd="0" destOrd="0" presId="urn:microsoft.com/office/officeart/2018/2/layout/IconLabelList"/>
    <dgm:cxn modelId="{96488531-3C29-431B-81AE-12DFC6CE70CF}" type="presOf" srcId="{4D742F91-0267-4F43-8BE9-2CA87D7FD0D5}" destId="{227AF546-C652-4BE0-96E9-E5079042F780}" srcOrd="0" destOrd="0" presId="urn:microsoft.com/office/officeart/2018/2/layout/IconLabelList"/>
    <dgm:cxn modelId="{23242F4A-C4DD-4567-933C-B59D08358537}" srcId="{7AC43EEF-A22C-4BD5-9CF0-F1076DB714F2}" destId="{3AD63F14-C63A-4057-A21C-AF32FC50B264}" srcOrd="1" destOrd="0" parTransId="{D46CDD6E-33D4-405E-B3D2-241FE4ACBD3F}" sibTransId="{286248CF-099F-4943-A068-C2E6F42E0452}"/>
    <dgm:cxn modelId="{98C2F15A-5AE5-4E45-9713-B5B7CE19849F}" type="presOf" srcId="{E8242E20-E196-4A3A-9F4E-248F67EAF971}" destId="{78A0D58E-B80B-47EE-84C3-15FB08B63675}" srcOrd="0" destOrd="0" presId="urn:microsoft.com/office/officeart/2018/2/layout/IconLabelList"/>
    <dgm:cxn modelId="{CE086C67-032B-4F61-9899-8813C58CFCF0}" srcId="{7AC43EEF-A22C-4BD5-9CF0-F1076DB714F2}" destId="{DCB90754-2535-487B-B8E5-55491B59E2E3}" srcOrd="2" destOrd="0" parTransId="{9FD1E167-2CE4-45DA-8417-91B31C47E5FD}" sibTransId="{C195A9CF-BD53-4C38-856B-3CD30CB25818}"/>
    <dgm:cxn modelId="{BF66689A-AE08-43A4-84F6-C837F61DD07C}" srcId="{7AC43EEF-A22C-4BD5-9CF0-F1076DB714F2}" destId="{E8242E20-E196-4A3A-9F4E-248F67EAF971}" srcOrd="3" destOrd="0" parTransId="{D398B6A2-FA9A-4149-9A66-DFB0B8B168ED}" sibTransId="{E9B4B2C0-4487-40BC-B8BD-42F8A5207BFD}"/>
    <dgm:cxn modelId="{7F9C2FA1-C570-4B8F-A5EF-E7972F44FD02}" type="presOf" srcId="{7AC43EEF-A22C-4BD5-9CF0-F1076DB714F2}" destId="{68277515-FCF3-4EDE-98C5-811A95A986D1}" srcOrd="0" destOrd="0" presId="urn:microsoft.com/office/officeart/2018/2/layout/IconLabelList"/>
    <dgm:cxn modelId="{92E146A6-CBB3-496B-B015-9BABEE4A053D}" type="presOf" srcId="{3D4BDA0B-7D78-4D0E-8FA9-9A90609B3BF2}" destId="{25485AB3-8357-4CAD-BC9B-311677C56F86}" srcOrd="0" destOrd="0" presId="urn:microsoft.com/office/officeart/2018/2/layout/IconLabelList"/>
    <dgm:cxn modelId="{B26B25C0-151B-43D0-8D4C-D5275C284443}" srcId="{7AC43EEF-A22C-4BD5-9CF0-F1076DB714F2}" destId="{4D742F91-0267-4F43-8BE9-2CA87D7FD0D5}" srcOrd="0" destOrd="0" parTransId="{155A9E82-95F7-4D08-B96A-6471BC078A34}" sibTransId="{C5E61263-9497-40A7-A6C9-4EE2636331AE}"/>
    <dgm:cxn modelId="{D83DECCA-5F9E-4573-8828-89D67383365C}" type="presOf" srcId="{3AD63F14-C63A-4057-A21C-AF32FC50B264}" destId="{2308D7D9-160B-42E9-8E82-3B119DD484B2}" srcOrd="0" destOrd="0" presId="urn:microsoft.com/office/officeart/2018/2/layout/IconLabelList"/>
    <dgm:cxn modelId="{9FF759E6-F9E0-440B-8B7F-A0D308C5A4C5}" srcId="{7AC43EEF-A22C-4BD5-9CF0-F1076DB714F2}" destId="{3D4BDA0B-7D78-4D0E-8FA9-9A90609B3BF2}" srcOrd="4" destOrd="0" parTransId="{3ACD3FE6-BF0F-4C64-A858-ABD07F312FCB}" sibTransId="{096F698C-034F-435C-935A-110B3F24BBFE}"/>
    <dgm:cxn modelId="{E494A179-DACF-431E-AD0E-CCCF8708E8A1}" type="presParOf" srcId="{68277515-FCF3-4EDE-98C5-811A95A986D1}" destId="{E5A11B91-E417-4691-81E2-0E77148411DB}" srcOrd="0" destOrd="0" presId="urn:microsoft.com/office/officeart/2018/2/layout/IconLabelList"/>
    <dgm:cxn modelId="{27FE4087-3760-4A5F-AE56-B557AC2F1282}" type="presParOf" srcId="{E5A11B91-E417-4691-81E2-0E77148411DB}" destId="{57FB4D4C-FF31-4A80-9A9B-582F04F5505D}" srcOrd="0" destOrd="0" presId="urn:microsoft.com/office/officeart/2018/2/layout/IconLabelList"/>
    <dgm:cxn modelId="{5D945F1A-24D4-4935-B294-9477DA2D6D98}" type="presParOf" srcId="{E5A11B91-E417-4691-81E2-0E77148411DB}" destId="{0EB7209E-D89A-4FC2-BEDD-78128F4AA1DF}" srcOrd="1" destOrd="0" presId="urn:microsoft.com/office/officeart/2018/2/layout/IconLabelList"/>
    <dgm:cxn modelId="{7A2CDDB4-F30C-4284-BF05-31E98ABC60D9}" type="presParOf" srcId="{E5A11B91-E417-4691-81E2-0E77148411DB}" destId="{227AF546-C652-4BE0-96E9-E5079042F780}" srcOrd="2" destOrd="0" presId="urn:microsoft.com/office/officeart/2018/2/layout/IconLabelList"/>
    <dgm:cxn modelId="{F55EDDD9-0F4A-4523-B393-31AE634BCE94}" type="presParOf" srcId="{68277515-FCF3-4EDE-98C5-811A95A986D1}" destId="{012D8EE6-A15A-4C86-85C5-C96D52661FB4}" srcOrd="1" destOrd="0" presId="urn:microsoft.com/office/officeart/2018/2/layout/IconLabelList"/>
    <dgm:cxn modelId="{5A11A4A8-604C-4868-9F76-4813C28B4FD0}" type="presParOf" srcId="{68277515-FCF3-4EDE-98C5-811A95A986D1}" destId="{55419412-FF8A-44A3-A78C-1D83F5F866C5}" srcOrd="2" destOrd="0" presId="urn:microsoft.com/office/officeart/2018/2/layout/IconLabelList"/>
    <dgm:cxn modelId="{2BF63201-E529-4745-846C-0886BF914B46}" type="presParOf" srcId="{55419412-FF8A-44A3-A78C-1D83F5F866C5}" destId="{A6AD342E-FF69-4803-9741-5F58821AE753}" srcOrd="0" destOrd="0" presId="urn:microsoft.com/office/officeart/2018/2/layout/IconLabelList"/>
    <dgm:cxn modelId="{651EB276-5FD9-4FE8-B723-6769E6BECC7A}" type="presParOf" srcId="{55419412-FF8A-44A3-A78C-1D83F5F866C5}" destId="{64A20C5E-0547-4F91-8FA8-661D01EDF258}" srcOrd="1" destOrd="0" presId="urn:microsoft.com/office/officeart/2018/2/layout/IconLabelList"/>
    <dgm:cxn modelId="{5E35850F-54FC-4F9B-9981-5BFC9F7509C0}" type="presParOf" srcId="{55419412-FF8A-44A3-A78C-1D83F5F866C5}" destId="{2308D7D9-160B-42E9-8E82-3B119DD484B2}" srcOrd="2" destOrd="0" presId="urn:microsoft.com/office/officeart/2018/2/layout/IconLabelList"/>
    <dgm:cxn modelId="{10437008-AD72-439A-85DF-C3466CAD8CBE}" type="presParOf" srcId="{68277515-FCF3-4EDE-98C5-811A95A986D1}" destId="{8519B778-3BDC-40E5-9CF5-7E1772FADBEC}" srcOrd="3" destOrd="0" presId="urn:microsoft.com/office/officeart/2018/2/layout/IconLabelList"/>
    <dgm:cxn modelId="{A0066A0B-45E6-404F-B6B0-7807C4A37F58}" type="presParOf" srcId="{68277515-FCF3-4EDE-98C5-811A95A986D1}" destId="{6CA6A560-8747-4E8F-8F6B-C28506AFFCE3}" srcOrd="4" destOrd="0" presId="urn:microsoft.com/office/officeart/2018/2/layout/IconLabelList"/>
    <dgm:cxn modelId="{D14E57B4-5BCF-40F4-8A78-B8BDE13297AB}" type="presParOf" srcId="{6CA6A560-8747-4E8F-8F6B-C28506AFFCE3}" destId="{8463F6B1-CF00-4BFC-98A5-5CB0CB76B18D}" srcOrd="0" destOrd="0" presId="urn:microsoft.com/office/officeart/2018/2/layout/IconLabelList"/>
    <dgm:cxn modelId="{34C1DABB-766B-4A0B-9336-D8DC5EC562E5}" type="presParOf" srcId="{6CA6A560-8747-4E8F-8F6B-C28506AFFCE3}" destId="{31B4C4CD-5881-4781-BB92-B361102D815E}" srcOrd="1" destOrd="0" presId="urn:microsoft.com/office/officeart/2018/2/layout/IconLabelList"/>
    <dgm:cxn modelId="{22CE0729-A3C5-4A0A-8833-86E4F8937D05}" type="presParOf" srcId="{6CA6A560-8747-4E8F-8F6B-C28506AFFCE3}" destId="{194C7338-28B8-4063-9A4E-9483D6FE7C64}" srcOrd="2" destOrd="0" presId="urn:microsoft.com/office/officeart/2018/2/layout/IconLabelList"/>
    <dgm:cxn modelId="{2208FB1B-630A-4020-8C57-2542A38E2ABF}" type="presParOf" srcId="{68277515-FCF3-4EDE-98C5-811A95A986D1}" destId="{465FA494-475F-4919-826F-67D6145F16EA}" srcOrd="5" destOrd="0" presId="urn:microsoft.com/office/officeart/2018/2/layout/IconLabelList"/>
    <dgm:cxn modelId="{2E91022E-E9DF-4DB5-B90B-4E5A99AE16CC}" type="presParOf" srcId="{68277515-FCF3-4EDE-98C5-811A95A986D1}" destId="{D9E57DA9-421B-4320-B97E-6A56912EE21F}" srcOrd="6" destOrd="0" presId="urn:microsoft.com/office/officeart/2018/2/layout/IconLabelList"/>
    <dgm:cxn modelId="{6F0B54D3-0809-4C48-9895-A3E5BE543B67}" type="presParOf" srcId="{D9E57DA9-421B-4320-B97E-6A56912EE21F}" destId="{AC75FAE2-EF1D-4B79-BCC4-318996C0BDAC}" srcOrd="0" destOrd="0" presId="urn:microsoft.com/office/officeart/2018/2/layout/IconLabelList"/>
    <dgm:cxn modelId="{8739901F-4ACD-49FE-A654-7BEF59D45F57}" type="presParOf" srcId="{D9E57DA9-421B-4320-B97E-6A56912EE21F}" destId="{A5F9F537-74E6-48BD-9200-AC0F64E22D65}" srcOrd="1" destOrd="0" presId="urn:microsoft.com/office/officeart/2018/2/layout/IconLabelList"/>
    <dgm:cxn modelId="{2AB29E5B-3262-4468-B4D3-DF632CE5FC7C}" type="presParOf" srcId="{D9E57DA9-421B-4320-B97E-6A56912EE21F}" destId="{78A0D58E-B80B-47EE-84C3-15FB08B63675}" srcOrd="2" destOrd="0" presId="urn:microsoft.com/office/officeart/2018/2/layout/IconLabelList"/>
    <dgm:cxn modelId="{6BE697CC-60C3-476F-9659-F9B7CD61D897}" type="presParOf" srcId="{68277515-FCF3-4EDE-98C5-811A95A986D1}" destId="{469E4185-9944-4F7E-8DBA-8225F4D2EAAE}" srcOrd="7" destOrd="0" presId="urn:microsoft.com/office/officeart/2018/2/layout/IconLabelList"/>
    <dgm:cxn modelId="{462ED1E6-3F0D-4249-A22F-4D44C3C358BA}" type="presParOf" srcId="{68277515-FCF3-4EDE-98C5-811A95A986D1}" destId="{CFA01D16-2AD5-4C72-8379-F9E8D9458404}" srcOrd="8" destOrd="0" presId="urn:microsoft.com/office/officeart/2018/2/layout/IconLabelList"/>
    <dgm:cxn modelId="{038D78BE-1C6A-46AD-995E-CA1C84910E24}" type="presParOf" srcId="{CFA01D16-2AD5-4C72-8379-F9E8D9458404}" destId="{B1AC22AD-1DBA-4B39-BF8A-54B6F89A4C1D}" srcOrd="0" destOrd="0" presId="urn:microsoft.com/office/officeart/2018/2/layout/IconLabelList"/>
    <dgm:cxn modelId="{3F10BB00-0966-49C8-B24E-164116A64DF1}" type="presParOf" srcId="{CFA01D16-2AD5-4C72-8379-F9E8D9458404}" destId="{0F1D5C7C-FBFD-4849-BFC4-811A6B3C51B5}" srcOrd="1" destOrd="0" presId="urn:microsoft.com/office/officeart/2018/2/layout/IconLabelList"/>
    <dgm:cxn modelId="{A0562451-B4BB-43F1-9CE2-50BE08A58F41}" type="presParOf" srcId="{CFA01D16-2AD5-4C72-8379-F9E8D9458404}" destId="{25485AB3-8357-4CAD-BC9B-311677C56F8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B4D4C-FF31-4A80-9A9B-582F04F5505D}">
      <dsp:nvSpPr>
        <dsp:cNvPr id="0" name=""/>
        <dsp:cNvSpPr/>
      </dsp:nvSpPr>
      <dsp:spPr>
        <a:xfrm>
          <a:off x="413756" y="258103"/>
          <a:ext cx="675527" cy="6755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AF546-C652-4BE0-96E9-E5079042F780}">
      <dsp:nvSpPr>
        <dsp:cNvPr id="0" name=""/>
        <dsp:cNvSpPr/>
      </dsp:nvSpPr>
      <dsp:spPr>
        <a:xfrm>
          <a:off x="934" y="1168414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 dirty="0"/>
            <a:t>TAMU has 3 APA accredited psychology doctoral program</a:t>
          </a:r>
          <a:endParaRPr lang="en-US" sz="1100" kern="1200" dirty="0"/>
        </a:p>
      </dsp:txBody>
      <dsp:txXfrm>
        <a:off x="934" y="1168414"/>
        <a:ext cx="1501171" cy="600468"/>
      </dsp:txXfrm>
    </dsp:sp>
    <dsp:sp modelId="{A6AD342E-FF69-4803-9741-5F58821AE753}">
      <dsp:nvSpPr>
        <dsp:cNvPr id="0" name=""/>
        <dsp:cNvSpPr/>
      </dsp:nvSpPr>
      <dsp:spPr>
        <a:xfrm>
          <a:off x="2177633" y="258103"/>
          <a:ext cx="675527" cy="6755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8D7D9-160B-42E9-8E82-3B119DD484B2}">
      <dsp:nvSpPr>
        <dsp:cNvPr id="0" name=""/>
        <dsp:cNvSpPr/>
      </dsp:nvSpPr>
      <dsp:spPr>
        <a:xfrm>
          <a:off x="1764811" y="1168414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 dirty="0">
              <a:latin typeface="Avenir Book" panose="02000503020000020003"/>
            </a:rPr>
            <a:t>14 client per week caseload</a:t>
          </a:r>
          <a:endParaRPr lang="en-US" sz="1100" kern="1200" dirty="0">
            <a:latin typeface="Avenir Book" panose="02000503020000020003"/>
          </a:endParaRPr>
        </a:p>
      </dsp:txBody>
      <dsp:txXfrm>
        <a:off x="1764811" y="1168414"/>
        <a:ext cx="1501171" cy="600468"/>
      </dsp:txXfrm>
    </dsp:sp>
    <dsp:sp modelId="{8463F6B1-CF00-4BFC-98A5-5CB0CB76B18D}">
      <dsp:nvSpPr>
        <dsp:cNvPr id="0" name=""/>
        <dsp:cNvSpPr/>
      </dsp:nvSpPr>
      <dsp:spPr>
        <a:xfrm>
          <a:off x="3941510" y="258103"/>
          <a:ext cx="675527" cy="6755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C7338-28B8-4063-9A4E-9483D6FE7C64}">
      <dsp:nvSpPr>
        <dsp:cNvPr id="0" name=""/>
        <dsp:cNvSpPr/>
      </dsp:nvSpPr>
      <dsp:spPr>
        <a:xfrm>
          <a:off x="3528688" y="1168414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 dirty="0">
              <a:latin typeface="Avenir Book" panose="02000503020000020003"/>
            </a:rPr>
            <a:t>Clinical care provided under the supervision of a licensed psychologist</a:t>
          </a:r>
          <a:endParaRPr lang="en-US" sz="1100" kern="1200" dirty="0">
            <a:latin typeface="Avenir Book" panose="02000503020000020003"/>
          </a:endParaRPr>
        </a:p>
      </dsp:txBody>
      <dsp:txXfrm>
        <a:off x="3528688" y="1168414"/>
        <a:ext cx="1501171" cy="600468"/>
      </dsp:txXfrm>
    </dsp:sp>
    <dsp:sp modelId="{AC75FAE2-EF1D-4B79-BCC4-318996C0BDAC}">
      <dsp:nvSpPr>
        <dsp:cNvPr id="0" name=""/>
        <dsp:cNvSpPr/>
      </dsp:nvSpPr>
      <dsp:spPr>
        <a:xfrm>
          <a:off x="1295695" y="2144175"/>
          <a:ext cx="675527" cy="6755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0D58E-B80B-47EE-84C3-15FB08B63675}">
      <dsp:nvSpPr>
        <dsp:cNvPr id="0" name=""/>
        <dsp:cNvSpPr/>
      </dsp:nvSpPr>
      <dsp:spPr>
        <a:xfrm>
          <a:off x="882873" y="3054486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Individual and group supervision </a:t>
          </a:r>
          <a:endParaRPr lang="en-US" sz="1100" kern="1200"/>
        </a:p>
      </dsp:txBody>
      <dsp:txXfrm>
        <a:off x="882873" y="3054486"/>
        <a:ext cx="1501171" cy="600468"/>
      </dsp:txXfrm>
    </dsp:sp>
    <dsp:sp modelId="{B1AC22AD-1DBA-4B39-BF8A-54B6F89A4C1D}">
      <dsp:nvSpPr>
        <dsp:cNvPr id="0" name=""/>
        <dsp:cNvSpPr/>
      </dsp:nvSpPr>
      <dsp:spPr>
        <a:xfrm>
          <a:off x="3059572" y="2144175"/>
          <a:ext cx="675527" cy="6755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85AB3-8357-4CAD-BC9B-311677C56F86}">
      <dsp:nvSpPr>
        <dsp:cNvPr id="0" name=""/>
        <dsp:cNvSpPr/>
      </dsp:nvSpPr>
      <dsp:spPr>
        <a:xfrm>
          <a:off x="2646750" y="3054486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Weekly didactics</a:t>
          </a:r>
          <a:endParaRPr lang="en-US" sz="1100" kern="1200"/>
        </a:p>
      </dsp:txBody>
      <dsp:txXfrm>
        <a:off x="2646750" y="3054486"/>
        <a:ext cx="1501171" cy="60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47EC5-B8FC-7A48-9309-3B8A9EE9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FF9ED-FBFA-3B48-B135-18D91F5B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" b="52"/>
          <a:stretch/>
        </p:blipFill>
        <p:spPr>
          <a:xfrm>
            <a:off x="-635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80BB-22D9-8F47-8221-C971BDD6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58779"/>
            <a:ext cx="10515600" cy="2253235"/>
          </a:xfrm>
          <a:prstGeom prst="rect">
            <a:avLst/>
          </a:prstGeo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Avenir Medium" panose="02000503020000020003" pitchFamily="2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Presentation title [click to 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37C6-DB80-6D44-9554-5C9A55C703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48539"/>
            <a:ext cx="10515600" cy="1841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r>
              <a:rPr lang="en-US" dirty="0"/>
              <a:t>, PhD. [click to edit]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1F0EEC4-52F5-CE92-777B-9F3C78F967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529" y="376977"/>
            <a:ext cx="4196788" cy="713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69211F-8E6B-238E-4CD9-738E26D0C8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150256"/>
            <a:ext cx="3110243" cy="13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578A1-7B96-C54F-AEAE-086A85141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" t="4604" r="1755" b="4604"/>
          <a:stretch/>
        </p:blipFill>
        <p:spPr>
          <a:xfrm>
            <a:off x="-1" y="0"/>
            <a:ext cx="838201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09FD7E2-8978-3DC5-3685-7F430B0C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793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1D633-B3CE-E675-DB64-A5E9E058A0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450376"/>
            <a:ext cx="3794125" cy="37468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Avenir Medium" panose="02000503020000020003" pitchFamily="2" charset="0"/>
                <a:ea typeface="Avenir Medium" panose="02000503020000020003" pitchFamily="2" charset="0"/>
              </a:defRPr>
            </a:lvl1pPr>
          </a:lstStyle>
          <a:p>
            <a:pPr lvl="0"/>
            <a:r>
              <a:rPr lang="en-US" dirty="0"/>
              <a:t>Click here to edit the title of this section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66B1885-A99D-32E1-77B7-F21D6C9628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00281" y="436728"/>
            <a:ext cx="7027862" cy="5923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85DA5D-C4F4-2B6C-C90D-D81F9D58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fld id="{213A4D56-7E8F-47EB-8C2B-FA773BDB064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1A1F4A-E567-9045-4EE6-1B2A512D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099" y="4392118"/>
            <a:ext cx="3794125" cy="1319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venir Book" panose="02000503020000020003" pitchFamily="2" charset="0"/>
                <a:ea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Click here to edit the subhead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AAC39B0E-816A-A12F-F584-EE2DDEECA3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3035" y="6110684"/>
            <a:ext cx="2446340" cy="415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16636-4794-F9DD-B14A-029FB1AD1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69" y="5971084"/>
            <a:ext cx="1814950" cy="7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3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latin typeface="Avenir Medium" panose="02000503020000020003" pitchFamily="2" charset="0"/>
                <a:ea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fld id="{213A4D56-7E8F-47EB-8C2B-FA773BDB064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221BDF9-6C21-50B1-16A3-29C0C50AC8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125" y="1668270"/>
            <a:ext cx="11047751" cy="4087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48A49-2DC8-4029-4F26-872E416A3E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55" y="5895017"/>
            <a:ext cx="2463864" cy="1046027"/>
          </a:xfrm>
          <a:prstGeom prst="rect">
            <a:avLst/>
          </a:prstGeom>
        </p:spPr>
      </p:pic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F14BA7D6-98DD-D1B9-F69D-894BDC16B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041" y="6144506"/>
            <a:ext cx="3501223" cy="5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1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9513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latin typeface="Avenir Medium" panose="02000503020000020003" pitchFamily="2" charset="0"/>
                <a:ea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fld id="{213A4D56-7E8F-47EB-8C2B-FA773BDB064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627AB-225B-6F0B-C76D-EE2705155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466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730EA5-D607-8101-D5D9-0AE827544E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Avenir Book" panose="02000503020000020003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CFEA48-87E9-7C41-7567-6B9A943381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5919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47A001-C44B-D99C-52E8-B0E5BD4C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5615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F57867D-477B-2FD7-A517-456EB4EDBC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Avenir Black" panose="02000503020000020003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688D57-B7D1-8CAB-3153-6D2F9A0C9D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3568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Avenir Book" panose="02000503020000020003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3425364-9D1A-2F29-76A2-CB2E282BC1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3568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Avenir Black" panose="02000503020000020003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EB2B880-A199-AA01-5C08-0DAA8A03D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51649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Avenir Book" panose="02000503020000020003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CF43C5-0615-22F1-9535-77D38C237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649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Avenir Black" panose="02000503020000020003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82445-E735-AC8F-2ED2-DA6D18EFF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55" y="5895017"/>
            <a:ext cx="2463864" cy="104602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A3BCF5C-CD5E-364D-C302-8F80A4040D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041" y="6144506"/>
            <a:ext cx="3501223" cy="5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67666-120B-080B-5DDB-532A94DC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00" y="10527"/>
            <a:ext cx="12179300" cy="6847473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B5E7A22-1EE1-E821-27D5-52ED74F691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fld id="{213A4D56-7E8F-47EB-8C2B-FA773BDB06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253FF44B-F1D9-6BF1-E2F2-B1A0FBCBB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12869" y="1866279"/>
            <a:ext cx="7370781" cy="3571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4000" b="0" i="1" kern="1200" smtClean="0">
                <a:solidFill>
                  <a:schemeClr val="bg1"/>
                </a:solidFill>
                <a:effectLst/>
                <a:latin typeface="Avenir Medium Oblique" panose="02000503020000020003" pitchFamily="2" charset="0"/>
                <a:ea typeface="Halyard Display Light" pitchFamily="2" charset="77"/>
                <a:cs typeface="Al Tarikh" pitchFamily="2" charset="-78"/>
              </a:defRPr>
            </a:lvl1pPr>
          </a:lstStyle>
          <a:p>
            <a:r>
              <a:rPr lang="en-US" sz="2800" b="0" i="1" kern="1200" dirty="0">
                <a:solidFill>
                  <a:schemeClr val="bg1"/>
                </a:solidFill>
                <a:effectLst/>
                <a:latin typeface="Avenir Light Oblique" panose="020B0402020203090204" pitchFamily="34" charset="77"/>
                <a:ea typeface="Halyard Display" pitchFamily="2" charset="77"/>
              </a:rPr>
              <a:t>”Click here to edit the text and insert a quote”</a:t>
            </a:r>
          </a:p>
          <a:p>
            <a:r>
              <a:rPr lang="en-US" sz="2800" b="0" i="1" kern="1200" dirty="0">
                <a:solidFill>
                  <a:schemeClr val="bg1"/>
                </a:solidFill>
                <a:effectLst/>
                <a:latin typeface="Avenir Medium Oblique" panose="02000503020000020003" pitchFamily="2" charset="0"/>
                <a:ea typeface="Halyard Display" pitchFamily="2" charset="77"/>
              </a:rPr>
              <a:t>- TCMHCC</a:t>
            </a:r>
            <a:endParaRPr lang="en-US" sz="2800" b="0" i="0" kern="1200" dirty="0">
              <a:solidFill>
                <a:schemeClr val="bg1"/>
              </a:solidFill>
              <a:effectLst/>
              <a:latin typeface="Avenir Light" panose="020B0402020203020204" pitchFamily="34" charset="77"/>
              <a:ea typeface="Halyard Displ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3533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26B85F-1C6A-1FCA-BA9C-E5A97554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7E7E5FF-2B6A-6393-5D2B-A046E7512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4045" y="439969"/>
            <a:ext cx="10165830" cy="1298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latin typeface="Avenir Medium" panose="02000503020000020003" pitchFamily="2" charset="0"/>
                <a:ea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336880E8-FB6F-2BCE-B8C2-0F55CCB2B1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54046" y="2158584"/>
            <a:ext cx="10165830" cy="409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76F4C-F42E-1103-D516-3F2F1392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fld id="{213A4D56-7E8F-47EB-8C2B-FA773BDB0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9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7B3E-9F26-6845-AD5C-4D8CA95A6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4D56-7E8F-47EB-8C2B-FA773BDB0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8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5BCB-FC31-E252-3D1E-762D8C77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95304"/>
            <a:ext cx="10515600" cy="2253235"/>
          </a:xfrm>
        </p:spPr>
        <p:txBody>
          <a:bodyPr/>
          <a:lstStyle/>
          <a:p>
            <a:r>
              <a:rPr lang="en-US" dirty="0"/>
              <a:t>TCHATT</a:t>
            </a:r>
            <a:br>
              <a:rPr lang="en-US" dirty="0"/>
            </a:br>
            <a:r>
              <a:rPr lang="en-US" i="1" dirty="0"/>
              <a:t>Training the Next Generation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7908C-F954-E8BF-7E2D-350A0C237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Carly McCord, Ph.D.</a:t>
            </a:r>
          </a:p>
          <a:p>
            <a:r>
              <a:rPr lang="en-US" dirty="0"/>
              <a:t>TCHATT Project Director</a:t>
            </a:r>
          </a:p>
          <a:p>
            <a:r>
              <a:rPr lang="en-US" dirty="0"/>
              <a:t>Executive Director, Texas A&amp;M Telehealth Institute</a:t>
            </a:r>
          </a:p>
          <a:p>
            <a:r>
              <a:rPr lang="en-US" dirty="0"/>
              <a:t>Clinical Associate Professor, Department of Psychiatry and Behavioral Sciences and Department of Educational Psychology</a:t>
            </a:r>
          </a:p>
          <a:p>
            <a:r>
              <a:rPr lang="en-US" dirty="0"/>
              <a:t>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326103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BDB3A18-5880-C984-9E0A-E86436B3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52" y="3472775"/>
            <a:ext cx="4696859" cy="2499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157344-94A7-EBAF-C762-5974D68B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Community Partnership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736BC9-22D4-DE01-DD18-AEC8F572D02D}"/>
              </a:ext>
            </a:extLst>
          </p:cNvPr>
          <p:cNvGrpSpPr/>
          <p:nvPr/>
        </p:nvGrpSpPr>
        <p:grpSpPr>
          <a:xfrm>
            <a:off x="411802" y="2037293"/>
            <a:ext cx="5828937" cy="3171377"/>
            <a:chOff x="2388940" y="3734807"/>
            <a:chExt cx="8743405" cy="475706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CAC57A-7DB0-F4FF-2E1F-7FA464CA1D41}"/>
                </a:ext>
              </a:extLst>
            </p:cNvPr>
            <p:cNvSpPr/>
            <p:nvPr/>
          </p:nvSpPr>
          <p:spPr>
            <a:xfrm>
              <a:off x="2388940" y="4456509"/>
              <a:ext cx="2277315" cy="3526632"/>
            </a:xfrm>
            <a:prstGeom prst="ellipse">
              <a:avLst/>
            </a:prstGeom>
            <a:solidFill>
              <a:srgbClr val="54111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350" b="1" dirty="0">
                  <a:solidFill>
                    <a:schemeClr val="bg1"/>
                  </a:solidFill>
                </a:rPr>
                <a:t>Community &amp; Academic Stakeholder Engagement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94E6D3-4351-349C-7210-2D04E70D84E4}"/>
                </a:ext>
              </a:extLst>
            </p:cNvPr>
            <p:cNvSpPr/>
            <p:nvPr/>
          </p:nvSpPr>
          <p:spPr bwMode="auto">
            <a:xfrm>
              <a:off x="5715023" y="3734807"/>
              <a:ext cx="4397343" cy="761673"/>
            </a:xfrm>
            <a:prstGeom prst="rect">
              <a:avLst/>
            </a:prstGeom>
            <a:solidFill>
              <a:srgbClr val="54111A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1. Establish Partnership Groups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EA2452-5A04-65B1-AFC4-FEEF06F73A09}"/>
                </a:ext>
              </a:extLst>
            </p:cNvPr>
            <p:cNvSpPr/>
            <p:nvPr/>
          </p:nvSpPr>
          <p:spPr bwMode="auto">
            <a:xfrm>
              <a:off x="5715023" y="5058056"/>
              <a:ext cx="4397343" cy="761673"/>
            </a:xfrm>
            <a:prstGeom prst="rect">
              <a:avLst/>
            </a:prstGeom>
            <a:solidFill>
              <a:srgbClr val="54111A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2. Organize Partners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E04AEC-7DC0-1866-0AFD-42C60D00CE42}"/>
                </a:ext>
              </a:extLst>
            </p:cNvPr>
            <p:cNvSpPr/>
            <p:nvPr/>
          </p:nvSpPr>
          <p:spPr bwMode="auto">
            <a:xfrm>
              <a:off x="5715023" y="6394127"/>
              <a:ext cx="4397343" cy="761673"/>
            </a:xfrm>
            <a:prstGeom prst="rect">
              <a:avLst/>
            </a:prstGeom>
            <a:solidFill>
              <a:srgbClr val="54111A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3. Develop Interventions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5774B8-E205-907A-5579-BAE9591070BE}"/>
                </a:ext>
              </a:extLst>
            </p:cNvPr>
            <p:cNvSpPr/>
            <p:nvPr/>
          </p:nvSpPr>
          <p:spPr bwMode="auto">
            <a:xfrm>
              <a:off x="5705337" y="7730199"/>
              <a:ext cx="4397343" cy="761673"/>
            </a:xfrm>
            <a:prstGeom prst="rect">
              <a:avLst/>
            </a:prstGeom>
            <a:solidFill>
              <a:srgbClr val="54111A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4. Establish Outcomes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E2C57B7B-FC40-5E9B-0360-8920E975FA3E}"/>
                </a:ext>
              </a:extLst>
            </p:cNvPr>
            <p:cNvSpPr/>
            <p:nvPr/>
          </p:nvSpPr>
          <p:spPr>
            <a:xfrm rot="19682937">
              <a:off x="4407695" y="4176713"/>
              <a:ext cx="1162050" cy="60960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A621EEE7-D452-F567-8BF6-3AFA9D41DD0F}"/>
                </a:ext>
              </a:extLst>
            </p:cNvPr>
            <p:cNvSpPr/>
            <p:nvPr/>
          </p:nvSpPr>
          <p:spPr>
            <a:xfrm rot="1799538">
              <a:off x="4424363" y="7458075"/>
              <a:ext cx="1159670" cy="60960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E6C35629-3F7A-7634-EF47-6E6B4A6D6C75}"/>
                </a:ext>
              </a:extLst>
            </p:cNvPr>
            <p:cNvSpPr/>
            <p:nvPr/>
          </p:nvSpPr>
          <p:spPr>
            <a:xfrm rot="20366550">
              <a:off x="4755358" y="5193508"/>
              <a:ext cx="840581" cy="611981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5E7F78C5-5BF5-C38B-E85A-F9707C95BAC0}"/>
                </a:ext>
              </a:extLst>
            </p:cNvPr>
            <p:cNvSpPr/>
            <p:nvPr/>
          </p:nvSpPr>
          <p:spPr>
            <a:xfrm rot="773804">
              <a:off x="4757738" y="6281738"/>
              <a:ext cx="838200" cy="61198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EB7D247F-E1C6-4341-B721-C353B0B9DDC8}"/>
                </a:ext>
              </a:extLst>
            </p:cNvPr>
            <p:cNvSpPr/>
            <p:nvPr/>
          </p:nvSpPr>
          <p:spPr>
            <a:xfrm>
              <a:off x="7524750" y="4598195"/>
              <a:ext cx="754857" cy="292893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1B7F6189-ECC0-7D61-0857-D62148C2DD92}"/>
                </a:ext>
              </a:extLst>
            </p:cNvPr>
            <p:cNvSpPr/>
            <p:nvPr/>
          </p:nvSpPr>
          <p:spPr>
            <a:xfrm>
              <a:off x="7515225" y="5926932"/>
              <a:ext cx="754857" cy="292893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316D0CC8-C7F8-DDB2-C4CA-ECDD89C72F95}"/>
                </a:ext>
              </a:extLst>
            </p:cNvPr>
            <p:cNvSpPr/>
            <p:nvPr/>
          </p:nvSpPr>
          <p:spPr>
            <a:xfrm>
              <a:off x="7524750" y="7298532"/>
              <a:ext cx="754857" cy="292893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Arrow: Curved Left 16">
              <a:extLst>
                <a:ext uri="{FF2B5EF4-FFF2-40B4-BE49-F238E27FC236}">
                  <a16:creationId xmlns:a16="http://schemas.microsoft.com/office/drawing/2014/main" id="{1D5CA3C1-4BB4-7F7C-CB59-560887893578}"/>
                </a:ext>
              </a:extLst>
            </p:cNvPr>
            <p:cNvSpPr/>
            <p:nvPr/>
          </p:nvSpPr>
          <p:spPr>
            <a:xfrm flipV="1">
              <a:off x="10225088" y="3914775"/>
              <a:ext cx="907257" cy="4402932"/>
            </a:xfrm>
            <a:prstGeom prst="curvedLef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A6F99B-C312-6222-B036-8145EFD4C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95" y="1504905"/>
            <a:ext cx="4696859" cy="234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B7C9C8-B0BA-B730-C639-98060858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911" y="113704"/>
            <a:ext cx="2482758" cy="17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1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60B7-E7FA-4E3D-2843-A3DD090C8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85" y="473207"/>
            <a:ext cx="10165830" cy="1298890"/>
          </a:xfrm>
        </p:spPr>
        <p:txBody>
          <a:bodyPr/>
          <a:lstStyle/>
          <a:p>
            <a:r>
              <a:rPr lang="en-US" dirty="0"/>
              <a:t>Core Training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8BEE-5F33-7067-9E87-F86CF0BBAB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3085" y="1638426"/>
            <a:ext cx="10165830" cy="4352025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Ready for rural and underserved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Community engagement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Collaborative care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Bilingual (Spanish + language line)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Multicultural considerations of rural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Ready for telehealth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Basics (terminology, techniques, technology)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Laws and ethics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Handling emergencies from a distance</a:t>
            </a: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pPr marL="742950" lvl="2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 pitchFamily="2" charset="0"/>
            </a:endParaRPr>
          </a:p>
          <a:p>
            <a:pPr marL="34290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Training in EBT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Brief CBT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Brief DBT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Brief Solution Focused</a:t>
            </a:r>
          </a:p>
          <a:p>
            <a:pPr marL="34290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Developmental Model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I do- we do- you do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Shadowing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Role Plays</a:t>
            </a:r>
          </a:p>
          <a:p>
            <a:pPr marL="457200" lvl="3">
              <a:lnSpc>
                <a:spcPct val="90000"/>
              </a:lnSpc>
              <a:spcBef>
                <a:spcPts val="1000"/>
              </a:spcBef>
            </a:pPr>
            <a:endParaRPr lang="en-US" sz="1600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A93F20C-9819-CBEA-2050-7D92FA21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43" y="5934790"/>
            <a:ext cx="2658349" cy="8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74BEAEF-D221-AE8C-64DE-1EBB723B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34" y="6046112"/>
            <a:ext cx="740102" cy="7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AB753-610D-2B2C-D88B-B5B17D8E8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470" y="5940517"/>
            <a:ext cx="3135267" cy="84569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8A70EC0-8D0B-F5AF-EA86-A7BF386E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737" y="5990451"/>
            <a:ext cx="740102" cy="7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1FC9EF-56D0-AE5E-82EB-CD1DE5A45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103" y="240964"/>
            <a:ext cx="4125693" cy="3188036"/>
          </a:xfrm>
          <a:prstGeom prst="rect">
            <a:avLst/>
          </a:prstGeom>
        </p:spPr>
      </p:pic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0D6FC01-D384-9EC9-F138-C12DF229FF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750451"/>
              </p:ext>
            </p:extLst>
          </p:nvPr>
        </p:nvGraphicFramePr>
        <p:xfrm>
          <a:off x="9495486" y="3306075"/>
          <a:ext cx="2888603" cy="223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7543647" imgH="5829300" progId="AcroExch.Document.DC">
                  <p:embed/>
                </p:oleObj>
              </mc:Choice>
              <mc:Fallback>
                <p:oleObj name="Acrobat Document" r:id="rId7" imgW="7543647" imgH="582930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9DC133C-AAEB-3028-45AD-64C8D7A6E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95486" y="3306075"/>
                        <a:ext cx="2888603" cy="2232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6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60B7-E7FA-4E3D-2843-A3DD090C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Supervision:</a:t>
            </a:r>
            <a:br>
              <a:rPr lang="en-US" dirty="0"/>
            </a:br>
            <a:r>
              <a:rPr lang="en-US" i="1" dirty="0" err="1"/>
              <a:t>Telesupervision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8BEE-5F33-7067-9E87-F86CF0BBAB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81539" y="1948070"/>
            <a:ext cx="10238336" cy="42103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Our model: weekly VCP supervision, in person on sight consultation, hybrid group supervision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Specialty supervision: bilingual, trauma, integrated care, children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Enhance training while overcoming barriers: recruitment, funding, space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Provides firsthand experience being on the receiving end of telehealth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Integrated use of Microsoft Teams for real time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Open door </a:t>
            </a:r>
            <a:r>
              <a:rPr lang="en-US" sz="2000" dirty="0"/>
              <a:t>p</a:t>
            </a:r>
            <a:r>
              <a:rPr lang="en-US" sz="2000" dirty="0">
                <a:latin typeface="Avenir Book" panose="02000503020000020003" pitchFamily="2" charset="0"/>
                <a:cs typeface="Arial" panose="020B0604020202020204" pitchFamily="34" charset="0"/>
              </a:rPr>
              <a:t>olicy and consultation</a:t>
            </a:r>
          </a:p>
          <a:p>
            <a:endParaRPr lang="en-US" sz="20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97F55EA-1423-467C-01D1-C03F4F2D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61" y="5860301"/>
            <a:ext cx="2372423" cy="8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65DC93F-C20E-089F-D58F-F0684191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24" y="5980667"/>
            <a:ext cx="712970" cy="7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611A16-3B13-626B-B327-9B726DEA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757" y="5860301"/>
            <a:ext cx="2372423" cy="9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B8498FB-B179-9968-C774-87215DC88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877" y="5984917"/>
            <a:ext cx="698162" cy="69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68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DDE9-0ED8-9602-CD94-FEA91594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377288"/>
            <a:ext cx="11047751" cy="863174"/>
          </a:xfrm>
        </p:spPr>
        <p:txBody>
          <a:bodyPr>
            <a:normAutofit fontScale="90000"/>
          </a:bodyPr>
          <a:lstStyle/>
          <a:p>
            <a:r>
              <a:rPr lang="en-US" dirty="0"/>
              <a:t>Maximizing Productivity and </a:t>
            </a:r>
            <a:br>
              <a:rPr lang="en-US" dirty="0"/>
            </a:br>
            <a:r>
              <a:rPr lang="en-US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2790-9603-3EF3-C10A-998786A7D7FC}"/>
              </a:ext>
            </a:extLst>
          </p:cNvPr>
          <p:cNvSpPr>
            <a:spLocks/>
          </p:cNvSpPr>
          <p:nvPr/>
        </p:nvSpPr>
        <p:spPr>
          <a:xfrm>
            <a:off x="423772" y="1464671"/>
            <a:ext cx="8104002" cy="4366228"/>
          </a:xfrm>
          <a:prstGeom prst="rect">
            <a:avLst/>
          </a:prstGeom>
        </p:spPr>
        <p:txBody>
          <a:bodyPr/>
          <a:lstStyle/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Care Coordinators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Initial parent contacts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Gathering consents and pre-assessments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Reducing burden on school counselors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Conducting parent interviews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 with parent throughout care to connect with long-term services 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Space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Booths and open office space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Increases collaboration and saves square footage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Promotes community and well-being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Hybrid for full-time staff</a:t>
            </a: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2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17233" lvl="1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2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A person wearing headphones and sitting at a desk&#10;&#10;Description automatically generated">
            <a:extLst>
              <a:ext uri="{FF2B5EF4-FFF2-40B4-BE49-F238E27FC236}">
                <a16:creationId xmlns:a16="http://schemas.microsoft.com/office/drawing/2014/main" id="{14A90A96-63EE-BB69-3770-68C911CC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04" y="-30862"/>
            <a:ext cx="3398496" cy="20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 person sitting at a computer&#10;&#10;Description automatically generated">
            <a:extLst>
              <a:ext uri="{FF2B5EF4-FFF2-40B4-BE49-F238E27FC236}">
                <a16:creationId xmlns:a16="http://schemas.microsoft.com/office/drawing/2014/main" id="{6AEE7BC3-395A-E863-E722-8C3E2525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04" y="2003573"/>
            <a:ext cx="3398496" cy="20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0CC8BC63-85A0-815A-EC05-BC184F67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04" y="4038008"/>
            <a:ext cx="3398496" cy="201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7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9BF3-458B-BF3B-C9FE-C8973B13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Maximizing Clinical Care: Psychology Doctoral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179F5-C160-35FD-550F-2FB7E64D3671}"/>
              </a:ext>
            </a:extLst>
          </p:cNvPr>
          <p:cNvSpPr txBox="1"/>
          <p:nvPr/>
        </p:nvSpPr>
        <p:spPr>
          <a:xfrm>
            <a:off x="938132" y="1303143"/>
            <a:ext cx="4909510" cy="720000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>
                <a:latin typeface="Avenir Book" panose="02000503020000020003"/>
              </a:rPr>
              <a:t>Graduate Assistants (GA)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00B904-E30C-1CDF-CD18-4F9F9003E63C}"/>
              </a:ext>
            </a:extLst>
          </p:cNvPr>
          <p:cNvGrpSpPr/>
          <p:nvPr/>
        </p:nvGrpSpPr>
        <p:grpSpPr>
          <a:xfrm>
            <a:off x="6344358" y="1303143"/>
            <a:ext cx="4909510" cy="720000"/>
            <a:chOff x="51" y="20524"/>
            <a:chExt cx="4909510" cy="720000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CD3453-483A-77E5-D228-C2FA35880221}"/>
                </a:ext>
              </a:extLst>
            </p:cNvPr>
            <p:cNvSpPr/>
            <p:nvPr/>
          </p:nvSpPr>
          <p:spPr>
            <a:xfrm>
              <a:off x="51" y="20524"/>
              <a:ext cx="4909510" cy="720000"/>
            </a:xfrm>
            <a:prstGeom prst="rect">
              <a:avLst/>
            </a:prstGeom>
            <a:grp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33DEDA-7712-A981-D9ED-CCFFF9EF7384}"/>
                </a:ext>
              </a:extLst>
            </p:cNvPr>
            <p:cNvSpPr txBox="1"/>
            <p:nvPr/>
          </p:nvSpPr>
          <p:spPr>
            <a:xfrm>
              <a:off x="51" y="20524"/>
              <a:ext cx="4909510" cy="7200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latin typeface="Avenir Book" panose="02000503020000020003"/>
                </a:rPr>
                <a:t>Benefits</a:t>
              </a:r>
            </a:p>
          </p:txBody>
        </p:sp>
      </p:grpSp>
      <p:graphicFrame>
        <p:nvGraphicFramePr>
          <p:cNvPr id="8" name="TextBox 12">
            <a:extLst>
              <a:ext uri="{FF2B5EF4-FFF2-40B4-BE49-F238E27FC236}">
                <a16:creationId xmlns:a16="http://schemas.microsoft.com/office/drawing/2014/main" id="{5A794F59-DE17-9B79-58E7-FEB98270D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0680371"/>
              </p:ext>
            </p:extLst>
          </p:nvPr>
        </p:nvGraphicFramePr>
        <p:xfrm>
          <a:off x="877489" y="2166317"/>
          <a:ext cx="5030795" cy="3913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E7FE12A-348B-C353-867B-D7179823086B}"/>
              </a:ext>
            </a:extLst>
          </p:cNvPr>
          <p:cNvSpPr txBox="1"/>
          <p:nvPr/>
        </p:nvSpPr>
        <p:spPr>
          <a:xfrm>
            <a:off x="6622008" y="2166317"/>
            <a:ext cx="4354209" cy="1889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43" dirty="0">
                <a:latin typeface="Avenir Book" panose="02000503020000020003"/>
              </a:rPr>
              <a:t>TCHATT GA’s have consistently matched at top ranked internship sites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43" dirty="0">
                <a:latin typeface="Avenir Book" panose="02000503020000020003"/>
              </a:rPr>
              <a:t>GA’s describe TCHATT as their most diverse training experience</a:t>
            </a:r>
          </a:p>
        </p:txBody>
      </p:sp>
      <p:pic>
        <p:nvPicPr>
          <p:cNvPr id="3" name="Picture 10" descr="Texas A&amp;M Aggies News - College Football | FOX Sports">
            <a:extLst>
              <a:ext uri="{FF2B5EF4-FFF2-40B4-BE49-F238E27FC236}">
                <a16:creationId xmlns:a16="http://schemas.microsoft.com/office/drawing/2014/main" id="{93012E28-5707-4175-EEC4-79188746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51" y="4868667"/>
            <a:ext cx="966842" cy="9668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m Houston Bearkats - Wikipedia">
            <a:extLst>
              <a:ext uri="{FF2B5EF4-FFF2-40B4-BE49-F238E27FC236}">
                <a16:creationId xmlns:a16="http://schemas.microsoft.com/office/drawing/2014/main" id="{15D8CF80-F6DB-E83B-1124-7BE847EF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7" y="4883739"/>
            <a:ext cx="1161507" cy="9366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University of Houston | Houston TX">
            <a:extLst>
              <a:ext uri="{FF2B5EF4-FFF2-40B4-BE49-F238E27FC236}">
                <a16:creationId xmlns:a16="http://schemas.microsoft.com/office/drawing/2014/main" id="{6F14CC2F-7EBD-CBB4-CEC5-6D573AD54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t="12456" r="9229" b="14186"/>
          <a:stretch/>
        </p:blipFill>
        <p:spPr bwMode="auto">
          <a:xfrm>
            <a:off x="10318257" y="4837344"/>
            <a:ext cx="1146950" cy="10294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2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4D150-5C83-FB13-47CA-B613E777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Clinical Care: LPC Training Pathway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85A7DB-FF1F-AF0C-FF03-D35697AB76A5}"/>
              </a:ext>
            </a:extLst>
          </p:cNvPr>
          <p:cNvGrpSpPr/>
          <p:nvPr/>
        </p:nvGrpSpPr>
        <p:grpSpPr>
          <a:xfrm>
            <a:off x="2762582" y="1378440"/>
            <a:ext cx="6666833" cy="1209600"/>
            <a:chOff x="0" y="708079"/>
            <a:chExt cx="6666833" cy="12096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45E8927-703C-C624-BF6B-F0F6EB78A6C5}"/>
                </a:ext>
              </a:extLst>
            </p:cNvPr>
            <p:cNvSpPr/>
            <p:nvPr/>
          </p:nvSpPr>
          <p:spPr>
            <a:xfrm>
              <a:off x="0" y="708079"/>
              <a:ext cx="6666833" cy="1209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8B066C-8501-C5D2-0B19-D55FB72C3373}"/>
                </a:ext>
              </a:extLst>
            </p:cNvPr>
            <p:cNvSpPr txBox="1"/>
            <p:nvPr/>
          </p:nvSpPr>
          <p:spPr>
            <a:xfrm>
              <a:off x="0" y="708079"/>
              <a:ext cx="6666833" cy="120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20" tIns="333248" rIns="517420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/>
                </a:rPr>
                <a:t>10-14 clients per week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/>
                </a:rPr>
                <a:t>Individual and group supervision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/>
                </a:rPr>
                <a:t>Weekly didactic training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DEF83D-96A6-06CE-8582-98497739006A}"/>
              </a:ext>
            </a:extLst>
          </p:cNvPr>
          <p:cNvGrpSpPr/>
          <p:nvPr/>
        </p:nvGrpSpPr>
        <p:grpSpPr>
          <a:xfrm>
            <a:off x="3095924" y="1173959"/>
            <a:ext cx="4666783" cy="472320"/>
            <a:chOff x="333341" y="471919"/>
            <a:chExt cx="4666783" cy="47232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DF78A2E-B23C-908E-8887-6DD2767A6C22}"/>
                </a:ext>
              </a:extLst>
            </p:cNvPr>
            <p:cNvSpPr/>
            <p:nvPr/>
          </p:nvSpPr>
          <p:spPr>
            <a:xfrm>
              <a:off x="333341" y="471919"/>
              <a:ext cx="4666783" cy="47232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accent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: Rounded Corners 6">
              <a:extLst>
                <a:ext uri="{FF2B5EF4-FFF2-40B4-BE49-F238E27FC236}">
                  <a16:creationId xmlns:a16="http://schemas.microsoft.com/office/drawing/2014/main" id="{81CCCEFC-6352-318F-20B9-140114FF37C0}"/>
                </a:ext>
              </a:extLst>
            </p:cNvPr>
            <p:cNvSpPr txBox="1"/>
            <p:nvPr/>
          </p:nvSpPr>
          <p:spPr>
            <a:xfrm>
              <a:off x="356398" y="494976"/>
              <a:ext cx="4620669" cy="42620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6393" tIns="0" rIns="176393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Avenir Book"/>
                </a:rPr>
                <a:t>Practicum and Internship for graduate students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D7C27B-2D92-7288-BA3F-6212AA337E71}"/>
              </a:ext>
            </a:extLst>
          </p:cNvPr>
          <p:cNvGrpSpPr/>
          <p:nvPr/>
        </p:nvGrpSpPr>
        <p:grpSpPr>
          <a:xfrm>
            <a:off x="2762583" y="2942280"/>
            <a:ext cx="6666833" cy="1209600"/>
            <a:chOff x="0" y="2240240"/>
            <a:chExt cx="6666833" cy="12096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A6AF70-D105-26CF-B787-02E876A5A549}"/>
                </a:ext>
              </a:extLst>
            </p:cNvPr>
            <p:cNvSpPr/>
            <p:nvPr/>
          </p:nvSpPr>
          <p:spPr>
            <a:xfrm>
              <a:off x="0" y="2240240"/>
              <a:ext cx="6666833" cy="1209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206C0D-D7EF-A899-34EA-5F3855CF9275}"/>
                </a:ext>
              </a:extLst>
            </p:cNvPr>
            <p:cNvSpPr txBox="1"/>
            <p:nvPr/>
          </p:nvSpPr>
          <p:spPr>
            <a:xfrm>
              <a:off x="0" y="2240240"/>
              <a:ext cx="6666833" cy="120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20" tIns="333248" rIns="517420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 panose="02000503020000020003"/>
                </a:rPr>
                <a:t>20-25 clients per week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 panose="02000503020000020003"/>
                </a:rPr>
                <a:t>Individual supervision and Clinician consultation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 panose="02000503020000020003"/>
                </a:rPr>
                <a:t>Weekly didactic training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08A203-3E0A-32A8-17D0-600889163A48}"/>
              </a:ext>
            </a:extLst>
          </p:cNvPr>
          <p:cNvGrpSpPr/>
          <p:nvPr/>
        </p:nvGrpSpPr>
        <p:grpSpPr>
          <a:xfrm>
            <a:off x="3095924" y="2706120"/>
            <a:ext cx="4666783" cy="472320"/>
            <a:chOff x="333341" y="2004080"/>
            <a:chExt cx="4666783" cy="472320"/>
          </a:xfrm>
          <a:solidFill>
            <a:schemeClr val="accent1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C0C1A-17EB-67EB-5DFD-4D6C6137AA63}"/>
                </a:ext>
              </a:extLst>
            </p:cNvPr>
            <p:cNvSpPr/>
            <p:nvPr/>
          </p:nvSpPr>
          <p:spPr>
            <a:xfrm>
              <a:off x="333341" y="2004080"/>
              <a:ext cx="4666783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: Rounded Corners 10">
              <a:extLst>
                <a:ext uri="{FF2B5EF4-FFF2-40B4-BE49-F238E27FC236}">
                  <a16:creationId xmlns:a16="http://schemas.microsoft.com/office/drawing/2014/main" id="{CC384E64-953E-8867-2122-88BA1F95B2AB}"/>
                </a:ext>
              </a:extLst>
            </p:cNvPr>
            <p:cNvSpPr txBox="1"/>
            <p:nvPr/>
          </p:nvSpPr>
          <p:spPr>
            <a:xfrm>
              <a:off x="356398" y="2027137"/>
              <a:ext cx="4620669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6393" tIns="0" rIns="176393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Avenir Book"/>
                </a:rPr>
                <a:t>LPC-A positions with supervision included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B6324E-2DEB-AD76-449A-A904442C7464}"/>
              </a:ext>
            </a:extLst>
          </p:cNvPr>
          <p:cNvGrpSpPr/>
          <p:nvPr/>
        </p:nvGrpSpPr>
        <p:grpSpPr>
          <a:xfrm>
            <a:off x="2762583" y="4474440"/>
            <a:ext cx="6666833" cy="1209600"/>
            <a:chOff x="0" y="3772400"/>
            <a:chExt cx="6666833" cy="12096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42F785-5F91-6FF4-E470-3E657455F06C}"/>
                </a:ext>
              </a:extLst>
            </p:cNvPr>
            <p:cNvSpPr/>
            <p:nvPr/>
          </p:nvSpPr>
          <p:spPr>
            <a:xfrm>
              <a:off x="0" y="3772400"/>
              <a:ext cx="6666833" cy="120960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905912-62D2-F1C8-2634-12FCAF485B1F}"/>
                </a:ext>
              </a:extLst>
            </p:cNvPr>
            <p:cNvSpPr txBox="1"/>
            <p:nvPr/>
          </p:nvSpPr>
          <p:spPr>
            <a:xfrm>
              <a:off x="0" y="3772400"/>
              <a:ext cx="6666833" cy="120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20" tIns="333248" rIns="517420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 panose="02000503020000020003"/>
                </a:rPr>
                <a:t>27 scheduled clients per week with 3 reschedule blocks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 panose="02000503020000020003"/>
                </a:rPr>
                <a:t>Clinician consultation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>
                  <a:latin typeface="Avenir Book" panose="02000503020000020003"/>
                </a:rPr>
                <a:t>Weekly didactic training (optional)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F37AB7-5FE9-82F5-DE86-2960128E48F2}"/>
              </a:ext>
            </a:extLst>
          </p:cNvPr>
          <p:cNvGrpSpPr/>
          <p:nvPr/>
        </p:nvGrpSpPr>
        <p:grpSpPr>
          <a:xfrm>
            <a:off x="3095924" y="4238280"/>
            <a:ext cx="4666783" cy="472320"/>
            <a:chOff x="333341" y="3536240"/>
            <a:chExt cx="4666783" cy="472320"/>
          </a:xfrm>
          <a:solidFill>
            <a:schemeClr val="accent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2EC6F34-B627-5BBC-3744-8334F3373BE8}"/>
                </a:ext>
              </a:extLst>
            </p:cNvPr>
            <p:cNvSpPr/>
            <p:nvPr/>
          </p:nvSpPr>
          <p:spPr>
            <a:xfrm>
              <a:off x="333341" y="3536240"/>
              <a:ext cx="4666783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: Rounded Corners 14">
              <a:extLst>
                <a:ext uri="{FF2B5EF4-FFF2-40B4-BE49-F238E27FC236}">
                  <a16:creationId xmlns:a16="http://schemas.microsoft.com/office/drawing/2014/main" id="{0A87C644-34C0-2DA6-A797-0E0118C655FB}"/>
                </a:ext>
              </a:extLst>
            </p:cNvPr>
            <p:cNvSpPr txBox="1"/>
            <p:nvPr/>
          </p:nvSpPr>
          <p:spPr>
            <a:xfrm>
              <a:off x="356398" y="3559297"/>
              <a:ext cx="4620669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6393" tIns="0" rIns="176393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Avenir Book"/>
                </a:rPr>
                <a:t>LPC positions once fully licensed</a:t>
              </a:r>
            </a:p>
          </p:txBody>
        </p:sp>
      </p:grpSp>
      <p:pic>
        <p:nvPicPr>
          <p:cNvPr id="3" name="Picture 22" descr="Texas A&amp;M University-Central Texas">
            <a:extLst>
              <a:ext uri="{FF2B5EF4-FFF2-40B4-BE49-F238E27FC236}">
                <a16:creationId xmlns:a16="http://schemas.microsoft.com/office/drawing/2014/main" id="{1AA4C838-1549-FEA6-A144-DF22CE45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3" y="1465517"/>
            <a:ext cx="1123405" cy="11225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Texas Tech University | TTU">
            <a:extLst>
              <a:ext uri="{FF2B5EF4-FFF2-40B4-BE49-F238E27FC236}">
                <a16:creationId xmlns:a16="http://schemas.microsoft.com/office/drawing/2014/main" id="{2062844B-D4A8-26EB-D646-4F7253F0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50" y="3008413"/>
            <a:ext cx="957530" cy="11434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BU football adds 11 on National Signing Day | khou.com">
            <a:extLst>
              <a:ext uri="{FF2B5EF4-FFF2-40B4-BE49-F238E27FC236}">
                <a16:creationId xmlns:a16="http://schemas.microsoft.com/office/drawing/2014/main" id="{61B8D109-B749-3F11-F000-6486A36C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7" y="4474440"/>
            <a:ext cx="1576116" cy="13397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Midwestern State Mustangs - Wikipedia">
            <a:extLst>
              <a:ext uri="{FF2B5EF4-FFF2-40B4-BE49-F238E27FC236}">
                <a16:creationId xmlns:a16="http://schemas.microsoft.com/office/drawing/2014/main" id="{D7B9E276-C0FB-0E7C-9AB6-F1B598EE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54" y="1548176"/>
            <a:ext cx="1221733" cy="114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California Baptist University">
            <a:extLst>
              <a:ext uri="{FF2B5EF4-FFF2-40B4-BE49-F238E27FC236}">
                <a16:creationId xmlns:a16="http://schemas.microsoft.com/office/drawing/2014/main" id="{15D0D728-C92E-2399-DE70-190607A3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722" y="3023031"/>
            <a:ext cx="1194765" cy="11947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am Houston Bearkats - Wikipedia">
            <a:extLst>
              <a:ext uri="{FF2B5EF4-FFF2-40B4-BE49-F238E27FC236}">
                <a16:creationId xmlns:a16="http://schemas.microsoft.com/office/drawing/2014/main" id="{81012604-C1F7-336C-B75F-B3753966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40" y="4556526"/>
            <a:ext cx="1293347" cy="10430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95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b="0" i="1" kern="1200" dirty="0" smtClean="0">
            <a:solidFill>
              <a:schemeClr val="bg1"/>
            </a:solidFill>
            <a:effectLst/>
            <a:latin typeface="Halyard Display Light" pitchFamily="2" charset="77"/>
            <a:ea typeface="Halyard Display Light" pitchFamily="2" charset="77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AMUHSC-TCHATT-Template" id="{E3C51E61-60F3-4725-A69F-B8FA2987B098}" vid="{1015889B-DDCE-4B76-9620-C79FCE85AD1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6d5123-e1cb-4a6a-adf0-63854dce486e" xsi:nil="true"/>
    <Comments xmlns="2018a4d9-e5a5-428b-a312-dfd840ba6b63" xsi:nil="true"/>
    <lcf76f155ced4ddcb4097134ff3c332f xmlns="2018a4d9-e5a5-428b-a312-dfd840ba6b6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55B7319015E448FD1C412E8D3BF38" ma:contentTypeVersion="19" ma:contentTypeDescription="Create a new document." ma:contentTypeScope="" ma:versionID="4ad326326a8d06577978775162626bb7">
  <xsd:schema xmlns:xsd="http://www.w3.org/2001/XMLSchema" xmlns:xs="http://www.w3.org/2001/XMLSchema" xmlns:p="http://schemas.microsoft.com/office/2006/metadata/properties" xmlns:ns2="2018a4d9-e5a5-428b-a312-dfd840ba6b63" xmlns:ns3="ef95f5f0-dadb-470a-94cb-364b588c356d" xmlns:ns4="bc6d5123-e1cb-4a6a-adf0-63854dce486e" targetNamespace="http://schemas.microsoft.com/office/2006/metadata/properties" ma:root="true" ma:fieldsID="a7d29ef909722fc5236f4aa4dc8a13d8" ns2:_="" ns3:_="" ns4:_="">
    <xsd:import namespace="2018a4d9-e5a5-428b-a312-dfd840ba6b63"/>
    <xsd:import namespace="ef95f5f0-dadb-470a-94cb-364b588c356d"/>
    <xsd:import namespace="bc6d5123-e1cb-4a6a-adf0-63854dce4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Comment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8a4d9-e5a5-428b-a312-dfd840ba6b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Comments" ma:index="16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d3806f-b6ab-496c-883f-16d5fb25bd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5f5f0-dadb-470a-94cb-364b588c3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d5123-e1cb-4a6a-adf0-63854dce486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66987-d0bb-4024-bef9-55cd6781fd71}" ma:internalName="TaxCatchAll" ma:showField="CatchAllData" ma:web="ef95f5f0-dadb-470a-94cb-364b588c3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5F3851-5320-4040-AF6F-61FB1FD9F0B5}">
  <ds:schemaRefs>
    <ds:schemaRef ds:uri="http://schemas.microsoft.com/office/2006/metadata/properties"/>
    <ds:schemaRef ds:uri="http://schemas.microsoft.com/office/infopath/2007/PartnerControls"/>
    <ds:schemaRef ds:uri="bc6d5123-e1cb-4a6a-adf0-63854dce486e"/>
    <ds:schemaRef ds:uri="2018a4d9-e5a5-428b-a312-dfd840ba6b63"/>
  </ds:schemaRefs>
</ds:datastoreItem>
</file>

<file path=customXml/itemProps2.xml><?xml version="1.0" encoding="utf-8"?>
<ds:datastoreItem xmlns:ds="http://schemas.openxmlformats.org/officeDocument/2006/customXml" ds:itemID="{EA48ED89-5280-4D36-90C0-FE59D2E34C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D9D5F3-0D22-4E7F-81FE-5B1EC1D1F426}"/>
</file>

<file path=docProps/app.xml><?xml version="1.0" encoding="utf-8"?>
<Properties xmlns="http://schemas.openxmlformats.org/officeDocument/2006/extended-properties" xmlns:vt="http://schemas.openxmlformats.org/officeDocument/2006/docPropsVTypes">
  <Template>TAMUHSC-TCHATT-Template</Template>
  <TotalTime>351</TotalTime>
  <Words>378</Words>
  <Application>Microsoft Macintosh PowerPoint</Application>
  <PresentationFormat>Widescreen</PresentationFormat>
  <Paragraphs>76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Avenir Black</vt:lpstr>
      <vt:lpstr>Avenir Book</vt:lpstr>
      <vt:lpstr>Avenir Light</vt:lpstr>
      <vt:lpstr>Avenir Light Oblique</vt:lpstr>
      <vt:lpstr>Avenir Medium</vt:lpstr>
      <vt:lpstr>Avenir Medium Oblique</vt:lpstr>
      <vt:lpstr>Calibri</vt:lpstr>
      <vt:lpstr>Office Theme</vt:lpstr>
      <vt:lpstr>Acrobat Document</vt:lpstr>
      <vt:lpstr>TCHATT Training the Next Generation</vt:lpstr>
      <vt:lpstr>Academic Community Partnership Model</vt:lpstr>
      <vt:lpstr>Core Training Elements</vt:lpstr>
      <vt:lpstr>Maximizing Supervision: Telesupervision</vt:lpstr>
      <vt:lpstr>Maximizing Productivity and  Collaboration</vt:lpstr>
      <vt:lpstr>Maximizing Clinical Care: Psychology Doctoral Students</vt:lpstr>
      <vt:lpstr>Maximizing Clinical Care: LPC Training Pathway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TCHATT Training the Next Generation</dc:title>
  <dc:creator>Grace Anderson</dc:creator>
  <cp:lastModifiedBy>McCord, Carly E</cp:lastModifiedBy>
  <cp:revision>16</cp:revision>
  <dcterms:created xsi:type="dcterms:W3CDTF">2024-03-21T20:51:15Z</dcterms:created>
  <dcterms:modified xsi:type="dcterms:W3CDTF">2024-03-22T22:48:13Z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0x01010056055B7319015E448FD1C412E8D3BF38</vt:lpwstr>
  </property>
  <property fmtid="{D5CDD505-2E9C-101B-9397-08002B2CF9AE}" pid="3" name="MediaServiceImageTags">
    <vt:lpwstr/>
  </property>
</Properties>
</file>