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3" r:id="rId7"/>
    <p:sldId id="264" r:id="rId8"/>
    <p:sldId id="265" r:id="rId9"/>
    <p:sldId id="267" r:id="rId10"/>
    <p:sldId id="268" r:id="rId11"/>
    <p:sldId id="266" r:id="rId12"/>
    <p:sldId id="259" r:id="rId13"/>
  </p:sldIdLst>
  <p:sldSz cx="12192000" cy="6858000"/>
  <p:notesSz cx="6858000" cy="9144000"/>
  <p:embeddedFontLst>
    <p:embeddedFont>
      <p:font typeface="Halyard Display" panose="020B0604020202020204" charset="0"/>
      <p:regular r:id="rId15"/>
      <p:bold r:id="rId16"/>
      <p:italic r:id="rId17"/>
      <p:boldItalic r:id="rId18"/>
    </p:embeddedFont>
    <p:embeddedFont>
      <p:font typeface="Halyard Display Light" panose="020B0604020202020204" charset="0"/>
      <p:regular r:id="rId19"/>
      <p:italic r:id="rId20"/>
    </p:embeddedFont>
    <p:embeddedFont>
      <p:font typeface="Halyard Text" panose="020B0604020202020204" charset="0"/>
      <p:regular r:id="rId21"/>
      <p:bold r:id="rId22"/>
      <p:italic r:id="rId23"/>
      <p:boldItalic r:id="rId24"/>
    </p:embeddedFont>
    <p:embeddedFont>
      <p:font typeface="Halyard Text Book" panose="020B060402020202020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6AA0A-DB68-4E08-8299-C9C19A31D544}" v="4" dt="2024-04-10T17:42:35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el, Lauren Koehler" userId="S::lauren.havel_bcm.edu#ext#@utsystemadmin.onmicrosoft.com::5f960e8d-0f86-49ab-bb1e-11a7007a53b9" providerId="AD" clId="Web-{1161BE6A-9615-4E74-A0C6-F48FE3AB7FAB}"/>
    <pc:docChg chg="modSld">
      <pc:chgData name="Havel, Lauren Koehler" userId="S::lauren.havel_bcm.edu#ext#@utsystemadmin.onmicrosoft.com::5f960e8d-0f86-49ab-bb1e-11a7007a53b9" providerId="AD" clId="Web-{1161BE6A-9615-4E74-A0C6-F48FE3AB7FAB}" dt="2023-01-17T21:42:25.852" v="2" actId="20577"/>
      <pc:docMkLst>
        <pc:docMk/>
      </pc:docMkLst>
      <pc:sldChg chg="modSp">
        <pc:chgData name="Havel, Lauren Koehler" userId="S::lauren.havel_bcm.edu#ext#@utsystemadmin.onmicrosoft.com::5f960e8d-0f86-49ab-bb1e-11a7007a53b9" providerId="AD" clId="Web-{1161BE6A-9615-4E74-A0C6-F48FE3AB7FAB}" dt="2023-01-17T21:42:25.852" v="2" actId="20577"/>
        <pc:sldMkLst>
          <pc:docMk/>
          <pc:sldMk cId="3010350126" sldId="256"/>
        </pc:sldMkLst>
        <pc:spChg chg="mod">
          <ac:chgData name="Havel, Lauren Koehler" userId="S::lauren.havel_bcm.edu#ext#@utsystemadmin.onmicrosoft.com::5f960e8d-0f86-49ab-bb1e-11a7007a53b9" providerId="AD" clId="Web-{1161BE6A-9615-4E74-A0C6-F48FE3AB7FAB}" dt="2023-01-17T21:42:25.852" v="2" actId="20577"/>
          <ac:spMkLst>
            <pc:docMk/>
            <pc:sldMk cId="3010350126" sldId="256"/>
            <ac:spMk id="4" creationId="{AA2C27CE-9843-0B66-DD0A-6F77628C720E}"/>
          </ac:spMkLst>
        </pc:spChg>
      </pc:sldChg>
    </pc:docChg>
  </pc:docChgLst>
  <pc:docChgLst>
    <pc:chgData name="McCorkle, Lainie" userId="S::lmccorkle@utsystem.edu::50561595-1278-4a0a-ba5f-c2e7eeb9b9cc" providerId="AD" clId="Web-{B733D8C2-A8D9-4FF4-A55B-5BB73BEC83AB}"/>
    <pc:docChg chg="modSld">
      <pc:chgData name="McCorkle, Lainie" userId="S::lmccorkle@utsystem.edu::50561595-1278-4a0a-ba5f-c2e7eeb9b9cc" providerId="AD" clId="Web-{B733D8C2-A8D9-4FF4-A55B-5BB73BEC83AB}" dt="2023-10-23T21:02:01.239" v="17" actId="20577"/>
      <pc:docMkLst>
        <pc:docMk/>
      </pc:docMkLst>
      <pc:sldChg chg="modSp">
        <pc:chgData name="McCorkle, Lainie" userId="S::lmccorkle@utsystem.edu::50561595-1278-4a0a-ba5f-c2e7eeb9b9cc" providerId="AD" clId="Web-{B733D8C2-A8D9-4FF4-A55B-5BB73BEC83AB}" dt="2023-10-23T21:02:01.239" v="17" actId="20577"/>
        <pc:sldMkLst>
          <pc:docMk/>
          <pc:sldMk cId="3010350126" sldId="256"/>
        </pc:sldMkLst>
        <pc:spChg chg="mod">
          <ac:chgData name="McCorkle, Lainie" userId="S::lmccorkle@utsystem.edu::50561595-1278-4a0a-ba5f-c2e7eeb9b9cc" providerId="AD" clId="Web-{B733D8C2-A8D9-4FF4-A55B-5BB73BEC83AB}" dt="2023-10-23T21:00:28.408" v="0" actId="20577"/>
          <ac:spMkLst>
            <pc:docMk/>
            <pc:sldMk cId="3010350126" sldId="256"/>
            <ac:spMk id="4" creationId="{AA2C27CE-9843-0B66-DD0A-6F77628C720E}"/>
          </ac:spMkLst>
        </pc:spChg>
        <pc:spChg chg="mod">
          <ac:chgData name="McCorkle, Lainie" userId="S::lmccorkle@utsystem.edu::50561595-1278-4a0a-ba5f-c2e7eeb9b9cc" providerId="AD" clId="Web-{B733D8C2-A8D9-4FF4-A55B-5BB73BEC83AB}" dt="2023-10-23T21:02:01.239" v="17" actId="20577"/>
          <ac:spMkLst>
            <pc:docMk/>
            <pc:sldMk cId="3010350126" sldId="256"/>
            <ac:spMk id="5" creationId="{C8D571BB-6CAE-31C6-F873-A931B7B2149F}"/>
          </ac:spMkLst>
        </pc:spChg>
      </pc:sldChg>
    </pc:docChg>
  </pc:docChgLst>
  <pc:docChgLst>
    <pc:chgData name="McCorkle, Lainie" userId="50561595-1278-4a0a-ba5f-c2e7eeb9b9cc" providerId="ADAL" clId="{31D755CA-922D-4EB9-BAD7-3B916C419825}"/>
    <pc:docChg chg="modMainMaster">
      <pc:chgData name="McCorkle, Lainie" userId="50561595-1278-4a0a-ba5f-c2e7eeb9b9cc" providerId="ADAL" clId="{31D755CA-922D-4EB9-BAD7-3B916C419825}" dt="2024-02-26T20:19:50.027" v="1" actId="207"/>
      <pc:docMkLst>
        <pc:docMk/>
      </pc:docMkLst>
      <pc:sldMasterChg chg="modSp">
        <pc:chgData name="McCorkle, Lainie" userId="50561595-1278-4a0a-ba5f-c2e7eeb9b9cc" providerId="ADAL" clId="{31D755CA-922D-4EB9-BAD7-3B916C419825}" dt="2024-02-26T20:19:50.027" v="1" actId="207"/>
        <pc:sldMasterMkLst>
          <pc:docMk/>
          <pc:sldMasterMk cId="1930301320" sldId="2147483648"/>
        </pc:sldMasterMkLst>
        <pc:spChg chg="mod">
          <ac:chgData name="McCorkle, Lainie" userId="50561595-1278-4a0a-ba5f-c2e7eeb9b9cc" providerId="ADAL" clId="{31D755CA-922D-4EB9-BAD7-3B916C419825}" dt="2024-02-26T20:19:50.027" v="1" actId="207"/>
          <ac:spMkLst>
            <pc:docMk/>
            <pc:sldMasterMk cId="1930301320" sldId="2147483648"/>
            <ac:spMk id="6" creationId="{08D57B3E-9F26-6845-AD5C-4D8CA95A6106}"/>
          </ac:spMkLst>
        </pc:spChg>
      </pc:sldMasterChg>
    </pc:docChg>
  </pc:docChgLst>
  <pc:docChgLst>
    <pc:chgData name="Adams, Anissa" userId="0e52bb79-b096-40a1-a354-38a27abe211b" providerId="ADAL" clId="{A896AA0A-DB68-4E08-8299-C9C19A31D544}"/>
    <pc:docChg chg="undo custSel modMainMaster">
      <pc:chgData name="Adams, Anissa" userId="0e52bb79-b096-40a1-a354-38a27abe211b" providerId="ADAL" clId="{A896AA0A-DB68-4E08-8299-C9C19A31D544}" dt="2024-04-10T17:42:35.456" v="6" actId="478"/>
      <pc:docMkLst>
        <pc:docMk/>
      </pc:docMkLst>
      <pc:sldMasterChg chg="modSldLayout">
        <pc:chgData name="Adams, Anissa" userId="0e52bb79-b096-40a1-a354-38a27abe211b" providerId="ADAL" clId="{A896AA0A-DB68-4E08-8299-C9C19A31D544}" dt="2024-04-10T17:42:35.456" v="6" actId="478"/>
        <pc:sldMasterMkLst>
          <pc:docMk/>
          <pc:sldMasterMk cId="1930301320" sldId="2147483648"/>
        </pc:sldMasterMkLst>
        <pc:sldLayoutChg chg="addSp delSp modSp mod">
          <pc:chgData name="Adams, Anissa" userId="0e52bb79-b096-40a1-a354-38a27abe211b" providerId="ADAL" clId="{A896AA0A-DB68-4E08-8299-C9C19A31D544}" dt="2024-04-10T17:42:35.456" v="6" actId="478"/>
          <pc:sldLayoutMkLst>
            <pc:docMk/>
            <pc:sldMasterMk cId="1930301320" sldId="2147483648"/>
            <pc:sldLayoutMk cId="737740238" sldId="2147483656"/>
          </pc:sldLayoutMkLst>
          <pc:picChg chg="add mod">
            <ac:chgData name="Adams, Anissa" userId="0e52bb79-b096-40a1-a354-38a27abe211b" providerId="ADAL" clId="{A896AA0A-DB68-4E08-8299-C9C19A31D544}" dt="2024-04-10T17:42:34.501" v="5" actId="14100"/>
            <ac:picMkLst>
              <pc:docMk/>
              <pc:sldMasterMk cId="1930301320" sldId="2147483648"/>
              <pc:sldLayoutMk cId="737740238" sldId="2147483656"/>
              <ac:picMk id="2" creationId="{DFE48F8F-35DD-663C-7775-29ED5236530B}"/>
            </ac:picMkLst>
          </pc:picChg>
          <pc:picChg chg="add del">
            <ac:chgData name="Adams, Anissa" userId="0e52bb79-b096-40a1-a354-38a27abe211b" providerId="ADAL" clId="{A896AA0A-DB68-4E08-8299-C9C19A31D544}" dt="2024-04-10T17:42:35.456" v="6" actId="478"/>
            <ac:picMkLst>
              <pc:docMk/>
              <pc:sldMasterMk cId="1930301320" sldId="2147483648"/>
              <pc:sldLayoutMk cId="737740238" sldId="2147483656"/>
              <ac:picMk id="5" creationId="{7EB478BE-5E46-B58C-F5D8-1B74B7EAC553}"/>
            </ac:picMkLst>
          </pc:picChg>
        </pc:sldLayoutChg>
      </pc:sldMasterChg>
    </pc:docChg>
  </pc:docChgLst>
  <pc:docChgLst>
    <pc:chgData name="Adams, Anissa" userId="0e52bb79-b096-40a1-a354-38a27abe211b" providerId="ADAL" clId="{5A5C1542-DD9E-40E1-A6DF-2349A88D7189}"/>
    <pc:docChg chg="custSel delSld modMainMaster">
      <pc:chgData name="Adams, Anissa" userId="0e52bb79-b096-40a1-a354-38a27abe211b" providerId="ADAL" clId="{5A5C1542-DD9E-40E1-A6DF-2349A88D7189}" dt="2023-12-11T20:09:03.355" v="8"/>
      <pc:docMkLst>
        <pc:docMk/>
      </pc:docMkLst>
      <pc:sldChg chg="del">
        <pc:chgData name="Adams, Anissa" userId="0e52bb79-b096-40a1-a354-38a27abe211b" providerId="ADAL" clId="{5A5C1542-DD9E-40E1-A6DF-2349A88D7189}" dt="2023-12-11T20:07:35.310" v="0" actId="2696"/>
        <pc:sldMkLst>
          <pc:docMk/>
          <pc:sldMk cId="3816233478" sldId="261"/>
        </pc:sldMkLst>
      </pc:sldChg>
      <pc:sldMasterChg chg="modSldLayout">
        <pc:chgData name="Adams, Anissa" userId="0e52bb79-b096-40a1-a354-38a27abe211b" providerId="ADAL" clId="{5A5C1542-DD9E-40E1-A6DF-2349A88D7189}" dt="2023-12-11T20:09:03.355" v="8"/>
        <pc:sldMasterMkLst>
          <pc:docMk/>
          <pc:sldMasterMk cId="1930301320" sldId="2147483648"/>
        </pc:sldMasterMkLst>
        <pc:sldLayoutChg chg="addSp delSp modSp mod">
          <pc:chgData name="Adams, Anissa" userId="0e52bb79-b096-40a1-a354-38a27abe211b" providerId="ADAL" clId="{5A5C1542-DD9E-40E1-A6DF-2349A88D7189}" dt="2023-12-11T20:08:58.384" v="6" actId="1076"/>
          <pc:sldLayoutMkLst>
            <pc:docMk/>
            <pc:sldMasterMk cId="1930301320" sldId="2147483648"/>
            <pc:sldLayoutMk cId="1316903480" sldId="2147483652"/>
          </pc:sldLayoutMkLst>
          <pc:picChg chg="add mod">
            <ac:chgData name="Adams, Anissa" userId="0e52bb79-b096-40a1-a354-38a27abe211b" providerId="ADAL" clId="{5A5C1542-DD9E-40E1-A6DF-2349A88D7189}" dt="2023-12-11T20:08:58.384" v="6" actId="1076"/>
            <ac:picMkLst>
              <pc:docMk/>
              <pc:sldMasterMk cId="1930301320" sldId="2147483648"/>
              <pc:sldLayoutMk cId="1316903480" sldId="2147483652"/>
              <ac:picMk id="2" creationId="{0534550B-1319-55CB-DC62-6372ED6CB7E7}"/>
            </ac:picMkLst>
          </pc:picChg>
          <pc:picChg chg="del">
            <ac:chgData name="Adams, Anissa" userId="0e52bb79-b096-40a1-a354-38a27abe211b" providerId="ADAL" clId="{5A5C1542-DD9E-40E1-A6DF-2349A88D7189}" dt="2023-12-11T20:08:12.307" v="3" actId="478"/>
            <ac:picMkLst>
              <pc:docMk/>
              <pc:sldMasterMk cId="1930301320" sldId="2147483648"/>
              <pc:sldLayoutMk cId="1316903480" sldId="2147483652"/>
              <ac:picMk id="7" creationId="{5107EB0F-A068-F638-53F5-38186AF17A94}"/>
            </ac:picMkLst>
          </pc:picChg>
        </pc:sldLayoutChg>
        <pc:sldLayoutChg chg="addSp delSp modSp mod">
          <pc:chgData name="Adams, Anissa" userId="0e52bb79-b096-40a1-a354-38a27abe211b" providerId="ADAL" clId="{5A5C1542-DD9E-40E1-A6DF-2349A88D7189}" dt="2023-12-11T20:09:03.355" v="8"/>
          <pc:sldLayoutMkLst>
            <pc:docMk/>
            <pc:sldMasterMk cId="1930301320" sldId="2147483648"/>
            <pc:sldLayoutMk cId="737740238" sldId="2147483656"/>
          </pc:sldLayoutMkLst>
          <pc:picChg chg="del">
            <ac:chgData name="Adams, Anissa" userId="0e52bb79-b096-40a1-a354-38a27abe211b" providerId="ADAL" clId="{5A5C1542-DD9E-40E1-A6DF-2349A88D7189}" dt="2023-12-11T20:09:02.642" v="7" actId="478"/>
            <ac:picMkLst>
              <pc:docMk/>
              <pc:sldMasterMk cId="1930301320" sldId="2147483648"/>
              <pc:sldLayoutMk cId="737740238" sldId="2147483656"/>
              <ac:picMk id="2" creationId="{DE8D5CC3-623D-BC88-D30D-7E217E30DF53}"/>
            </ac:picMkLst>
          </pc:picChg>
          <pc:picChg chg="add mod">
            <ac:chgData name="Adams, Anissa" userId="0e52bb79-b096-40a1-a354-38a27abe211b" providerId="ADAL" clId="{5A5C1542-DD9E-40E1-A6DF-2349A88D7189}" dt="2023-12-11T20:09:03.355" v="8"/>
            <ac:picMkLst>
              <pc:docMk/>
              <pc:sldMasterMk cId="1930301320" sldId="2147483648"/>
              <pc:sldLayoutMk cId="737740238" sldId="2147483656"/>
              <ac:picMk id="5" creationId="{7EB478BE-5E46-B58C-F5D8-1B74B7EAC553}"/>
            </ac:picMkLst>
          </pc:picChg>
        </pc:sldLayoutChg>
      </pc:sldMasterChg>
    </pc:docChg>
  </pc:docChgLst>
  <pc:docChgLst>
    <pc:chgData name="Columbus, Brittany D" userId="b084c415-a61c-4318-99fd-d1893e3f86f2" providerId="ADAL" clId="{CB1AE5DB-A4A2-4245-97C8-DAC7AC29A129}"/>
    <pc:docChg chg="undo custSel modMainMaster">
      <pc:chgData name="Columbus, Brittany D" userId="b084c415-a61c-4318-99fd-d1893e3f86f2" providerId="ADAL" clId="{CB1AE5DB-A4A2-4245-97C8-DAC7AC29A129}" dt="2024-03-13T20:34:04.333" v="2" actId="478"/>
      <pc:docMkLst>
        <pc:docMk/>
      </pc:docMkLst>
      <pc:sldMasterChg chg="modSldLayout">
        <pc:chgData name="Columbus, Brittany D" userId="b084c415-a61c-4318-99fd-d1893e3f86f2" providerId="ADAL" clId="{CB1AE5DB-A4A2-4245-97C8-DAC7AC29A129}" dt="2024-03-13T20:34:04.333" v="2" actId="478"/>
        <pc:sldMasterMkLst>
          <pc:docMk/>
          <pc:sldMasterMk cId="1930301320" sldId="2147483648"/>
        </pc:sldMasterMkLst>
        <pc:sldLayoutChg chg="addSp delSp modSp mod">
          <pc:chgData name="Columbus, Brittany D" userId="b084c415-a61c-4318-99fd-d1893e3f86f2" providerId="ADAL" clId="{CB1AE5DB-A4A2-4245-97C8-DAC7AC29A129}" dt="2024-03-13T20:34:04.333" v="2" actId="478"/>
          <pc:sldLayoutMkLst>
            <pc:docMk/>
            <pc:sldMasterMk cId="1930301320" sldId="2147483648"/>
            <pc:sldLayoutMk cId="1316903480" sldId="2147483652"/>
          </pc:sldLayoutMkLst>
          <pc:spChg chg="mod">
            <ac:chgData name="Columbus, Brittany D" userId="b084c415-a61c-4318-99fd-d1893e3f86f2" providerId="ADAL" clId="{CB1AE5DB-A4A2-4245-97C8-DAC7AC29A129}" dt="2024-03-13T20:33:57.824" v="0" actId="6549"/>
            <ac:spMkLst>
              <pc:docMk/>
              <pc:sldMasterMk cId="1930301320" sldId="2147483648"/>
              <pc:sldLayoutMk cId="1316903480" sldId="2147483652"/>
              <ac:spMk id="18" creationId="{CB527243-EE3B-D02E-7669-9159B33E7076}"/>
            </ac:spMkLst>
          </pc:spChg>
          <pc:picChg chg="add del">
            <ac:chgData name="Columbus, Brittany D" userId="b084c415-a61c-4318-99fd-d1893e3f86f2" providerId="ADAL" clId="{CB1AE5DB-A4A2-4245-97C8-DAC7AC29A129}" dt="2024-03-13T20:34:04.333" v="2" actId="478"/>
            <ac:picMkLst>
              <pc:docMk/>
              <pc:sldMasterMk cId="1930301320" sldId="2147483648"/>
              <pc:sldLayoutMk cId="1316903480" sldId="2147483652"/>
              <ac:picMk id="4" creationId="{1A269CA3-AC6B-25C8-7D50-CD5A7A87488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EB268EB-9A33-4096-6820-867D4BFDB1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453752"/>
            <a:ext cx="3693173" cy="71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pPr algn="ctr"/>
            <a:r>
              <a:rPr lang="en-US" dirty="0">
                <a:latin typeface="Halyard Display"/>
              </a:rPr>
              <a:t>SAFETY-A Phase II: ​</a:t>
            </a:r>
            <a:br>
              <a:rPr lang="en-US" dirty="0">
                <a:latin typeface="Halyard Display"/>
              </a:rPr>
            </a:br>
            <a:r>
              <a:rPr lang="en-US" dirty="0">
                <a:latin typeface="Halyard Display"/>
              </a:rPr>
              <a:t>Expansion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Halyard Text"/>
              </a:rPr>
              <a:t>Caitlin M. </a:t>
            </a:r>
            <a:r>
              <a:rPr lang="en-US" dirty="0" err="1">
                <a:latin typeface="Halyard Text"/>
              </a:rPr>
              <a:t>Pinciotti</a:t>
            </a:r>
            <a:r>
              <a:rPr lang="en-US" dirty="0">
                <a:latin typeface="Halyard Text"/>
              </a:rPr>
              <a:t>, PhD​</a:t>
            </a:r>
          </a:p>
          <a:p>
            <a:r>
              <a:rPr lang="en-US" dirty="0">
                <a:latin typeface="Halyard Text"/>
              </a:rPr>
              <a:t>Assistant Professor​</a:t>
            </a:r>
          </a:p>
          <a:p>
            <a:r>
              <a:rPr lang="en-US" dirty="0">
                <a:latin typeface="Halyard Text"/>
              </a:rPr>
              <a:t>Baylor College of Medicine</a:t>
            </a:r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SAFETY-A Phase I: Pilot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alyard Text Book" panose="020B0604020202020204" charset="0"/>
              </a:rPr>
              <a:t>Exceeded goal of 50 trained PCPs by training 68 across the state of Texas​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 panose="020B0604020202020204" charset="0"/>
              </a:rPr>
              <a:t>Collaboration with SAFETY-A developers at UCLA and UTSW, Texas A&amp;M, Texas Tech, UT Dell Medical School, UT Houston, UT Medical Branch Health, and Baylor College of Medicine​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alyard Text Book" panose="020B0604020202020204" charset="0"/>
              </a:rPr>
              <a:t>Gathered pilot data on need, feasibility, and acceptability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(before SAFETY-A)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How often do you work with patients who are thinking about suicide, thinking about attempting suicide, and/or engaged in non-suicidal self-injury?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20.6% more than once a week (n = 14)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16.2% once per week (n = 11)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38.2% at least once per month but not weekly (n = 26)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14.6% at least once every 3 months (n = 10)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Wingdings" panose="05000000000000000000" pitchFamily="2" charset="2"/>
              <a:buChar char="§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7.4% less than once every 3 months (n = 5)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Encountered between 0 – 60 suicidal patients in the year prior (M = 16.5, SD = 15.6)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83.3% reported that they had not received sufficient training in suicide risk assessment and risk reduction/intervention (</a:t>
            </a:r>
            <a:r>
              <a:rPr lang="en-US" sz="2000" b="1" i="1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n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= 55)</a:t>
            </a:r>
            <a:endParaRPr lang="en-US" sz="2000" b="0" i="0" dirty="0">
              <a:solidFill>
                <a:srgbClr val="000000"/>
              </a:solidFill>
              <a:effectLst/>
              <a:latin typeface="Halyard Text Book" panose="020B0604020202020204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Acceptability of SAFETY-A Training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97C9FD3-07C0-254B-A886-8509045FE81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4172984"/>
              </p:ext>
            </p:extLst>
          </p:nvPr>
        </p:nvGraphicFramePr>
        <p:xfrm>
          <a:off x="687368" y="1385095"/>
          <a:ext cx="10509445" cy="4087810"/>
        </p:xfrm>
        <a:graphic>
          <a:graphicData uri="http://schemas.openxmlformats.org/drawingml/2006/table">
            <a:tbl>
              <a:tblPr/>
              <a:tblGrid>
                <a:gridCol w="6042931">
                  <a:extLst>
                    <a:ext uri="{9D8B030D-6E8A-4147-A177-3AD203B41FA5}">
                      <a16:colId xmlns:a16="http://schemas.microsoft.com/office/drawing/2014/main" val="3375075264"/>
                    </a:ext>
                  </a:extLst>
                </a:gridCol>
                <a:gridCol w="1123423">
                  <a:extLst>
                    <a:ext uri="{9D8B030D-6E8A-4147-A177-3AD203B41FA5}">
                      <a16:colId xmlns:a16="http://schemas.microsoft.com/office/drawing/2014/main" val="1970202300"/>
                    </a:ext>
                  </a:extLst>
                </a:gridCol>
                <a:gridCol w="1132483">
                  <a:extLst>
                    <a:ext uri="{9D8B030D-6E8A-4147-A177-3AD203B41FA5}">
                      <a16:colId xmlns:a16="http://schemas.microsoft.com/office/drawing/2014/main" val="1409215479"/>
                    </a:ext>
                  </a:extLst>
                </a:gridCol>
                <a:gridCol w="1105304">
                  <a:extLst>
                    <a:ext uri="{9D8B030D-6E8A-4147-A177-3AD203B41FA5}">
                      <a16:colId xmlns:a16="http://schemas.microsoft.com/office/drawing/2014/main" val="3347238627"/>
                    </a:ext>
                  </a:extLst>
                </a:gridCol>
                <a:gridCol w="1105304">
                  <a:extLst>
                    <a:ext uri="{9D8B030D-6E8A-4147-A177-3AD203B41FA5}">
                      <a16:colId xmlns:a16="http://schemas.microsoft.com/office/drawing/2014/main" val="1208959607"/>
                    </a:ext>
                  </a:extLst>
                </a:gridCol>
              </a:tblGrid>
              <a:tr h="376890">
                <a:tc gridSpan="5">
                  <a:txBody>
                    <a:bodyPr/>
                    <a:lstStyle/>
                    <a:p>
                      <a:pPr algn="l" fontAlgn="base"/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Post-Master training acceptability (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n 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= 52)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16996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Item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1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M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1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SD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1" i="1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t</a:t>
                      </a: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1" i="1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d</a:t>
                      </a:r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80252"/>
                  </a:ext>
                </a:extLst>
              </a:tr>
              <a:tr h="956722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How likely is it that you will be able to use the knowledge and skills provided in this training with your clients or patients?​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4.4​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39.7​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0.8​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3755166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I am satisfied with the training I received in this training.​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4.5​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0.7​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46.2​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0.7​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05193"/>
                  </a:ext>
                </a:extLst>
              </a:tr>
              <a:tr h="376890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This training met my needs.​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4.4​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0.7​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42.4​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0.7​</a:t>
                      </a:r>
                      <a:endParaRPr lang="en-US" sz="17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931266"/>
                  </a:ext>
                </a:extLst>
              </a:tr>
              <a:tr h="956722"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My knowledge regarding suicide risk assessment and risk reduction/intervention approaches for youth with suicide and self-harm risk increased.​</a:t>
                      </a:r>
                      <a:endParaRPr lang="en-US" sz="14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4.6​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54.5​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9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0.6​</a:t>
                      </a:r>
                      <a:endParaRPr lang="en-US" sz="17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01522"/>
                  </a:ext>
                </a:extLst>
              </a:tr>
              <a:tr h="666806">
                <a:tc gridSpan="5">
                  <a:txBody>
                    <a:bodyPr/>
                    <a:lstStyle/>
                    <a:p>
                      <a:pPr algn="l" fontAlgn="base"/>
                      <a:r>
                        <a:rPr lang="en-US" sz="1800" b="1" i="1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Note. 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Scores range from 1 = 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not at all 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to 5 = 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very much. 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Not applicable responses were coded as missing for analyses. Degrees of freedom are 51. All items are significant at </a:t>
                      </a:r>
                      <a:r>
                        <a:rPr lang="en-US" sz="1800" b="0" i="1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p </a:t>
                      </a:r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&lt; .001.​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 marL="86975" marR="86975" marT="43487" marB="434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647690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E9885CE-45C2-018A-0423-386AFD66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3909" y="-28336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7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of SAFETY-A Intervention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Of 53 PCPs who completed monthly surveys for 6 months: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46,290 total patient encounters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2,167 encounters with a depressed patient (M = 41.7 patients per PCP)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153 encounters with suicidal patient (M = 2.9 patients per PCP)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288 total uses of SAFETY-A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42 PCPs used SAFETY-A at least once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1 – 26 times per PCP, M = 6.9 uses per PCP</a:t>
            </a:r>
            <a:endParaRPr lang="en-US" sz="2000" b="0" i="0" dirty="0">
              <a:solidFill>
                <a:srgbClr val="000000"/>
              </a:solidFill>
              <a:effectLst/>
              <a:latin typeface="Halyard Text Book" panose="020B0604020202020204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5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of SAFETY-A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6" y="1668270"/>
            <a:ext cx="4968596" cy="4087846"/>
          </a:xfrm>
        </p:spPr>
        <p:txBody>
          <a:bodyPr/>
          <a:lstStyle/>
          <a:p>
            <a:pPr algn="l" rtl="0" fontAlgn="base"/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Impact of compensation on participation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Of 31 PCPs who completed final survey: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25.8% unlikely to attend SAFETY-A training had they not been compensated (n = 8)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12.9% neutral response (n = 4)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Courier New" panose="02070309020205020404" pitchFamily="49" charset="0"/>
              <a:buChar char="o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61.3% likely to attend had they not been compensated (n = 19)</a:t>
            </a:r>
            <a:endParaRPr lang="en-US" sz="2000" b="0" i="0" dirty="0">
              <a:solidFill>
                <a:srgbClr val="000000"/>
              </a:solidFill>
              <a:effectLst/>
              <a:latin typeface="Halyard Text Book" panose="020B0604020202020204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366839-BCDF-5216-A9D5-128685C64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42458"/>
              </p:ext>
            </p:extLst>
          </p:nvPr>
        </p:nvGraphicFramePr>
        <p:xfrm>
          <a:off x="5863901" y="1668270"/>
          <a:ext cx="5829300" cy="3566160"/>
        </p:xfrm>
        <a:graphic>
          <a:graphicData uri="http://schemas.openxmlformats.org/drawingml/2006/table">
            <a:tbl>
              <a:tblPr/>
              <a:tblGrid>
                <a:gridCol w="2771775">
                  <a:extLst>
                    <a:ext uri="{9D8B030D-6E8A-4147-A177-3AD203B41FA5}">
                      <a16:colId xmlns:a16="http://schemas.microsoft.com/office/drawing/2014/main" val="3187840923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353171479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3899839496"/>
                    </a:ext>
                  </a:extLst>
                </a:gridCol>
              </a:tblGrid>
              <a:tr h="361950">
                <a:tc gridSpan="3"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Attendance for trainings (</a:t>
                      </a:r>
                      <a:r>
                        <a:rPr lang="en-US" sz="2000" b="1" i="1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n </a:t>
                      </a:r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= 68)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55108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Training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Percent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1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n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4966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Master Training​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100.0%​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68​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44902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Consultation Call #1​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70.5%​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48​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78273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Consultation Call #2​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67.6%​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46​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47316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Consultation Call #3​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57.3%​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39​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0565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Booster/Wrap-Up​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60.3%​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41​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37697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100% Attendance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29.4%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000" b="1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20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Halyard Text Book" panose="020B060402020202020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000000"/>
                        </a:solidFill>
                        <a:effectLst/>
                        <a:latin typeface="Halyard Text Book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496426"/>
                  </a:ext>
                </a:extLst>
              </a:tr>
              <a:tr h="304800">
                <a:tc gridSpan="3">
                  <a:txBody>
                    <a:bodyPr/>
                    <a:lstStyle/>
                    <a:p>
                      <a:pPr algn="l" fontAlgn="auto"/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5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1974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ED3BB79-0432-8DEC-DC9B-B0A63894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3901" y="16681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0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High need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High acceptability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Intervention is feasible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Training is less feasible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Participation still expected without compensation</a:t>
            </a:r>
            <a:endParaRPr lang="en-US" sz="2400" b="0" i="0" dirty="0">
              <a:solidFill>
                <a:srgbClr val="000000"/>
              </a:solidFill>
              <a:effectLst/>
              <a:latin typeface="Halyard Text Book" panose="020B0604020202020204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SAFETY-A Phase II: Accomplishments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9 SAFETY-A trainers trained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Two “local champions” identified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Will co-lead scaffolded PCP trainings with Dr.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Halyard Text Book" panose="020B0604020202020204" charset="0"/>
              </a:rPr>
              <a:t>Zullo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 beginning in July, receive feedback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Give feedback to subsequent trainers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Planning third cohort of trainers (likely July)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​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Halyard Text Book" panose="020B0604020202020204" charset="0"/>
              </a:rPr>
              <a:t>TTU collaborators developed suicide risk assessment training</a:t>
            </a:r>
            <a:endParaRPr lang="en-US" sz="2000" b="0" i="0" dirty="0">
              <a:solidFill>
                <a:srgbClr val="000000"/>
              </a:solidFill>
              <a:effectLst/>
              <a:latin typeface="Halyard Text Book" panose="020B0604020202020204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2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3217163"/>
          </a:xfrm>
        </p:spPr>
        <p:txBody>
          <a:bodyPr/>
          <a:lstStyle/>
          <a:p>
            <a:r>
              <a:rPr lang="en-US" dirty="0"/>
              <a:t>Phase II: 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alyard Text Book" panose="020B0604020202020204" charset="0"/>
              </a:rPr>
              <a:t>BCM finalizing admin needed to centralize and maintain​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alyard Text Book" panose="020B0604020202020204" charset="0"/>
              </a:rPr>
              <a:t>Scaffolded PCP training will begin 7/29, end 11/18​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Halyard Text Book" panose="020B0604020202020204" charset="0"/>
              </a:rPr>
              <a:t>Master training, 3 consultation calls, booster/wrap-up training​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alyard Text Book" panose="020B0604020202020204" charset="0"/>
              </a:rPr>
              <a:t>TTU collaborators to lead first suicide risk assessment training proposed for 9/4​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alyard Text Book" panose="020B0604020202020204" charset="0"/>
              </a:rPr>
              <a:t>SAFETY-A trainings to begin in the fall​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Halyard Text Book" panose="020B0604020202020204" charset="0"/>
              </a:rPr>
              <a:t>Goal = 100 primary care staff per HRI per quarter​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alyard Text Book" panose="020B0604020202020204" charset="0"/>
              </a:rPr>
              <a:t>Train third cohort of trainers​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alyard Text Book" panose="020B0604020202020204" charset="0"/>
              </a:rPr>
              <a:t>Train CPAN staff to support PCPs who call for consultation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>Monae will update to branded template</Comments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1A37C8C-B87A-4B31-B81D-D8171A5B9F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22BEF-28A6-4DD2-B792-9107D754C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CDEA27-646E-4E92-BBB3-22157BF5228E}">
  <ds:schemaRefs>
    <ds:schemaRef ds:uri="http://schemas.microsoft.com/office/2006/metadata/properties"/>
    <ds:schemaRef ds:uri="bc6d5123-e1cb-4a6a-adf0-63854dce486e"/>
    <ds:schemaRef ds:uri="http://purl.org/dc/dcmitype/"/>
    <ds:schemaRef ds:uri="ef95f5f0-dadb-470a-94cb-364b588c356d"/>
    <ds:schemaRef ds:uri="http://purl.org/dc/terms/"/>
    <ds:schemaRef ds:uri="2018a4d9-e5a5-428b-a312-dfd840ba6b6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781</Words>
  <Application>Microsoft Office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Halyard Text</vt:lpstr>
      <vt:lpstr>Arial</vt:lpstr>
      <vt:lpstr>Calibri</vt:lpstr>
      <vt:lpstr>Halyard Text Book</vt:lpstr>
      <vt:lpstr>Wingdings</vt:lpstr>
      <vt:lpstr>Halyard Display</vt:lpstr>
      <vt:lpstr>Times New Roman</vt:lpstr>
      <vt:lpstr>Courier New</vt:lpstr>
      <vt:lpstr>Halyard Display Light</vt:lpstr>
      <vt:lpstr>Office Theme</vt:lpstr>
      <vt:lpstr>SAFETY-A Phase II: ​ Expansion</vt:lpstr>
      <vt:lpstr>SAFETY-A Phase I: Pilot</vt:lpstr>
      <vt:lpstr>Need (before SAFETY-A)</vt:lpstr>
      <vt:lpstr>Acceptability of SAFETY-A Training</vt:lpstr>
      <vt:lpstr>Feasibility of SAFETY-A Intervention</vt:lpstr>
      <vt:lpstr>Feasibility of SAFETY-A Training</vt:lpstr>
      <vt:lpstr>Lessons Learned</vt:lpstr>
      <vt:lpstr>SAFETY-A Phase II: Accomplishments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Karimifar, Mohamad</dc:creator>
  <cp:lastModifiedBy>Thomas, Monae</cp:lastModifiedBy>
  <cp:revision>10</cp:revision>
  <dcterms:created xsi:type="dcterms:W3CDTF">2022-08-09T18:13:32Z</dcterms:created>
  <dcterms:modified xsi:type="dcterms:W3CDTF">2024-06-14T18:44:41Z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25300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