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308" r:id="rId6"/>
    <p:sldId id="8901" r:id="rId7"/>
    <p:sldId id="1100" r:id="rId8"/>
    <p:sldId id="274" r:id="rId9"/>
    <p:sldId id="1098" r:id="rId10"/>
    <p:sldId id="89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OB/GYN</c:v>
                </c:pt>
                <c:pt idx="1">
                  <c:v>Pediatrician</c:v>
                </c:pt>
                <c:pt idx="2">
                  <c:v>Resident</c:v>
                </c:pt>
                <c:pt idx="3">
                  <c:v>Psychiatrist</c:v>
                </c:pt>
                <c:pt idx="4">
                  <c:v>Family Medicine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129</c:v>
                </c:pt>
                <c:pt idx="1">
                  <c:v>59</c:v>
                </c:pt>
                <c:pt idx="2">
                  <c:v>60</c:v>
                </c:pt>
                <c:pt idx="3">
                  <c:v>25</c:v>
                </c:pt>
                <c:pt idx="4">
                  <c:v>23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877-817F-7A01DD47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208864"/>
        <c:axId val="568205120"/>
      </c:barChart>
      <c:catAx>
        <c:axId val="5682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5120"/>
        <c:crosses val="autoZero"/>
        <c:auto val="1"/>
        <c:lblAlgn val="ctr"/>
        <c:lblOffset val="100"/>
        <c:noMultiLvlLbl val="0"/>
      </c:catAx>
      <c:valAx>
        <c:axId val="5682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21741332926763E-2"/>
          <c:y val="0.10157004999815655"/>
          <c:w val="0.94153840857338178"/>
          <c:h val="0.83221567441935651"/>
        </c:manualLayout>
      </c:layout>
      <c:lineChart>
        <c:grouping val="standard"/>
        <c:varyColors val="0"/>
        <c:ser>
          <c:idx val="1"/>
          <c:order val="0"/>
          <c:tx>
            <c:v>2022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Sheet1!$C$35:$C$46</c:f>
              <c:numCache>
                <c:formatCode>General</c:formatCode>
                <c:ptCount val="12"/>
                <c:pt idx="7">
                  <c:v>7</c:v>
                </c:pt>
                <c:pt idx="8">
                  <c:v>197</c:v>
                </c:pt>
                <c:pt idx="9">
                  <c:v>283</c:v>
                </c:pt>
                <c:pt idx="10">
                  <c:v>307</c:v>
                </c:pt>
                <c:pt idx="11">
                  <c:v>312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B86-48B1-87A7-E28C47727CF3}"/>
            </c:ext>
          </c:extLst>
        </c:ser>
        <c:ser>
          <c:idx val="0"/>
          <c:order val="1"/>
          <c:tx>
            <c:v>2023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Sheet1!$A$35:$A$46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Sheet1!$B$36:$B$47</c:f>
              <c:numCache>
                <c:formatCode>General</c:formatCode>
                <c:ptCount val="12"/>
                <c:pt idx="0">
                  <c:v>350</c:v>
                </c:pt>
                <c:pt idx="1">
                  <c:v>366</c:v>
                </c:pt>
                <c:pt idx="2">
                  <c:v>369</c:v>
                </c:pt>
                <c:pt idx="3">
                  <c:v>380</c:v>
                </c:pt>
                <c:pt idx="4">
                  <c:v>385</c:v>
                </c:pt>
                <c:pt idx="5">
                  <c:v>387</c:v>
                </c:pt>
                <c:pt idx="6">
                  <c:v>425</c:v>
                </c:pt>
                <c:pt idx="7">
                  <c:v>433</c:v>
                </c:pt>
                <c:pt idx="8">
                  <c:v>560</c:v>
                </c:pt>
                <c:pt idx="9">
                  <c:v>641</c:v>
                </c:pt>
                <c:pt idx="10">
                  <c:v>691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B86-48B1-87A7-E28C47727CF3}"/>
            </c:ext>
          </c:extLst>
        </c:ser>
        <c:ser>
          <c:idx val="2"/>
          <c:order val="2"/>
          <c:tx>
            <c:v>2024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val>
            <c:numRef>
              <c:f>Sheet1!$D$35:$D$36</c:f>
              <c:numCache>
                <c:formatCode>General</c:formatCode>
                <c:ptCount val="2"/>
                <c:pt idx="0">
                  <c:v>791</c:v>
                </c:pt>
                <c:pt idx="1">
                  <c:v>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F4-43AF-BE04-B91450A1E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537872"/>
        <c:axId val="67009456"/>
      </c:lineChart>
      <c:catAx>
        <c:axId val="178753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9456"/>
        <c:crosses val="autoZero"/>
        <c:auto val="1"/>
        <c:lblAlgn val="ctr"/>
        <c:lblOffset val="100"/>
        <c:noMultiLvlLbl val="0"/>
      </c:catAx>
      <c:valAx>
        <c:axId val="6700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3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72185199211121"/>
          <c:y val="0.3740635448255295"/>
          <c:w val="6.7782832580031177E-2"/>
          <c:h val="0.14409750361918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0.66319</cdr:x>
      <cdr:y>0.10034</cdr:y>
    </cdr:from>
    <cdr:to>
      <cdr:x>0.67364</cdr:x>
      <cdr:y>0.93814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1149B98-612F-4D66-9B04-899E2B1A6CB9}"/>
            </a:ext>
          </a:extLst>
        </cdr:cNvPr>
        <cdr:cNvCxnSpPr/>
      </cdr:nvCxnSpPr>
      <cdr:spPr>
        <a:xfrm xmlns:a="http://schemas.openxmlformats.org/drawingml/2006/main" flipH="1">
          <a:off x="6742186" y="552450"/>
          <a:ext cx="106289" cy="461295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C07B-3205-4211-AFC2-C5AECA87EE8D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0679-E014-4AD6-A1A3-9F4041CC4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B00A7-397B-A05B-0596-E70802D18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380856"/>
            <a:ext cx="5342624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98F-E4D7-7FE0-6E30-2B607FD1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B6311-4733-8086-191A-F99B35D9B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7109"/>
            <a:ext cx="10515600" cy="3118072"/>
          </a:xfrm>
        </p:spPr>
        <p:txBody>
          <a:bodyPr/>
          <a:lstStyle/>
          <a:p>
            <a:r>
              <a:rPr lang="en-US" sz="7200" dirty="0"/>
              <a:t>Perinatal Psychiatry Access Network</a:t>
            </a:r>
            <a:br>
              <a:rPr lang="en-US" sz="7200" dirty="0"/>
            </a:br>
            <a:r>
              <a:rPr lang="en-US" sz="7200" dirty="0"/>
              <a:t>(PeriPAN)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76851"/>
            <a:ext cx="10515600" cy="1841112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  <p:pic>
        <p:nvPicPr>
          <p:cNvPr id="4" name="Picture Placeholder 11" descr="Woman with baby outline">
            <a:extLst>
              <a:ext uri="{FF2B5EF4-FFF2-40B4-BE49-F238E27FC236}">
                <a16:creationId xmlns:a16="http://schemas.microsoft.com/office/drawing/2014/main" id="{B8147DBB-DBD5-47B2-9EE3-2EA62DBA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28300" y="4248539"/>
            <a:ext cx="2569424" cy="2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50" y="683843"/>
            <a:ext cx="925171" cy="549031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PeriPAN 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07CE4-EFF2-42C5-811A-7CEE8E6B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65" y="0"/>
            <a:ext cx="858307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578FB-77DD-4CF3-B1E7-A27E88CE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93" y="1549798"/>
            <a:ext cx="686005" cy="2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Physician Call 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21E49-1B9A-EDB8-D5A2-1127993DE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Physicians: 64% of calls </a:t>
            </a:r>
          </a:p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79B225-6556-477A-B3AF-667173D5ADDE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4900613" y="436563"/>
          <a:ext cx="7027862" cy="592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1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PeriPAN Enrollment 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85B3C1B-1061-4701-B7AC-BE7593111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51033"/>
              </p:ext>
            </p:extLst>
          </p:nvPr>
        </p:nvGraphicFramePr>
        <p:xfrm>
          <a:off x="1012825" y="723623"/>
          <a:ext cx="10166350" cy="541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9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DCF9-233E-478A-BC5C-D9226663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8"/>
            <a:ext cx="11047751" cy="1296554"/>
          </a:xfrm>
        </p:spPr>
        <p:txBody>
          <a:bodyPr anchor="ctr">
            <a:normAutofit/>
          </a:bodyPr>
          <a:lstStyle/>
          <a:p>
            <a:r>
              <a:rPr lang="en-US" dirty="0"/>
              <a:t>PeriPAN ECHO | Spring 2024</a:t>
            </a:r>
            <a:br>
              <a:rPr lang="en-US" dirty="0"/>
            </a:br>
            <a:r>
              <a:rPr lang="en-US" dirty="0"/>
              <a:t>Tuesday’s 12:00-1:00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F69ED2-072D-4862-A20D-FA0C00FEE16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0097303"/>
              </p:ext>
            </p:extLst>
          </p:nvPr>
        </p:nvGraphicFramePr>
        <p:xfrm>
          <a:off x="572124" y="1945639"/>
          <a:ext cx="11315076" cy="3791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8612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9656464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3/12/2024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Introduction to ECHO® and Perinatal Mental Health Consultation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4729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3/26/2024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Book"/>
                        </a:rPr>
                        <a:t>Intrusive Thoughts vs. Psychosis in the Perinatal/Postpartum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2878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4/9/2024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Cultural Considerations in Perinatal Mental Health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5562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4/23/2024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Mental Health and Infertility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779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5/7/2024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Perinatal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5/28/2024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Hyperemesis Gravidarum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6/4/2024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Postpartum Catatonia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10666192"/>
              </p:ext>
            </p:extLst>
          </p:nvPr>
        </p:nvGraphicFramePr>
        <p:xfrm>
          <a:off x="4999838" y="285226"/>
          <a:ext cx="6853806" cy="637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Anxiety and Depression in Pregnancy and the Postpartum Period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Book"/>
                        </a:rPr>
                        <a:t>4/16/2024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Book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5/21/2024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6/18/2024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8EDE-9465-401C-92AC-051CB528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PeriPAN Updates 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5580D3C-25CF-4BC6-8EED-D6B47E0DF0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4432"/>
          <a:stretch/>
        </p:blipFill>
        <p:spPr>
          <a:xfrm>
            <a:off x="1138247" y="1423588"/>
            <a:ext cx="2014597" cy="8402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D16B1-FE0A-4B05-86A5-27C48D2C6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935" y="3567532"/>
            <a:ext cx="3148093" cy="1968500"/>
          </a:xfrm>
        </p:spPr>
        <p:txBody>
          <a:bodyPr/>
          <a:lstStyle/>
          <a:p>
            <a:pPr algn="l"/>
            <a:r>
              <a:rPr lang="en-US" sz="2000" dirty="0">
                <a:latin typeface="Avenir Book" panose="02000503020000020003"/>
              </a:rPr>
              <a:t>- Collaborating with Manda Hall, MD, Associate Commissioner for Community Health Improvement at DSHS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818DF5-2F93-434E-97BA-6047C4C637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51" y="2838284"/>
            <a:ext cx="3148093" cy="590716"/>
          </a:xfrm>
        </p:spPr>
        <p:txBody>
          <a:bodyPr/>
          <a:lstStyle/>
          <a:p>
            <a:r>
              <a:rPr lang="en-US" dirty="0" err="1"/>
              <a:t>TexasAIM</a:t>
            </a:r>
            <a:r>
              <a:rPr lang="en-US" dirty="0"/>
              <a:t> Rollout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E8FA4-87C8-4A74-8D39-DF054022D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1952" y="2824864"/>
            <a:ext cx="3148093" cy="590716"/>
          </a:xfrm>
        </p:spPr>
        <p:txBody>
          <a:bodyPr/>
          <a:lstStyle/>
          <a:p>
            <a:r>
              <a:rPr lang="en-US" sz="2000" dirty="0">
                <a:latin typeface="Avenir Book" panose="02000503020000020003"/>
              </a:rPr>
              <a:t>PeriPAN Perinatal Mental Health Toolkit for OBs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B331E-357B-44C0-B8CF-F4DF04170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70969" y="3567532"/>
            <a:ext cx="3246887" cy="19685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/>
              <a:t>Serving on Texas Pediatric Society PPD workgroup 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PPD is one of the three focus areas which was identified by recommendations from pediatric subspecialists and pediatricians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27325F-D327-4FDE-B97E-348E1271A9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69763" y="2838284"/>
            <a:ext cx="3148093" cy="590716"/>
          </a:xfrm>
        </p:spPr>
        <p:txBody>
          <a:bodyPr/>
          <a:lstStyle/>
          <a:p>
            <a:r>
              <a:rPr lang="en-US" dirty="0"/>
              <a:t>Postpartum Depression (PPD)  Workgroup </a:t>
            </a:r>
          </a:p>
        </p:txBody>
      </p:sp>
      <p:pic>
        <p:nvPicPr>
          <p:cNvPr id="28" name="Picture Placeholder 17">
            <a:extLst>
              <a:ext uri="{FF2B5EF4-FFF2-40B4-BE49-F238E27FC236}">
                <a16:creationId xmlns:a16="http://schemas.microsoft.com/office/drawing/2014/main" id="{55B9ED79-A6D3-49E4-87AF-1254FC6F2F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" r="-810"/>
          <a:stretch/>
        </p:blipFill>
        <p:spPr>
          <a:xfrm>
            <a:off x="4962446" y="1084652"/>
            <a:ext cx="2265026" cy="1518127"/>
          </a:xfrm>
          <a:ln>
            <a:noFill/>
          </a:ln>
        </p:spPr>
      </p:pic>
      <p:pic>
        <p:nvPicPr>
          <p:cNvPr id="1026" name="Picture 2" descr="Texas Pediatric Society">
            <a:extLst>
              <a:ext uri="{FF2B5EF4-FFF2-40B4-BE49-F238E27FC236}">
                <a16:creationId xmlns:a16="http://schemas.microsoft.com/office/drawing/2014/main" id="{B6C93AB9-934E-4AF5-B88F-2541AAEC4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r="44676" b="1"/>
          <a:stretch/>
        </p:blipFill>
        <p:spPr bwMode="auto">
          <a:xfrm>
            <a:off x="9037074" y="1084652"/>
            <a:ext cx="2015263" cy="16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1231AB4-6E50-44D1-8986-C31DB152FCC7}"/>
              </a:ext>
            </a:extLst>
          </p:cNvPr>
          <p:cNvSpPr txBox="1">
            <a:spLocks/>
          </p:cNvSpPr>
          <p:nvPr/>
        </p:nvSpPr>
        <p:spPr>
          <a:xfrm>
            <a:off x="4521952" y="3567532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Instructional webinar will be recorded with ACOG in early April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Released on World Maternal Mental Health Day – May 1, 2024</a:t>
            </a:r>
          </a:p>
        </p:txBody>
      </p:sp>
    </p:spTree>
    <p:extLst>
      <p:ext uri="{BB962C8B-B14F-4D97-AF65-F5344CB8AC3E}">
        <p14:creationId xmlns:p14="http://schemas.microsoft.com/office/powerpoint/2010/main" val="33200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SW &amp; CH-CPAN PeriPAN Template" id="{8A60B102-5752-4DF9-9FCB-0873659A08B3}" vid="{A934F74A-2B16-4CE0-93A2-44B70C389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FC977E-1D77-421E-A48D-6217A35F6C0B}"/>
</file>

<file path=customXml/itemProps3.xml><?xml version="1.0" encoding="utf-8"?>
<ds:datastoreItem xmlns:ds="http://schemas.openxmlformats.org/officeDocument/2006/customXml" ds:itemID="{BC9D421B-E19C-4113-BDD7-C74E6500D42A}">
  <ds:schemaRefs>
    <ds:schemaRef ds:uri="http://schemas.microsoft.com/office/2006/documentManagement/types"/>
    <ds:schemaRef ds:uri="2018a4d9-e5a5-428b-a312-dfd840ba6b63"/>
    <ds:schemaRef ds:uri="bc6d5123-e1cb-4a6a-adf0-63854dce486e"/>
    <ds:schemaRef ds:uri="http://purl.org/dc/elements/1.1/"/>
    <ds:schemaRef ds:uri="ef95f5f0-dadb-470a-94cb-364b588c356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CPAN PeriPAN-Template</Template>
  <TotalTime>2924</TotalTime>
  <Words>296</Words>
  <Application>Microsoft Office PowerPoint</Application>
  <PresentationFormat>Widescreen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Avenir Black</vt:lpstr>
      <vt:lpstr>Avenir Book</vt:lpstr>
      <vt:lpstr>Avenir Light</vt:lpstr>
      <vt:lpstr>Avenir Light Oblique</vt:lpstr>
      <vt:lpstr>Avenir Medium</vt:lpstr>
      <vt:lpstr>Avenir Medium Oblique</vt:lpstr>
      <vt:lpstr>Calibri</vt:lpstr>
      <vt:lpstr>Calibri Light</vt:lpstr>
      <vt:lpstr>Halyard Text</vt:lpstr>
      <vt:lpstr>Office Theme</vt:lpstr>
      <vt:lpstr>Perinatal Psychiatry Access Network (PeriPAN)</vt:lpstr>
      <vt:lpstr>PeriPAN Activity  </vt:lpstr>
      <vt:lpstr>PowerPoint Presentation</vt:lpstr>
      <vt:lpstr>PeriPAN Enrollment Activity  </vt:lpstr>
      <vt:lpstr>PeriPAN ECHO | Spring 2024 Tuesday’s 12:00-1:00</vt:lpstr>
      <vt:lpstr>PowerPoint Presentation</vt:lpstr>
      <vt:lpstr>PeriPAN Updates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PeriPAN</dc:title>
  <dc:creator>Jenn Erdige</dc:creator>
  <cp:lastModifiedBy>jenn.erdige@ttuhsc.edu</cp:lastModifiedBy>
  <cp:revision>43</cp:revision>
  <dcterms:created xsi:type="dcterms:W3CDTF">2023-10-11T13:33:50Z</dcterms:created>
  <dcterms:modified xsi:type="dcterms:W3CDTF">2024-03-21T20:26:36Z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