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7" r:id="rId5"/>
    <p:sldId id="308" r:id="rId6"/>
    <p:sldId id="258" r:id="rId7"/>
    <p:sldId id="1100" r:id="rId8"/>
    <p:sldId id="274" r:id="rId9"/>
    <p:sldId id="1098" r:id="rId10"/>
    <p:sldId id="8898" r:id="rId11"/>
    <p:sldId id="8899" r:id="rId12"/>
    <p:sldId id="302" r:id="rId13"/>
    <p:sldId id="8900" r:id="rId14"/>
    <p:sldId id="259" r:id="rId15"/>
    <p:sldId id="8829" r:id="rId16"/>
    <p:sldId id="8881" r:id="rId17"/>
    <p:sldId id="88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Physician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OB/GYN</c:v>
                </c:pt>
                <c:pt idx="1">
                  <c:v>Pediatrician</c:v>
                </c:pt>
                <c:pt idx="2">
                  <c:v>Resident</c:v>
                </c:pt>
                <c:pt idx="3">
                  <c:v>Psychiatrist</c:v>
                </c:pt>
                <c:pt idx="4">
                  <c:v>Family Medicine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109</c:v>
                </c:pt>
                <c:pt idx="1">
                  <c:v>50</c:v>
                </c:pt>
                <c:pt idx="2">
                  <c:v>47</c:v>
                </c:pt>
                <c:pt idx="3">
                  <c:v>21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3-4877-817F-7A01DD479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8208864"/>
        <c:axId val="568205120"/>
      </c:barChart>
      <c:catAx>
        <c:axId val="5682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5120"/>
        <c:crosses val="autoZero"/>
        <c:auto val="1"/>
        <c:lblAlgn val="ctr"/>
        <c:lblOffset val="100"/>
        <c:noMultiLvlLbl val="0"/>
      </c:catAx>
      <c:valAx>
        <c:axId val="56820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2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21741332926763E-2"/>
          <c:y val="0.10157004999815655"/>
          <c:w val="0.94153840857338178"/>
          <c:h val="0.83221567441935651"/>
        </c:manualLayout>
      </c:layout>
      <c:lineChart>
        <c:grouping val="standard"/>
        <c:varyColors val="0"/>
        <c:ser>
          <c:idx val="0"/>
          <c:order val="0"/>
          <c:tx>
            <c:v>2023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Sheet1!$B$36:$B$47</c:f>
              <c:numCache>
                <c:formatCode>General</c:formatCode>
                <c:ptCount val="12"/>
                <c:pt idx="0">
                  <c:v>350</c:v>
                </c:pt>
                <c:pt idx="1">
                  <c:v>366</c:v>
                </c:pt>
                <c:pt idx="2">
                  <c:v>369</c:v>
                </c:pt>
                <c:pt idx="3">
                  <c:v>380</c:v>
                </c:pt>
                <c:pt idx="4">
                  <c:v>385</c:v>
                </c:pt>
                <c:pt idx="5">
                  <c:v>387</c:v>
                </c:pt>
                <c:pt idx="6">
                  <c:v>425</c:v>
                </c:pt>
                <c:pt idx="7">
                  <c:v>433</c:v>
                </c:pt>
                <c:pt idx="8">
                  <c:v>560</c:v>
                </c:pt>
                <c:pt idx="9">
                  <c:v>641</c:v>
                </c:pt>
                <c:pt idx="10">
                  <c:v>691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0B86-48B1-87A7-E28C47727CF3}"/>
            </c:ext>
          </c:extLst>
        </c:ser>
        <c:ser>
          <c:idx val="1"/>
          <c:order val="1"/>
          <c:tx>
            <c:v>2022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Sheet1!$A$35:$A$46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Sheet1!$C$35:$C$46</c:f>
              <c:numCache>
                <c:formatCode>General</c:formatCode>
                <c:ptCount val="12"/>
                <c:pt idx="7">
                  <c:v>7</c:v>
                </c:pt>
                <c:pt idx="8">
                  <c:v>197</c:v>
                </c:pt>
                <c:pt idx="9">
                  <c:v>283</c:v>
                </c:pt>
                <c:pt idx="10">
                  <c:v>307</c:v>
                </c:pt>
                <c:pt idx="11">
                  <c:v>312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B86-48B1-87A7-E28C47727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537872"/>
        <c:axId val="67009456"/>
      </c:lineChart>
      <c:catAx>
        <c:axId val="17875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09456"/>
        <c:crosses val="autoZero"/>
        <c:auto val="1"/>
        <c:lblAlgn val="ctr"/>
        <c:lblOffset val="100"/>
        <c:noMultiLvlLbl val="0"/>
      </c:catAx>
      <c:valAx>
        <c:axId val="6700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753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2472185199211121"/>
          <c:y val="0.3740635448255295"/>
          <c:w val="6.7782832580031177E-2"/>
          <c:h val="9.6065002412788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6488C-C63D-4CD1-9BDE-76342FBA2BC5}" type="doc">
      <dgm:prSet loTypeId="urn:microsoft.com/office/officeart/2005/8/layout/process3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33DB3FD-A0AA-4368-B98C-BAE39A0654A0}">
      <dgm:prSet phldrT="[Text]"/>
      <dgm:spPr/>
      <dgm:t>
        <a:bodyPr/>
        <a:lstStyle/>
        <a:p>
          <a:r>
            <a:rPr lang="en-US" dirty="0"/>
            <a:t>2011-2015</a:t>
          </a:r>
        </a:p>
      </dgm:t>
    </dgm:pt>
    <dgm:pt modelId="{1A495676-EDDA-486D-A8CC-72A5AAD3B6FC}" type="parTrans" cxnId="{7C6A3BEA-A02B-4107-91D6-848097EBEF75}">
      <dgm:prSet/>
      <dgm:spPr/>
      <dgm:t>
        <a:bodyPr/>
        <a:lstStyle/>
        <a:p>
          <a:endParaRPr lang="en-US"/>
        </a:p>
      </dgm:t>
    </dgm:pt>
    <dgm:pt modelId="{D17AA447-1429-46D3-93EB-9052B3878A41}" type="sibTrans" cxnId="{7C6A3BEA-A02B-4107-91D6-848097EBEF75}">
      <dgm:prSet/>
      <dgm:spPr/>
      <dgm:t>
        <a:bodyPr/>
        <a:lstStyle/>
        <a:p>
          <a:endParaRPr lang="en-US" dirty="0"/>
        </a:p>
      </dgm:t>
    </dgm:pt>
    <dgm:pt modelId="{CC484CE3-759D-40DD-8086-161BEFFA453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HOPES (Healthy Outcomes through Prevention and Early Support)</a:t>
          </a:r>
          <a:endParaRPr lang="en-US" dirty="0"/>
        </a:p>
      </dgm:t>
    </dgm:pt>
    <dgm:pt modelId="{F768464E-38B3-4B92-BDF6-D2574BC4C74E}" type="parTrans" cxnId="{0CFE4560-52F5-44E9-8DDC-E1F78FD7B813}">
      <dgm:prSet/>
      <dgm:spPr/>
      <dgm:t>
        <a:bodyPr/>
        <a:lstStyle/>
        <a:p>
          <a:endParaRPr lang="en-US"/>
        </a:p>
      </dgm:t>
    </dgm:pt>
    <dgm:pt modelId="{181B15C9-DDE0-4996-8BBF-4EFDE891CC23}" type="sibTrans" cxnId="{0CFE4560-52F5-44E9-8DDC-E1F78FD7B813}">
      <dgm:prSet/>
      <dgm:spPr/>
      <dgm:t>
        <a:bodyPr/>
        <a:lstStyle/>
        <a:p>
          <a:endParaRPr lang="en-US"/>
        </a:p>
      </dgm:t>
    </dgm:pt>
    <dgm:pt modelId="{51529C0A-4A10-46C7-B811-108F23B31544}">
      <dgm:prSet phldrT="[Text]"/>
      <dgm:spPr/>
      <dgm:t>
        <a:bodyPr/>
        <a:lstStyle/>
        <a:p>
          <a:r>
            <a:rPr lang="en-US" dirty="0"/>
            <a:t>2016-2020</a:t>
          </a:r>
        </a:p>
      </dgm:t>
    </dgm:pt>
    <dgm:pt modelId="{D1FD9CA1-BC0B-4CFD-817C-B0E6E293C105}" type="parTrans" cxnId="{7611A679-C47C-448B-A5FD-C6594962718F}">
      <dgm:prSet/>
      <dgm:spPr/>
      <dgm:t>
        <a:bodyPr/>
        <a:lstStyle/>
        <a:p>
          <a:endParaRPr lang="en-US"/>
        </a:p>
      </dgm:t>
    </dgm:pt>
    <dgm:pt modelId="{29C34B86-1D61-4BC5-9BBD-B20F515DFC36}" type="sibTrans" cxnId="{7611A679-C47C-448B-A5FD-C6594962718F}">
      <dgm:prSet/>
      <dgm:spPr/>
      <dgm:t>
        <a:bodyPr/>
        <a:lstStyle/>
        <a:p>
          <a:endParaRPr lang="en-US" dirty="0"/>
        </a:p>
      </dgm:t>
    </dgm:pt>
    <dgm:pt modelId="{14D813DA-04D8-44DC-939E-F8634A6B312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Casa Mia</a:t>
          </a:r>
          <a:endParaRPr lang="en-US" dirty="0"/>
        </a:p>
      </dgm:t>
    </dgm:pt>
    <dgm:pt modelId="{FE64AB83-2C86-42D0-9F22-E23D33096907}" type="parTrans" cxnId="{C7D2866D-FB59-43C3-938D-C24A918EF1CD}">
      <dgm:prSet/>
      <dgm:spPr/>
      <dgm:t>
        <a:bodyPr/>
        <a:lstStyle/>
        <a:p>
          <a:endParaRPr lang="en-US"/>
        </a:p>
      </dgm:t>
    </dgm:pt>
    <dgm:pt modelId="{30F203E0-EBB7-47D3-82E3-C3434C1CD7AA}" type="sibTrans" cxnId="{C7D2866D-FB59-43C3-938D-C24A918EF1CD}">
      <dgm:prSet/>
      <dgm:spPr/>
      <dgm:t>
        <a:bodyPr/>
        <a:lstStyle/>
        <a:p>
          <a:endParaRPr lang="en-US"/>
        </a:p>
      </dgm:t>
    </dgm:pt>
    <dgm:pt modelId="{DDD44A9B-CCC7-4797-9243-4C5BC4CA9BC3}">
      <dgm:prSet phldrT="[Text]"/>
      <dgm:spPr/>
      <dgm:t>
        <a:bodyPr/>
        <a:lstStyle/>
        <a:p>
          <a:r>
            <a:rPr lang="en-US" dirty="0"/>
            <a:t>2021-Today</a:t>
          </a:r>
        </a:p>
      </dgm:t>
    </dgm:pt>
    <dgm:pt modelId="{DE7EFF34-E5A2-43F6-A4C5-751D3AAC5445}" type="parTrans" cxnId="{366B8611-B409-4252-875F-D44B90FA752D}">
      <dgm:prSet/>
      <dgm:spPr/>
      <dgm:t>
        <a:bodyPr/>
        <a:lstStyle/>
        <a:p>
          <a:endParaRPr lang="en-US"/>
        </a:p>
      </dgm:t>
    </dgm:pt>
    <dgm:pt modelId="{6F3E62EC-0718-45BD-B124-38091B71342D}" type="sibTrans" cxnId="{366B8611-B409-4252-875F-D44B90FA752D}">
      <dgm:prSet/>
      <dgm:spPr/>
      <dgm:t>
        <a:bodyPr/>
        <a:lstStyle/>
        <a:p>
          <a:endParaRPr lang="en-US"/>
        </a:p>
      </dgm:t>
    </dgm:pt>
    <dgm:pt modelId="{B9AEB1DB-FBDD-4C30-917A-B8E0A351E1B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+mn-lt"/>
            </a:rPr>
            <a:t>House Bill 12</a:t>
          </a:r>
          <a:endParaRPr lang="en-US" dirty="0"/>
        </a:p>
      </dgm:t>
    </dgm:pt>
    <dgm:pt modelId="{BA7E4873-42E7-4D10-B612-AA8F3C8C86AB}" type="parTrans" cxnId="{73148A28-7A30-4B64-828D-96DF49398FFF}">
      <dgm:prSet/>
      <dgm:spPr/>
      <dgm:t>
        <a:bodyPr/>
        <a:lstStyle/>
        <a:p>
          <a:endParaRPr lang="en-US"/>
        </a:p>
      </dgm:t>
    </dgm:pt>
    <dgm:pt modelId="{B24A9083-148B-4BB4-9416-6333D497F620}" type="sibTrans" cxnId="{73148A28-7A30-4B64-828D-96DF49398FFF}">
      <dgm:prSet/>
      <dgm:spPr/>
      <dgm:t>
        <a:bodyPr/>
        <a:lstStyle/>
        <a:p>
          <a:endParaRPr lang="en-US"/>
        </a:p>
      </dgm:t>
    </dgm:pt>
    <dgm:pt modelId="{C7DE5A89-7C69-45A4-9620-DBED33231259}">
      <dgm:prSet/>
      <dgm:spPr/>
      <dgm:t>
        <a:bodyPr/>
        <a:lstStyle/>
        <a:p>
          <a:r>
            <a:rPr lang="en-US" dirty="0">
              <a:latin typeface="+mn-lt"/>
            </a:rPr>
            <a:t>Mommies</a:t>
          </a:r>
          <a:r>
            <a:rPr lang="en-US" b="0" dirty="0">
              <a:latin typeface="+mn-lt"/>
              <a:cs typeface="+mn-lt"/>
            </a:rPr>
            <a:t> Model</a:t>
          </a:r>
          <a:endParaRPr lang="en-US" b="1" dirty="0">
            <a:latin typeface="+mn-lt"/>
            <a:cs typeface="Calibri" panose="020F0502020204030204" pitchFamily="34" charset="0"/>
          </a:endParaRPr>
        </a:p>
      </dgm:t>
    </dgm:pt>
    <dgm:pt modelId="{5AB389C1-3887-43BD-BF04-DE29640B8468}" type="parTrans" cxnId="{DA81447F-F061-49FD-8A1F-82A493B60C21}">
      <dgm:prSet/>
      <dgm:spPr/>
      <dgm:t>
        <a:bodyPr/>
        <a:lstStyle/>
        <a:p>
          <a:endParaRPr lang="en-US"/>
        </a:p>
      </dgm:t>
    </dgm:pt>
    <dgm:pt modelId="{44C5D333-11DF-4DF7-88E2-BAA11BD402C0}" type="sibTrans" cxnId="{DA81447F-F061-49FD-8A1F-82A493B60C21}">
      <dgm:prSet/>
      <dgm:spPr/>
      <dgm:t>
        <a:bodyPr/>
        <a:lstStyle/>
        <a:p>
          <a:endParaRPr lang="en-US"/>
        </a:p>
      </dgm:t>
    </dgm:pt>
    <dgm:pt modelId="{8FA11869-5425-4FF7-9089-5F62F7A21BC0}">
      <dgm:prSet/>
      <dgm:spPr/>
      <dgm:t>
        <a:bodyPr/>
        <a:lstStyle/>
        <a:p>
          <a:r>
            <a:rPr lang="en-US" dirty="0">
              <a:latin typeface="+mn-lt"/>
            </a:rPr>
            <a:t>Opioid Treatment Expansion </a:t>
          </a:r>
        </a:p>
      </dgm:t>
    </dgm:pt>
    <dgm:pt modelId="{67799142-8CE9-4231-B179-8D75B727FA06}" type="parTrans" cxnId="{A06A55F5-BB6A-49D3-8F6A-3B68C0720D6D}">
      <dgm:prSet/>
      <dgm:spPr/>
      <dgm:t>
        <a:bodyPr/>
        <a:lstStyle/>
        <a:p>
          <a:endParaRPr lang="en-US"/>
        </a:p>
      </dgm:t>
    </dgm:pt>
    <dgm:pt modelId="{CA168DAE-CD0C-400D-BCF8-01C990CDC12B}" type="sibTrans" cxnId="{A06A55F5-BB6A-49D3-8F6A-3B68C0720D6D}">
      <dgm:prSet/>
      <dgm:spPr/>
      <dgm:t>
        <a:bodyPr/>
        <a:lstStyle/>
        <a:p>
          <a:endParaRPr lang="en-US"/>
        </a:p>
      </dgm:t>
    </dgm:pt>
    <dgm:pt modelId="{940F35AF-E7E6-4A45-B4D8-52BD33967EFE}">
      <dgm:prSet/>
      <dgm:spPr/>
      <dgm:t>
        <a:bodyPr/>
        <a:lstStyle/>
        <a:p>
          <a:r>
            <a:rPr lang="en-US" dirty="0">
              <a:latin typeface="+mn-lt"/>
            </a:rPr>
            <a:t>Pregnancy Stabilization Center</a:t>
          </a:r>
        </a:p>
      </dgm:t>
    </dgm:pt>
    <dgm:pt modelId="{DE127270-5C30-416C-AB44-3E8F43CA6A78}" type="parTrans" cxnId="{87D74403-C77C-4424-B453-2866DB01BCBC}">
      <dgm:prSet/>
      <dgm:spPr/>
      <dgm:t>
        <a:bodyPr/>
        <a:lstStyle/>
        <a:p>
          <a:endParaRPr lang="en-US"/>
        </a:p>
      </dgm:t>
    </dgm:pt>
    <dgm:pt modelId="{A3A59564-1123-49AB-BE66-F1D6138FCCE8}" type="sibTrans" cxnId="{87D74403-C77C-4424-B453-2866DB01BCBC}">
      <dgm:prSet/>
      <dgm:spPr/>
      <dgm:t>
        <a:bodyPr/>
        <a:lstStyle/>
        <a:p>
          <a:endParaRPr lang="en-US"/>
        </a:p>
      </dgm:t>
    </dgm:pt>
    <dgm:pt modelId="{DE6A87AF-3E2F-4D19-BE5B-2A44DF4B8E7E}">
      <dgm:prSet/>
      <dgm:spPr/>
      <dgm:t>
        <a:bodyPr/>
        <a:lstStyle/>
        <a:p>
          <a:r>
            <a:rPr lang="en-US" dirty="0"/>
            <a:t>Healthy Texas Women Plus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0C6DA5-251B-4223-AAA6-1076E30846D8}" type="parTrans" cxnId="{336DCFF3-0C16-4642-98FC-FFCCF38C885E}">
      <dgm:prSet/>
      <dgm:spPr/>
      <dgm:t>
        <a:bodyPr/>
        <a:lstStyle/>
        <a:p>
          <a:endParaRPr lang="en-US"/>
        </a:p>
      </dgm:t>
    </dgm:pt>
    <dgm:pt modelId="{6C9C6651-DEBF-4D54-B49C-43D39E78CFFA}" type="sibTrans" cxnId="{336DCFF3-0C16-4642-98FC-FFCCF38C885E}">
      <dgm:prSet/>
      <dgm:spPr/>
      <dgm:t>
        <a:bodyPr/>
        <a:lstStyle/>
        <a:p>
          <a:endParaRPr lang="en-US"/>
        </a:p>
      </dgm:t>
    </dgm:pt>
    <dgm:pt modelId="{5BCA7C46-1D44-4910-B3A6-94298514F857}">
      <dgm:prSet/>
      <dgm:spPr/>
      <dgm:t>
        <a:bodyPr/>
        <a:lstStyle/>
        <a:p>
          <a:r>
            <a:rPr lang="en-US" dirty="0"/>
            <a:t>High-Risk Maternal Care Coordination Services Pilot</a:t>
          </a:r>
          <a:endParaRPr lang="en-US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84475A-7C87-4C2C-8C5F-BF72B7418788}" type="parTrans" cxnId="{841B5967-7499-4CAB-8A56-8A0E7A1F14DD}">
      <dgm:prSet/>
      <dgm:spPr/>
      <dgm:t>
        <a:bodyPr/>
        <a:lstStyle/>
        <a:p>
          <a:endParaRPr lang="en-US"/>
        </a:p>
      </dgm:t>
    </dgm:pt>
    <dgm:pt modelId="{76F10DE5-83FD-45FB-BD79-D1D4E535E825}" type="sibTrans" cxnId="{841B5967-7499-4CAB-8A56-8A0E7A1F14DD}">
      <dgm:prSet/>
      <dgm:spPr/>
      <dgm:t>
        <a:bodyPr/>
        <a:lstStyle/>
        <a:p>
          <a:endParaRPr lang="en-US"/>
        </a:p>
      </dgm:t>
    </dgm:pt>
    <dgm:pt modelId="{67D18A95-B454-4A39-AFDF-FA1B0251EA50}">
      <dgm:prSet/>
      <dgm:spPr/>
      <dgm:t>
        <a:bodyPr/>
        <a:lstStyle/>
        <a:p>
          <a:r>
            <a:rPr lang="en-US" dirty="0"/>
            <a:t>Maternal Opioid Misuse Model</a:t>
          </a:r>
        </a:p>
      </dgm:t>
    </dgm:pt>
    <dgm:pt modelId="{E030DF40-B4CA-488B-BB4C-1B1FDB158C16}" type="parTrans" cxnId="{1D43FC3D-E50F-41FE-ADFE-AFFA28B2A94A}">
      <dgm:prSet/>
      <dgm:spPr/>
      <dgm:t>
        <a:bodyPr/>
        <a:lstStyle/>
        <a:p>
          <a:endParaRPr lang="en-US"/>
        </a:p>
      </dgm:t>
    </dgm:pt>
    <dgm:pt modelId="{C05F0439-A831-4BF9-9C0F-A4E5C5778578}" type="sibTrans" cxnId="{1D43FC3D-E50F-41FE-ADFE-AFFA28B2A94A}">
      <dgm:prSet/>
      <dgm:spPr/>
      <dgm:t>
        <a:bodyPr/>
        <a:lstStyle/>
        <a:p>
          <a:endParaRPr lang="en-US"/>
        </a:p>
      </dgm:t>
    </dgm:pt>
    <dgm:pt modelId="{E17CA732-6362-48D9-84A0-71EEA5600605}">
      <dgm:prSet/>
      <dgm:spPr/>
      <dgm:t>
        <a:bodyPr/>
        <a:lstStyle/>
        <a:p>
          <a:r>
            <a:rPr lang="en-US" dirty="0"/>
            <a:t>Recovery Residence Housing</a:t>
          </a:r>
        </a:p>
      </dgm:t>
    </dgm:pt>
    <dgm:pt modelId="{901F3ED8-D187-4A59-A822-E452063F5D64}" type="parTrans" cxnId="{F3B71932-EBC7-43C5-AF88-99CBD0035925}">
      <dgm:prSet/>
      <dgm:spPr/>
      <dgm:t>
        <a:bodyPr/>
        <a:lstStyle/>
        <a:p>
          <a:endParaRPr lang="en-US"/>
        </a:p>
      </dgm:t>
    </dgm:pt>
    <dgm:pt modelId="{BE16781C-AC88-4976-895D-FFB88B55744C}" type="sibTrans" cxnId="{F3B71932-EBC7-43C5-AF88-99CBD0035925}">
      <dgm:prSet/>
      <dgm:spPr/>
      <dgm:t>
        <a:bodyPr/>
        <a:lstStyle/>
        <a:p>
          <a:endParaRPr lang="en-US"/>
        </a:p>
      </dgm:t>
    </dgm:pt>
    <dgm:pt modelId="{55AC7721-FCBC-40CC-B4D3-9DB2C3B72535}">
      <dgm:prSet/>
      <dgm:spPr/>
      <dgm:t>
        <a:bodyPr/>
        <a:lstStyle/>
        <a:p>
          <a:r>
            <a:rPr lang="en-US" dirty="0"/>
            <a:t>TexasAIM Opioid Use Disorder Bundle</a:t>
          </a:r>
        </a:p>
      </dgm:t>
    </dgm:pt>
    <dgm:pt modelId="{330770D6-A696-461A-B861-DB165F4C3750}" type="parTrans" cxnId="{74C864B6-CC62-4226-8154-E0F207BA0ED5}">
      <dgm:prSet/>
      <dgm:spPr/>
      <dgm:t>
        <a:bodyPr/>
        <a:lstStyle/>
        <a:p>
          <a:endParaRPr lang="en-US"/>
        </a:p>
      </dgm:t>
    </dgm:pt>
    <dgm:pt modelId="{23559E2C-FBA5-4EBD-9D69-C3D8A2E7DFDB}" type="sibTrans" cxnId="{74C864B6-CC62-4226-8154-E0F207BA0ED5}">
      <dgm:prSet/>
      <dgm:spPr/>
      <dgm:t>
        <a:bodyPr/>
        <a:lstStyle/>
        <a:p>
          <a:endParaRPr lang="en-US"/>
        </a:p>
      </dgm:t>
    </dgm:pt>
    <dgm:pt modelId="{6A2BD4A9-9BB2-401F-B476-A53FC8233528}">
      <dgm:prSet/>
      <dgm:spPr/>
      <dgm:t>
        <a:bodyPr/>
        <a:lstStyle/>
        <a:p>
          <a:r>
            <a:rPr lang="en-US" dirty="0"/>
            <a:t>Integrated Family Planning and Opioid Response</a:t>
          </a:r>
          <a:endParaRPr lang="en-US" b="0" dirty="0">
            <a:latin typeface="+mn-lt"/>
            <a:cs typeface="Calibri"/>
          </a:endParaRPr>
        </a:p>
      </dgm:t>
    </dgm:pt>
    <dgm:pt modelId="{7FA4D3A2-45E2-4726-94A0-F2BEC295DD9E}" type="parTrans" cxnId="{DF3A016E-8398-4979-BCD1-BCC1316E7C33}">
      <dgm:prSet/>
      <dgm:spPr/>
      <dgm:t>
        <a:bodyPr/>
        <a:lstStyle/>
        <a:p>
          <a:endParaRPr lang="en-US"/>
        </a:p>
      </dgm:t>
    </dgm:pt>
    <dgm:pt modelId="{8B2223AE-290C-4379-892C-7A942D9BA455}" type="sibTrans" cxnId="{DF3A016E-8398-4979-BCD1-BCC1316E7C33}">
      <dgm:prSet/>
      <dgm:spPr/>
      <dgm:t>
        <a:bodyPr/>
        <a:lstStyle/>
        <a:p>
          <a:endParaRPr lang="en-US"/>
        </a:p>
      </dgm:t>
    </dgm:pt>
    <dgm:pt modelId="{4325AB75-C00A-4059-A5BE-8B4D382DC957}">
      <dgm:prSet/>
      <dgm:spPr/>
      <dgm:t>
        <a:bodyPr/>
        <a:lstStyle/>
        <a:p>
          <a:r>
            <a:rPr lang="en-US" b="0" dirty="0">
              <a:highlight>
                <a:srgbClr val="FFFF00"/>
              </a:highlight>
              <a:latin typeface="+mn-lt"/>
              <a:cs typeface="Calibri"/>
            </a:rPr>
            <a:t>Perinatal Psychiatry Access Network</a:t>
          </a:r>
        </a:p>
      </dgm:t>
    </dgm:pt>
    <dgm:pt modelId="{B60A5397-4351-43D7-A1AA-C333CAEEA21B}" type="parTrans" cxnId="{90E56A6A-D89E-4EB3-90DB-8CD04FADEF0B}">
      <dgm:prSet/>
      <dgm:spPr/>
      <dgm:t>
        <a:bodyPr/>
        <a:lstStyle/>
        <a:p>
          <a:endParaRPr lang="en-US"/>
        </a:p>
      </dgm:t>
    </dgm:pt>
    <dgm:pt modelId="{095E4D8B-DD8C-43BB-A2BF-6FFA8BA80641}" type="sibTrans" cxnId="{90E56A6A-D89E-4EB3-90DB-8CD04FADEF0B}">
      <dgm:prSet/>
      <dgm:spPr/>
      <dgm:t>
        <a:bodyPr/>
        <a:lstStyle/>
        <a:p>
          <a:endParaRPr lang="en-US"/>
        </a:p>
      </dgm:t>
    </dgm:pt>
    <dgm:pt modelId="{431EAAA1-3AFB-49B3-A760-1CF55C611203}">
      <dgm:prSet/>
      <dgm:spPr/>
      <dgm:t>
        <a:bodyPr/>
        <a:lstStyle/>
        <a:p>
          <a:r>
            <a:rPr lang="en-US" b="0" dirty="0">
              <a:latin typeface="+mn-lt"/>
              <a:cs typeface="Calibri"/>
            </a:rPr>
            <a:t>Strategic Action Partnership to Reduce Violent Pregnancy-Associated Deaths</a:t>
          </a:r>
          <a:endParaRPr lang="en-US" dirty="0">
            <a:latin typeface="+mn-lt"/>
          </a:endParaRPr>
        </a:p>
      </dgm:t>
    </dgm:pt>
    <dgm:pt modelId="{E16FE643-F2F7-4953-AD65-4F559171AA2D}" type="parTrans" cxnId="{B7EB2085-060C-4185-92A2-C58FB9C9EF32}">
      <dgm:prSet/>
      <dgm:spPr/>
      <dgm:t>
        <a:bodyPr/>
        <a:lstStyle/>
        <a:p>
          <a:endParaRPr lang="en-US"/>
        </a:p>
      </dgm:t>
    </dgm:pt>
    <dgm:pt modelId="{C529D2B1-4743-4021-8571-9307CFDB0299}" type="sibTrans" cxnId="{B7EB2085-060C-4185-92A2-C58FB9C9EF32}">
      <dgm:prSet/>
      <dgm:spPr/>
      <dgm:t>
        <a:bodyPr/>
        <a:lstStyle/>
        <a:p>
          <a:endParaRPr lang="en-US"/>
        </a:p>
      </dgm:t>
    </dgm:pt>
    <dgm:pt modelId="{A47FF2B1-C954-47FD-BAF3-81DA11CF1E29}">
      <dgm:prSet/>
      <dgm:spPr/>
      <dgm:t>
        <a:bodyPr/>
        <a:lstStyle/>
        <a:p>
          <a:r>
            <a:rPr lang="en-US" dirty="0">
              <a:highlight>
                <a:srgbClr val="FFFF00"/>
              </a:highlight>
              <a:latin typeface="+mn-lt"/>
            </a:rPr>
            <a:t>Screening and Treatment for Maternal Mental Health and Substance Use Disorders</a:t>
          </a:r>
        </a:p>
      </dgm:t>
    </dgm:pt>
    <dgm:pt modelId="{39A2ADCE-C1EC-4C78-8D5E-5CF5F663DE1F}" type="parTrans" cxnId="{ADF83B52-8D7A-48C4-AF93-74731F12B072}">
      <dgm:prSet/>
      <dgm:spPr/>
      <dgm:t>
        <a:bodyPr/>
        <a:lstStyle/>
        <a:p>
          <a:endParaRPr lang="en-US"/>
        </a:p>
      </dgm:t>
    </dgm:pt>
    <dgm:pt modelId="{71971537-DD39-48C3-A488-E4A3DE71E989}" type="sibTrans" cxnId="{ADF83B52-8D7A-48C4-AF93-74731F12B072}">
      <dgm:prSet/>
      <dgm:spPr/>
      <dgm:t>
        <a:bodyPr/>
        <a:lstStyle/>
        <a:p>
          <a:endParaRPr lang="en-US"/>
        </a:p>
      </dgm:t>
    </dgm:pt>
    <dgm:pt modelId="{575FBD3A-6E81-4568-81CE-CDDFA7336550}" type="pres">
      <dgm:prSet presAssocID="{9966488C-C63D-4CD1-9BDE-76342FBA2BC5}" presName="linearFlow" presStyleCnt="0">
        <dgm:presLayoutVars>
          <dgm:dir/>
          <dgm:animLvl val="lvl"/>
          <dgm:resizeHandles val="exact"/>
        </dgm:presLayoutVars>
      </dgm:prSet>
      <dgm:spPr/>
    </dgm:pt>
    <dgm:pt modelId="{547EDD7F-E89A-40E1-8C96-D42146FE7202}" type="pres">
      <dgm:prSet presAssocID="{E33DB3FD-A0AA-4368-B98C-BAE39A0654A0}" presName="composite" presStyleCnt="0"/>
      <dgm:spPr/>
    </dgm:pt>
    <dgm:pt modelId="{C3B2912D-8CB0-4F18-92AE-5E3598DD2057}" type="pres">
      <dgm:prSet presAssocID="{E33DB3FD-A0AA-4368-B98C-BAE39A0654A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69EDEA-091B-40A8-9B1B-E243A459E108}" type="pres">
      <dgm:prSet presAssocID="{E33DB3FD-A0AA-4368-B98C-BAE39A0654A0}" presName="parSh" presStyleLbl="node1" presStyleIdx="0" presStyleCnt="3"/>
      <dgm:spPr/>
    </dgm:pt>
    <dgm:pt modelId="{F24B03BF-284B-4406-9276-749C786B27CC}" type="pres">
      <dgm:prSet presAssocID="{E33DB3FD-A0AA-4368-B98C-BAE39A0654A0}" presName="desTx" presStyleLbl="fgAcc1" presStyleIdx="0" presStyleCnt="3">
        <dgm:presLayoutVars>
          <dgm:bulletEnabled val="1"/>
        </dgm:presLayoutVars>
      </dgm:prSet>
      <dgm:spPr/>
    </dgm:pt>
    <dgm:pt modelId="{9DDC8AC2-92BF-4ACA-88C9-A3C1D4F274FF}" type="pres">
      <dgm:prSet presAssocID="{D17AA447-1429-46D3-93EB-9052B3878A41}" presName="sibTrans" presStyleLbl="sibTrans2D1" presStyleIdx="0" presStyleCnt="2"/>
      <dgm:spPr/>
    </dgm:pt>
    <dgm:pt modelId="{B3002992-D0DD-4C83-A5F5-F631924D11D3}" type="pres">
      <dgm:prSet presAssocID="{D17AA447-1429-46D3-93EB-9052B3878A41}" presName="connTx" presStyleLbl="sibTrans2D1" presStyleIdx="0" presStyleCnt="2"/>
      <dgm:spPr/>
    </dgm:pt>
    <dgm:pt modelId="{5CCD5DAC-E6F6-4B4C-9BAC-498362FDC5E4}" type="pres">
      <dgm:prSet presAssocID="{51529C0A-4A10-46C7-B811-108F23B31544}" presName="composite" presStyleCnt="0"/>
      <dgm:spPr/>
    </dgm:pt>
    <dgm:pt modelId="{F558D28D-5449-4924-8C60-BB5A661ADC5B}" type="pres">
      <dgm:prSet presAssocID="{51529C0A-4A10-46C7-B811-108F23B3154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C001F64-CA87-4919-B2F7-302B5C7B2596}" type="pres">
      <dgm:prSet presAssocID="{51529C0A-4A10-46C7-B811-108F23B31544}" presName="parSh" presStyleLbl="node1" presStyleIdx="1" presStyleCnt="3"/>
      <dgm:spPr/>
    </dgm:pt>
    <dgm:pt modelId="{B424340B-167C-49EB-B507-87E15FD95EDA}" type="pres">
      <dgm:prSet presAssocID="{51529C0A-4A10-46C7-B811-108F23B31544}" presName="desTx" presStyleLbl="fgAcc1" presStyleIdx="1" presStyleCnt="3">
        <dgm:presLayoutVars>
          <dgm:bulletEnabled val="1"/>
        </dgm:presLayoutVars>
      </dgm:prSet>
      <dgm:spPr/>
    </dgm:pt>
    <dgm:pt modelId="{81B0A7BE-A0C9-491F-B081-7C878949FEF4}" type="pres">
      <dgm:prSet presAssocID="{29C34B86-1D61-4BC5-9BBD-B20F515DFC36}" presName="sibTrans" presStyleLbl="sibTrans2D1" presStyleIdx="1" presStyleCnt="2"/>
      <dgm:spPr/>
    </dgm:pt>
    <dgm:pt modelId="{3596474A-66FB-40CF-9B5D-BD996183C36F}" type="pres">
      <dgm:prSet presAssocID="{29C34B86-1D61-4BC5-9BBD-B20F515DFC36}" presName="connTx" presStyleLbl="sibTrans2D1" presStyleIdx="1" presStyleCnt="2"/>
      <dgm:spPr/>
    </dgm:pt>
    <dgm:pt modelId="{62C86988-9D81-4B78-913B-D4458F3568E8}" type="pres">
      <dgm:prSet presAssocID="{DDD44A9B-CCC7-4797-9243-4C5BC4CA9BC3}" presName="composite" presStyleCnt="0"/>
      <dgm:spPr/>
    </dgm:pt>
    <dgm:pt modelId="{FED6144A-1E28-4619-B25A-216A33464AA7}" type="pres">
      <dgm:prSet presAssocID="{DDD44A9B-CCC7-4797-9243-4C5BC4CA9BC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D3BEE23-5131-4B12-B7D1-3D5A39B0D8D1}" type="pres">
      <dgm:prSet presAssocID="{DDD44A9B-CCC7-4797-9243-4C5BC4CA9BC3}" presName="parSh" presStyleLbl="node1" presStyleIdx="2" presStyleCnt="3"/>
      <dgm:spPr/>
    </dgm:pt>
    <dgm:pt modelId="{E7EEFE23-2357-4372-BB87-8C6692C4D847}" type="pres">
      <dgm:prSet presAssocID="{DDD44A9B-CCC7-4797-9243-4C5BC4CA9BC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BFF7A00-7DA5-45D4-98F7-C54D97B1E31E}" type="presOf" srcId="{51529C0A-4A10-46C7-B811-108F23B31544}" destId="{F558D28D-5449-4924-8C60-BB5A661ADC5B}" srcOrd="0" destOrd="0" presId="urn:microsoft.com/office/officeart/2005/8/layout/process3"/>
    <dgm:cxn modelId="{87D74403-C77C-4424-B453-2866DB01BCBC}" srcId="{E33DB3FD-A0AA-4368-B98C-BAE39A0654A0}" destId="{940F35AF-E7E6-4A45-B4D8-52BD33967EFE}" srcOrd="3" destOrd="0" parTransId="{DE127270-5C30-416C-AB44-3E8F43CA6A78}" sibTransId="{A3A59564-1123-49AB-BE66-F1D6138FCCE8}"/>
    <dgm:cxn modelId="{366B8611-B409-4252-875F-D44B90FA752D}" srcId="{9966488C-C63D-4CD1-9BDE-76342FBA2BC5}" destId="{DDD44A9B-CCC7-4797-9243-4C5BC4CA9BC3}" srcOrd="2" destOrd="0" parTransId="{DE7EFF34-E5A2-43F6-A4C5-751D3AAC5445}" sibTransId="{6F3E62EC-0718-45BD-B124-38091B71342D}"/>
    <dgm:cxn modelId="{284A841E-E51C-42BE-BBF1-9675ECFA1AB8}" type="presOf" srcId="{E17CA732-6362-48D9-84A0-71EEA5600605}" destId="{B424340B-167C-49EB-B507-87E15FD95EDA}" srcOrd="0" destOrd="4" presId="urn:microsoft.com/office/officeart/2005/8/layout/process3"/>
    <dgm:cxn modelId="{DD960121-CF79-4038-8EF4-4A39012F843E}" type="presOf" srcId="{29C34B86-1D61-4BC5-9BBD-B20F515DFC36}" destId="{3596474A-66FB-40CF-9B5D-BD996183C36F}" srcOrd="1" destOrd="0" presId="urn:microsoft.com/office/officeart/2005/8/layout/process3"/>
    <dgm:cxn modelId="{73148A28-7A30-4B64-828D-96DF49398FFF}" srcId="{DDD44A9B-CCC7-4797-9243-4C5BC4CA9BC3}" destId="{B9AEB1DB-FBDD-4C30-917A-B8E0A351E1BF}" srcOrd="0" destOrd="0" parTransId="{BA7E4873-42E7-4D10-B612-AA8F3C8C86AB}" sibTransId="{B24A9083-148B-4BB4-9416-6333D497F620}"/>
    <dgm:cxn modelId="{5D9D052C-A3EC-4AB7-925B-D549C9DB92EB}" type="presOf" srcId="{55AC7721-FCBC-40CC-B4D3-9DB2C3B72535}" destId="{B424340B-167C-49EB-B507-87E15FD95EDA}" srcOrd="0" destOrd="5" presId="urn:microsoft.com/office/officeart/2005/8/layout/process3"/>
    <dgm:cxn modelId="{1E9A972F-C420-4826-A380-3CD49797D9A6}" type="presOf" srcId="{E33DB3FD-A0AA-4368-B98C-BAE39A0654A0}" destId="{C3B2912D-8CB0-4F18-92AE-5E3598DD2057}" srcOrd="0" destOrd="0" presId="urn:microsoft.com/office/officeart/2005/8/layout/process3"/>
    <dgm:cxn modelId="{F3B71932-EBC7-43C5-AF88-99CBD0035925}" srcId="{51529C0A-4A10-46C7-B811-108F23B31544}" destId="{E17CA732-6362-48D9-84A0-71EEA5600605}" srcOrd="4" destOrd="0" parTransId="{901F3ED8-D187-4A59-A822-E452063F5D64}" sibTransId="{BE16781C-AC88-4976-895D-FFB88B55744C}"/>
    <dgm:cxn modelId="{FA888B3C-BE61-4346-9DA8-3ED9DB10B509}" type="presOf" srcId="{D17AA447-1429-46D3-93EB-9052B3878A41}" destId="{9DDC8AC2-92BF-4ACA-88C9-A3C1D4F274FF}" srcOrd="0" destOrd="0" presId="urn:microsoft.com/office/officeart/2005/8/layout/process3"/>
    <dgm:cxn modelId="{1D43FC3D-E50F-41FE-ADFE-AFFA28B2A94A}" srcId="{51529C0A-4A10-46C7-B811-108F23B31544}" destId="{67D18A95-B454-4A39-AFDF-FA1B0251EA50}" srcOrd="3" destOrd="0" parTransId="{E030DF40-B4CA-488B-BB4C-1B1FDB158C16}" sibTransId="{C05F0439-A831-4BF9-9C0F-A4E5C5778578}"/>
    <dgm:cxn modelId="{C95F4A3E-D3FE-48AC-91E9-D8351E71ACFE}" type="presOf" srcId="{DE6A87AF-3E2F-4D19-BE5B-2A44DF4B8E7E}" destId="{B424340B-167C-49EB-B507-87E15FD95EDA}" srcOrd="0" destOrd="1" presId="urn:microsoft.com/office/officeart/2005/8/layout/process3"/>
    <dgm:cxn modelId="{D02FF05C-EA65-4A77-87C2-F6D832A9EA9C}" type="presOf" srcId="{431EAAA1-3AFB-49B3-A760-1CF55C611203}" destId="{E7EEFE23-2357-4372-BB87-8C6692C4D847}" srcOrd="0" destOrd="3" presId="urn:microsoft.com/office/officeart/2005/8/layout/process3"/>
    <dgm:cxn modelId="{0CFE4560-52F5-44E9-8DDC-E1F78FD7B813}" srcId="{E33DB3FD-A0AA-4368-B98C-BAE39A0654A0}" destId="{CC484CE3-759D-40DD-8086-161BEFFA4538}" srcOrd="0" destOrd="0" parTransId="{F768464E-38B3-4B92-BDF6-D2574BC4C74E}" sibTransId="{181B15C9-DDE0-4996-8BBF-4EFDE891CC23}"/>
    <dgm:cxn modelId="{841B5967-7499-4CAB-8A56-8A0E7A1F14DD}" srcId="{51529C0A-4A10-46C7-B811-108F23B31544}" destId="{5BCA7C46-1D44-4910-B3A6-94298514F857}" srcOrd="2" destOrd="0" parTransId="{ED84475A-7C87-4C2C-8C5F-BF72B7418788}" sibTransId="{76F10DE5-83FD-45FB-BD79-D1D4E535E825}"/>
    <dgm:cxn modelId="{A5AE5568-044A-4516-AAF6-607FBFDF6A93}" type="presOf" srcId="{9966488C-C63D-4CD1-9BDE-76342FBA2BC5}" destId="{575FBD3A-6E81-4568-81CE-CDDFA7336550}" srcOrd="0" destOrd="0" presId="urn:microsoft.com/office/officeart/2005/8/layout/process3"/>
    <dgm:cxn modelId="{90E56A6A-D89E-4EB3-90DB-8CD04FADEF0B}" srcId="{DDD44A9B-CCC7-4797-9243-4C5BC4CA9BC3}" destId="{4325AB75-C00A-4059-A5BE-8B4D382DC957}" srcOrd="2" destOrd="0" parTransId="{B60A5397-4351-43D7-A1AA-C333CAEEA21B}" sibTransId="{095E4D8B-DD8C-43BB-A2BF-6FFA8BA80641}"/>
    <dgm:cxn modelId="{C7D2866D-FB59-43C3-938D-C24A918EF1CD}" srcId="{51529C0A-4A10-46C7-B811-108F23B31544}" destId="{14D813DA-04D8-44DC-939E-F8634A6B3129}" srcOrd="0" destOrd="0" parTransId="{FE64AB83-2C86-42D0-9F22-E23D33096907}" sibTransId="{30F203E0-EBB7-47D3-82E3-C3434C1CD7AA}"/>
    <dgm:cxn modelId="{DF68AD4D-2932-401C-A85B-FF507E095949}" type="presOf" srcId="{C7DE5A89-7C69-45A4-9620-DBED33231259}" destId="{F24B03BF-284B-4406-9276-749C786B27CC}" srcOrd="0" destOrd="1" presId="urn:microsoft.com/office/officeart/2005/8/layout/process3"/>
    <dgm:cxn modelId="{DF3A016E-8398-4979-BCD1-BCC1316E7C33}" srcId="{DDD44A9B-CCC7-4797-9243-4C5BC4CA9BC3}" destId="{6A2BD4A9-9BB2-401F-B476-A53FC8233528}" srcOrd="1" destOrd="0" parTransId="{7FA4D3A2-45E2-4726-94A0-F2BEC295DD9E}" sibTransId="{8B2223AE-290C-4379-892C-7A942D9BA455}"/>
    <dgm:cxn modelId="{54D75871-8820-4FD8-B4AB-AEA02FD42A9E}" type="presOf" srcId="{6A2BD4A9-9BB2-401F-B476-A53FC8233528}" destId="{E7EEFE23-2357-4372-BB87-8C6692C4D847}" srcOrd="0" destOrd="1" presId="urn:microsoft.com/office/officeart/2005/8/layout/process3"/>
    <dgm:cxn modelId="{ADF83B52-8D7A-48C4-AF93-74731F12B072}" srcId="{DDD44A9B-CCC7-4797-9243-4C5BC4CA9BC3}" destId="{A47FF2B1-C954-47FD-BAF3-81DA11CF1E29}" srcOrd="4" destOrd="0" parTransId="{39A2ADCE-C1EC-4C78-8D5E-5CF5F663DE1F}" sibTransId="{71971537-DD39-48C3-A488-E4A3DE71E989}"/>
    <dgm:cxn modelId="{88363555-C137-4314-8DAB-A35E6CBDBCB0}" type="presOf" srcId="{67D18A95-B454-4A39-AFDF-FA1B0251EA50}" destId="{B424340B-167C-49EB-B507-87E15FD95EDA}" srcOrd="0" destOrd="3" presId="urn:microsoft.com/office/officeart/2005/8/layout/process3"/>
    <dgm:cxn modelId="{7611A679-C47C-448B-A5FD-C6594962718F}" srcId="{9966488C-C63D-4CD1-9BDE-76342FBA2BC5}" destId="{51529C0A-4A10-46C7-B811-108F23B31544}" srcOrd="1" destOrd="0" parTransId="{D1FD9CA1-BC0B-4CFD-817C-B0E6E293C105}" sibTransId="{29C34B86-1D61-4BC5-9BBD-B20F515DFC36}"/>
    <dgm:cxn modelId="{DA81447F-F061-49FD-8A1F-82A493B60C21}" srcId="{E33DB3FD-A0AA-4368-B98C-BAE39A0654A0}" destId="{C7DE5A89-7C69-45A4-9620-DBED33231259}" srcOrd="1" destOrd="0" parTransId="{5AB389C1-3887-43BD-BF04-DE29640B8468}" sibTransId="{44C5D333-11DF-4DF7-88E2-BAA11BD402C0}"/>
    <dgm:cxn modelId="{B7EB2085-060C-4185-92A2-C58FB9C9EF32}" srcId="{DDD44A9B-CCC7-4797-9243-4C5BC4CA9BC3}" destId="{431EAAA1-3AFB-49B3-A760-1CF55C611203}" srcOrd="3" destOrd="0" parTransId="{E16FE643-F2F7-4953-AD65-4F559171AA2D}" sibTransId="{C529D2B1-4743-4021-8571-9307CFDB0299}"/>
    <dgm:cxn modelId="{13841487-F1C6-45B2-B3BA-5A3A194DEFE8}" type="presOf" srcId="{14D813DA-04D8-44DC-939E-F8634A6B3129}" destId="{B424340B-167C-49EB-B507-87E15FD95EDA}" srcOrd="0" destOrd="0" presId="urn:microsoft.com/office/officeart/2005/8/layout/process3"/>
    <dgm:cxn modelId="{63BE5F87-2CC1-450F-AE9F-1F2B0FB6E5EA}" type="presOf" srcId="{A47FF2B1-C954-47FD-BAF3-81DA11CF1E29}" destId="{E7EEFE23-2357-4372-BB87-8C6692C4D847}" srcOrd="0" destOrd="4" presId="urn:microsoft.com/office/officeart/2005/8/layout/process3"/>
    <dgm:cxn modelId="{41A93A96-F5CD-4CE8-8CF8-43586C196F77}" type="presOf" srcId="{D17AA447-1429-46D3-93EB-9052B3878A41}" destId="{B3002992-D0DD-4C83-A5F5-F631924D11D3}" srcOrd="1" destOrd="0" presId="urn:microsoft.com/office/officeart/2005/8/layout/process3"/>
    <dgm:cxn modelId="{421BF49B-108E-4FF4-BD81-9D3CCC4A346C}" type="presOf" srcId="{940F35AF-E7E6-4A45-B4D8-52BD33967EFE}" destId="{F24B03BF-284B-4406-9276-749C786B27CC}" srcOrd="0" destOrd="3" presId="urn:microsoft.com/office/officeart/2005/8/layout/process3"/>
    <dgm:cxn modelId="{786ECBA6-2BA3-49C2-ACAD-A18A63D354C4}" type="presOf" srcId="{8FA11869-5425-4FF7-9089-5F62F7A21BC0}" destId="{F24B03BF-284B-4406-9276-749C786B27CC}" srcOrd="0" destOrd="2" presId="urn:microsoft.com/office/officeart/2005/8/layout/process3"/>
    <dgm:cxn modelId="{57D00AAD-9A0B-4EC3-97F9-16F361972A08}" type="presOf" srcId="{51529C0A-4A10-46C7-B811-108F23B31544}" destId="{4C001F64-CA87-4919-B2F7-302B5C7B2596}" srcOrd="1" destOrd="0" presId="urn:microsoft.com/office/officeart/2005/8/layout/process3"/>
    <dgm:cxn modelId="{74C864B6-CC62-4226-8154-E0F207BA0ED5}" srcId="{51529C0A-4A10-46C7-B811-108F23B31544}" destId="{55AC7721-FCBC-40CC-B4D3-9DB2C3B72535}" srcOrd="5" destOrd="0" parTransId="{330770D6-A696-461A-B861-DB165F4C3750}" sibTransId="{23559E2C-FBA5-4EBD-9D69-C3D8A2E7DFDB}"/>
    <dgm:cxn modelId="{FDC710BB-7D7C-4212-975A-F4BA597DA6F4}" type="presOf" srcId="{E33DB3FD-A0AA-4368-B98C-BAE39A0654A0}" destId="{F569EDEA-091B-40A8-9B1B-E243A459E108}" srcOrd="1" destOrd="0" presId="urn:microsoft.com/office/officeart/2005/8/layout/process3"/>
    <dgm:cxn modelId="{0798EFC7-DE3A-4145-912C-74F61C399D74}" type="presOf" srcId="{5BCA7C46-1D44-4910-B3A6-94298514F857}" destId="{B424340B-167C-49EB-B507-87E15FD95EDA}" srcOrd="0" destOrd="2" presId="urn:microsoft.com/office/officeart/2005/8/layout/process3"/>
    <dgm:cxn modelId="{30D6ACCD-BA78-4559-BBF4-DA8C2E99C463}" type="presOf" srcId="{DDD44A9B-CCC7-4797-9243-4C5BC4CA9BC3}" destId="{BD3BEE23-5131-4B12-B7D1-3D5A39B0D8D1}" srcOrd="1" destOrd="0" presId="urn:microsoft.com/office/officeart/2005/8/layout/process3"/>
    <dgm:cxn modelId="{F04A70D7-2D04-4125-B210-384BD080DE11}" type="presOf" srcId="{CC484CE3-759D-40DD-8086-161BEFFA4538}" destId="{F24B03BF-284B-4406-9276-749C786B27CC}" srcOrd="0" destOrd="0" presId="urn:microsoft.com/office/officeart/2005/8/layout/process3"/>
    <dgm:cxn modelId="{454BFAD7-C2C8-452C-93FF-1252607891F8}" type="presOf" srcId="{4325AB75-C00A-4059-A5BE-8B4D382DC957}" destId="{E7EEFE23-2357-4372-BB87-8C6692C4D847}" srcOrd="0" destOrd="2" presId="urn:microsoft.com/office/officeart/2005/8/layout/process3"/>
    <dgm:cxn modelId="{A5C770DA-BC3B-4598-ABDB-25B28EF91C03}" type="presOf" srcId="{DDD44A9B-CCC7-4797-9243-4C5BC4CA9BC3}" destId="{FED6144A-1E28-4619-B25A-216A33464AA7}" srcOrd="0" destOrd="0" presId="urn:microsoft.com/office/officeart/2005/8/layout/process3"/>
    <dgm:cxn modelId="{14AA74DB-CCC8-496B-8CE4-C247A97F4BB3}" type="presOf" srcId="{B9AEB1DB-FBDD-4C30-917A-B8E0A351E1BF}" destId="{E7EEFE23-2357-4372-BB87-8C6692C4D847}" srcOrd="0" destOrd="0" presId="urn:microsoft.com/office/officeart/2005/8/layout/process3"/>
    <dgm:cxn modelId="{7C6A3BEA-A02B-4107-91D6-848097EBEF75}" srcId="{9966488C-C63D-4CD1-9BDE-76342FBA2BC5}" destId="{E33DB3FD-A0AA-4368-B98C-BAE39A0654A0}" srcOrd="0" destOrd="0" parTransId="{1A495676-EDDA-486D-A8CC-72A5AAD3B6FC}" sibTransId="{D17AA447-1429-46D3-93EB-9052B3878A41}"/>
    <dgm:cxn modelId="{32AAAAED-2C0B-4FA4-A100-98B07907EE44}" type="presOf" srcId="{29C34B86-1D61-4BC5-9BBD-B20F515DFC36}" destId="{81B0A7BE-A0C9-491F-B081-7C878949FEF4}" srcOrd="0" destOrd="0" presId="urn:microsoft.com/office/officeart/2005/8/layout/process3"/>
    <dgm:cxn modelId="{336DCFF3-0C16-4642-98FC-FFCCF38C885E}" srcId="{51529C0A-4A10-46C7-B811-108F23B31544}" destId="{DE6A87AF-3E2F-4D19-BE5B-2A44DF4B8E7E}" srcOrd="1" destOrd="0" parTransId="{490C6DA5-251B-4223-AAA6-1076E30846D8}" sibTransId="{6C9C6651-DEBF-4D54-B49C-43D39E78CFFA}"/>
    <dgm:cxn modelId="{A06A55F5-BB6A-49D3-8F6A-3B68C0720D6D}" srcId="{E33DB3FD-A0AA-4368-B98C-BAE39A0654A0}" destId="{8FA11869-5425-4FF7-9089-5F62F7A21BC0}" srcOrd="2" destOrd="0" parTransId="{67799142-8CE9-4231-B179-8D75B727FA06}" sibTransId="{CA168DAE-CD0C-400D-BCF8-01C990CDC12B}"/>
    <dgm:cxn modelId="{886DE209-79E6-4586-9D2A-47DB55935460}" type="presParOf" srcId="{575FBD3A-6E81-4568-81CE-CDDFA7336550}" destId="{547EDD7F-E89A-40E1-8C96-D42146FE7202}" srcOrd="0" destOrd="0" presId="urn:microsoft.com/office/officeart/2005/8/layout/process3"/>
    <dgm:cxn modelId="{B222FA98-5DB4-41EC-A940-2D5B1F0C56CB}" type="presParOf" srcId="{547EDD7F-E89A-40E1-8C96-D42146FE7202}" destId="{C3B2912D-8CB0-4F18-92AE-5E3598DD2057}" srcOrd="0" destOrd="0" presId="urn:microsoft.com/office/officeart/2005/8/layout/process3"/>
    <dgm:cxn modelId="{C47B9A21-AAE6-45CB-A01B-02E05432ACD8}" type="presParOf" srcId="{547EDD7F-E89A-40E1-8C96-D42146FE7202}" destId="{F569EDEA-091B-40A8-9B1B-E243A459E108}" srcOrd="1" destOrd="0" presId="urn:microsoft.com/office/officeart/2005/8/layout/process3"/>
    <dgm:cxn modelId="{5DA10BEF-EDBC-4A44-A526-73AFA5FF4370}" type="presParOf" srcId="{547EDD7F-E89A-40E1-8C96-D42146FE7202}" destId="{F24B03BF-284B-4406-9276-749C786B27CC}" srcOrd="2" destOrd="0" presId="urn:microsoft.com/office/officeart/2005/8/layout/process3"/>
    <dgm:cxn modelId="{A2D5CED2-D480-41CA-ABED-5A89472F232F}" type="presParOf" srcId="{575FBD3A-6E81-4568-81CE-CDDFA7336550}" destId="{9DDC8AC2-92BF-4ACA-88C9-A3C1D4F274FF}" srcOrd="1" destOrd="0" presId="urn:microsoft.com/office/officeart/2005/8/layout/process3"/>
    <dgm:cxn modelId="{2E9C2883-4AFA-4D05-908E-EB39314C424F}" type="presParOf" srcId="{9DDC8AC2-92BF-4ACA-88C9-A3C1D4F274FF}" destId="{B3002992-D0DD-4C83-A5F5-F631924D11D3}" srcOrd="0" destOrd="0" presId="urn:microsoft.com/office/officeart/2005/8/layout/process3"/>
    <dgm:cxn modelId="{0530DF56-5E36-4AFA-B20D-216C752DB7B7}" type="presParOf" srcId="{575FBD3A-6E81-4568-81CE-CDDFA7336550}" destId="{5CCD5DAC-E6F6-4B4C-9BAC-498362FDC5E4}" srcOrd="2" destOrd="0" presId="urn:microsoft.com/office/officeart/2005/8/layout/process3"/>
    <dgm:cxn modelId="{2C2E4500-332C-4470-90CC-C53404DFB1DE}" type="presParOf" srcId="{5CCD5DAC-E6F6-4B4C-9BAC-498362FDC5E4}" destId="{F558D28D-5449-4924-8C60-BB5A661ADC5B}" srcOrd="0" destOrd="0" presId="urn:microsoft.com/office/officeart/2005/8/layout/process3"/>
    <dgm:cxn modelId="{B388EB6E-5638-47C2-AE63-3CCBC9054DF5}" type="presParOf" srcId="{5CCD5DAC-E6F6-4B4C-9BAC-498362FDC5E4}" destId="{4C001F64-CA87-4919-B2F7-302B5C7B2596}" srcOrd="1" destOrd="0" presId="urn:microsoft.com/office/officeart/2005/8/layout/process3"/>
    <dgm:cxn modelId="{CD2336FB-B554-4A81-9CC9-543A6F1FA7FA}" type="presParOf" srcId="{5CCD5DAC-E6F6-4B4C-9BAC-498362FDC5E4}" destId="{B424340B-167C-49EB-B507-87E15FD95EDA}" srcOrd="2" destOrd="0" presId="urn:microsoft.com/office/officeart/2005/8/layout/process3"/>
    <dgm:cxn modelId="{2FB51220-41DE-40EF-893E-A9DAC4659E57}" type="presParOf" srcId="{575FBD3A-6E81-4568-81CE-CDDFA7336550}" destId="{81B0A7BE-A0C9-491F-B081-7C878949FEF4}" srcOrd="3" destOrd="0" presId="urn:microsoft.com/office/officeart/2005/8/layout/process3"/>
    <dgm:cxn modelId="{3CB20F50-AAF5-4A19-B0ED-C49CD38444E8}" type="presParOf" srcId="{81B0A7BE-A0C9-491F-B081-7C878949FEF4}" destId="{3596474A-66FB-40CF-9B5D-BD996183C36F}" srcOrd="0" destOrd="0" presId="urn:microsoft.com/office/officeart/2005/8/layout/process3"/>
    <dgm:cxn modelId="{0E3FB86D-1837-4A26-B058-3FF89A820779}" type="presParOf" srcId="{575FBD3A-6E81-4568-81CE-CDDFA7336550}" destId="{62C86988-9D81-4B78-913B-D4458F3568E8}" srcOrd="4" destOrd="0" presId="urn:microsoft.com/office/officeart/2005/8/layout/process3"/>
    <dgm:cxn modelId="{DA0AF0AC-E9AE-4AF1-B9E0-387C4B045A6B}" type="presParOf" srcId="{62C86988-9D81-4B78-913B-D4458F3568E8}" destId="{FED6144A-1E28-4619-B25A-216A33464AA7}" srcOrd="0" destOrd="0" presId="urn:microsoft.com/office/officeart/2005/8/layout/process3"/>
    <dgm:cxn modelId="{FB9B653D-6566-4613-8A15-BBACD8B44FBF}" type="presParOf" srcId="{62C86988-9D81-4B78-913B-D4458F3568E8}" destId="{BD3BEE23-5131-4B12-B7D1-3D5A39B0D8D1}" srcOrd="1" destOrd="0" presId="urn:microsoft.com/office/officeart/2005/8/layout/process3"/>
    <dgm:cxn modelId="{565320FE-5A4A-4E61-B607-B72ED72F8963}" type="presParOf" srcId="{62C86988-9D81-4B78-913B-D4458F3568E8}" destId="{E7EEFE23-2357-4372-BB87-8C6692C4D84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F2DBF7-B6D6-4CC9-BAC9-A108B0438BE5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7553115-88F4-4D80-A73B-23C808EFA393}">
      <dgm:prSet/>
      <dgm:spPr/>
      <dgm:t>
        <a:bodyPr/>
        <a:lstStyle/>
        <a:p>
          <a:r>
            <a:rPr lang="en-US" dirty="0"/>
            <a:t>Characteristics:</a:t>
          </a:r>
        </a:p>
      </dgm:t>
    </dgm:pt>
    <dgm:pt modelId="{16C3C934-5605-4B12-89B9-FAF569335FA1}" type="parTrans" cxnId="{532945B8-1FA6-4BFE-BCAE-54F4921CECA3}">
      <dgm:prSet/>
      <dgm:spPr/>
      <dgm:t>
        <a:bodyPr/>
        <a:lstStyle/>
        <a:p>
          <a:endParaRPr lang="en-US"/>
        </a:p>
      </dgm:t>
    </dgm:pt>
    <dgm:pt modelId="{D12AA678-91CD-4C65-8CF3-A29E7F366D39}" type="sibTrans" cxnId="{532945B8-1FA6-4BFE-BCAE-54F4921CECA3}">
      <dgm:prSet/>
      <dgm:spPr/>
      <dgm:t>
        <a:bodyPr/>
        <a:lstStyle/>
        <a:p>
          <a:endParaRPr lang="en-US"/>
        </a:p>
      </dgm:t>
    </dgm:pt>
    <dgm:pt modelId="{05FC4D94-BA8B-46DB-826C-28840646C0A5}">
      <dgm:prSet/>
      <dgm:spPr/>
      <dgm:t>
        <a:bodyPr/>
        <a:lstStyle/>
        <a:p>
          <a:r>
            <a:rPr lang="en-US" dirty="0"/>
            <a:t>Establishes  linkage between PeriPAN and referral to substance use services in Texas when indicated</a:t>
          </a:r>
        </a:p>
      </dgm:t>
    </dgm:pt>
    <dgm:pt modelId="{F00BBE10-09A9-4797-A10D-DBEE999DBB43}" type="parTrans" cxnId="{9E2D6611-F4D1-42DD-93A4-C6CEBCA662A5}">
      <dgm:prSet/>
      <dgm:spPr/>
      <dgm:t>
        <a:bodyPr/>
        <a:lstStyle/>
        <a:p>
          <a:endParaRPr lang="en-US"/>
        </a:p>
      </dgm:t>
    </dgm:pt>
    <dgm:pt modelId="{DC20EBCE-06BC-4668-BB54-0336CFABE9A7}" type="sibTrans" cxnId="{9E2D6611-F4D1-42DD-93A4-C6CEBCA662A5}">
      <dgm:prSet/>
      <dgm:spPr/>
      <dgm:t>
        <a:bodyPr/>
        <a:lstStyle/>
        <a:p>
          <a:endParaRPr lang="en-US"/>
        </a:p>
      </dgm:t>
    </dgm:pt>
    <dgm:pt modelId="{3D63CDF0-C740-4CBE-A4CF-3181AC6B92F7}">
      <dgm:prSet/>
      <dgm:spPr/>
      <dgm:t>
        <a:bodyPr/>
        <a:lstStyle/>
        <a:p>
          <a:r>
            <a:rPr lang="en-US" dirty="0"/>
            <a:t>Statewide implementation</a:t>
          </a:r>
        </a:p>
      </dgm:t>
    </dgm:pt>
    <dgm:pt modelId="{6BB1AE60-C7D5-4F3A-868E-9855A4B6BC5F}" type="parTrans" cxnId="{07980604-091F-46CF-9703-63265FEC4186}">
      <dgm:prSet/>
      <dgm:spPr/>
      <dgm:t>
        <a:bodyPr/>
        <a:lstStyle/>
        <a:p>
          <a:endParaRPr lang="en-US"/>
        </a:p>
      </dgm:t>
    </dgm:pt>
    <dgm:pt modelId="{DF6E5F56-6022-4C5E-AEA3-8E20B6562C56}" type="sibTrans" cxnId="{07980604-091F-46CF-9703-63265FEC4186}">
      <dgm:prSet/>
      <dgm:spPr/>
      <dgm:t>
        <a:bodyPr/>
        <a:lstStyle/>
        <a:p>
          <a:endParaRPr lang="en-US"/>
        </a:p>
      </dgm:t>
    </dgm:pt>
    <dgm:pt modelId="{A578E122-A75C-400F-8DF7-97E773822AA9}">
      <dgm:prSet/>
      <dgm:spPr/>
      <dgm:t>
        <a:bodyPr/>
        <a:lstStyle/>
        <a:p>
          <a:r>
            <a:rPr lang="en-US" dirty="0"/>
            <a:t>Focusing on women with SUD </a:t>
          </a:r>
        </a:p>
      </dgm:t>
    </dgm:pt>
    <dgm:pt modelId="{51E25D80-10B6-40C2-B3DA-B0B763378630}" type="parTrans" cxnId="{536B1E84-6F66-4A8D-839E-DF2D75AC2B56}">
      <dgm:prSet/>
      <dgm:spPr/>
      <dgm:t>
        <a:bodyPr/>
        <a:lstStyle/>
        <a:p>
          <a:endParaRPr lang="en-US"/>
        </a:p>
      </dgm:t>
    </dgm:pt>
    <dgm:pt modelId="{650A4B0C-9AA5-4716-ADF8-0CB1B8C851F8}" type="sibTrans" cxnId="{536B1E84-6F66-4A8D-839E-DF2D75AC2B56}">
      <dgm:prSet/>
      <dgm:spPr/>
      <dgm:t>
        <a:bodyPr/>
        <a:lstStyle/>
        <a:p>
          <a:endParaRPr lang="en-US"/>
        </a:p>
      </dgm:t>
    </dgm:pt>
    <dgm:pt modelId="{DA231790-0170-447D-8D71-63086E2F8879}" type="pres">
      <dgm:prSet presAssocID="{76F2DBF7-B6D6-4CC9-BAC9-A108B0438BE5}" presName="linear" presStyleCnt="0">
        <dgm:presLayoutVars>
          <dgm:animLvl val="lvl"/>
          <dgm:resizeHandles val="exact"/>
        </dgm:presLayoutVars>
      </dgm:prSet>
      <dgm:spPr/>
    </dgm:pt>
    <dgm:pt modelId="{965890E0-C319-4281-AE55-9522793CDED1}" type="pres">
      <dgm:prSet presAssocID="{E7553115-88F4-4D80-A73B-23C808EFA39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101E5E5-D977-4CCB-AD1F-7F3B0DE85BF9}" type="pres">
      <dgm:prSet presAssocID="{E7553115-88F4-4D80-A73B-23C808EFA39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7980604-091F-46CF-9703-63265FEC4186}" srcId="{E7553115-88F4-4D80-A73B-23C808EFA393}" destId="{3D63CDF0-C740-4CBE-A4CF-3181AC6B92F7}" srcOrd="1" destOrd="0" parTransId="{6BB1AE60-C7D5-4F3A-868E-9855A4B6BC5F}" sibTransId="{DF6E5F56-6022-4C5E-AEA3-8E20B6562C56}"/>
    <dgm:cxn modelId="{9E2D6611-F4D1-42DD-93A4-C6CEBCA662A5}" srcId="{E7553115-88F4-4D80-A73B-23C808EFA393}" destId="{05FC4D94-BA8B-46DB-826C-28840646C0A5}" srcOrd="0" destOrd="0" parTransId="{F00BBE10-09A9-4797-A10D-DBEE999DBB43}" sibTransId="{DC20EBCE-06BC-4668-BB54-0336CFABE9A7}"/>
    <dgm:cxn modelId="{20D4611D-309F-4257-97AB-A6193215F1DA}" type="presOf" srcId="{3D63CDF0-C740-4CBE-A4CF-3181AC6B92F7}" destId="{1101E5E5-D977-4CCB-AD1F-7F3B0DE85BF9}" srcOrd="0" destOrd="1" presId="urn:microsoft.com/office/officeart/2005/8/layout/vList2"/>
    <dgm:cxn modelId="{3282B142-E5D4-4FE7-86F0-37043E6E8F84}" type="presOf" srcId="{05FC4D94-BA8B-46DB-826C-28840646C0A5}" destId="{1101E5E5-D977-4CCB-AD1F-7F3B0DE85BF9}" srcOrd="0" destOrd="0" presId="urn:microsoft.com/office/officeart/2005/8/layout/vList2"/>
    <dgm:cxn modelId="{FEC2A468-03FA-4177-87E7-9512DB4C5FBC}" type="presOf" srcId="{76F2DBF7-B6D6-4CC9-BAC9-A108B0438BE5}" destId="{DA231790-0170-447D-8D71-63086E2F8879}" srcOrd="0" destOrd="0" presId="urn:microsoft.com/office/officeart/2005/8/layout/vList2"/>
    <dgm:cxn modelId="{1DDC414F-BDF1-4F0E-903C-4ED804C9573A}" type="presOf" srcId="{E7553115-88F4-4D80-A73B-23C808EFA393}" destId="{965890E0-C319-4281-AE55-9522793CDED1}" srcOrd="0" destOrd="0" presId="urn:microsoft.com/office/officeart/2005/8/layout/vList2"/>
    <dgm:cxn modelId="{732B1976-161F-4105-8EBD-3B192C9E6981}" type="presOf" srcId="{A578E122-A75C-400F-8DF7-97E773822AA9}" destId="{1101E5E5-D977-4CCB-AD1F-7F3B0DE85BF9}" srcOrd="0" destOrd="2" presId="urn:microsoft.com/office/officeart/2005/8/layout/vList2"/>
    <dgm:cxn modelId="{536B1E84-6F66-4A8D-839E-DF2D75AC2B56}" srcId="{E7553115-88F4-4D80-A73B-23C808EFA393}" destId="{A578E122-A75C-400F-8DF7-97E773822AA9}" srcOrd="2" destOrd="0" parTransId="{51E25D80-10B6-40C2-B3DA-B0B763378630}" sibTransId="{650A4B0C-9AA5-4716-ADF8-0CB1B8C851F8}"/>
    <dgm:cxn modelId="{532945B8-1FA6-4BFE-BCAE-54F4921CECA3}" srcId="{76F2DBF7-B6D6-4CC9-BAC9-A108B0438BE5}" destId="{E7553115-88F4-4D80-A73B-23C808EFA393}" srcOrd="0" destOrd="0" parTransId="{16C3C934-5605-4B12-89B9-FAF569335FA1}" sibTransId="{D12AA678-91CD-4C65-8CF3-A29E7F366D39}"/>
    <dgm:cxn modelId="{0300AC06-35EC-4695-A813-596054DF562B}" type="presParOf" srcId="{DA231790-0170-447D-8D71-63086E2F8879}" destId="{965890E0-C319-4281-AE55-9522793CDED1}" srcOrd="0" destOrd="0" presId="urn:microsoft.com/office/officeart/2005/8/layout/vList2"/>
    <dgm:cxn modelId="{0D3CBE27-D85F-45F3-8358-17DE8A8060BE}" type="presParOf" srcId="{DA231790-0170-447D-8D71-63086E2F8879}" destId="{1101E5E5-D977-4CCB-AD1F-7F3B0DE85BF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9EDEA-091B-40A8-9B1B-E243A459E108}">
      <dsp:nvSpPr>
        <dsp:cNvPr id="0" name=""/>
        <dsp:cNvSpPr/>
      </dsp:nvSpPr>
      <dsp:spPr>
        <a:xfrm>
          <a:off x="5495" y="73749"/>
          <a:ext cx="2498649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2011-2015</a:t>
          </a:r>
        </a:p>
      </dsp:txBody>
      <dsp:txXfrm>
        <a:off x="5495" y="73749"/>
        <a:ext cx="2498649" cy="432000"/>
      </dsp:txXfrm>
    </dsp:sp>
    <dsp:sp modelId="{F24B03BF-284B-4406-9276-749C786B27CC}">
      <dsp:nvSpPr>
        <dsp:cNvPr id="0" name=""/>
        <dsp:cNvSpPr/>
      </dsp:nvSpPr>
      <dsp:spPr>
        <a:xfrm>
          <a:off x="517266" y="505749"/>
          <a:ext cx="2498649" cy="350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+mn-lt"/>
            </a:rPr>
            <a:t>HOPES (Healthy Outcomes through Prevention and Early Support)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Mommies</a:t>
          </a:r>
          <a:r>
            <a:rPr lang="en-US" sz="1500" b="0" kern="1200" dirty="0">
              <a:latin typeface="+mn-lt"/>
              <a:cs typeface="+mn-lt"/>
            </a:rPr>
            <a:t> Model</a:t>
          </a:r>
          <a:endParaRPr lang="en-US" sz="1500" b="1" kern="1200" dirty="0">
            <a:latin typeface="+mn-lt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Opioid Treatment Expansion 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+mn-lt"/>
            </a:rPr>
            <a:t>Pregnancy Stabilization Center</a:t>
          </a:r>
        </a:p>
      </dsp:txBody>
      <dsp:txXfrm>
        <a:off x="590449" y="578932"/>
        <a:ext cx="2352283" cy="3361946"/>
      </dsp:txXfrm>
    </dsp:sp>
    <dsp:sp modelId="{9DDC8AC2-92BF-4ACA-88C9-A3C1D4F274FF}">
      <dsp:nvSpPr>
        <dsp:cNvPr id="0" name=""/>
        <dsp:cNvSpPr/>
      </dsp:nvSpPr>
      <dsp:spPr>
        <a:xfrm>
          <a:off x="2882930" y="-21295"/>
          <a:ext cx="803026" cy="622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882930" y="103123"/>
        <a:ext cx="616399" cy="373255"/>
      </dsp:txXfrm>
    </dsp:sp>
    <dsp:sp modelId="{4C001F64-CA87-4919-B2F7-302B5C7B2596}">
      <dsp:nvSpPr>
        <dsp:cNvPr id="0" name=""/>
        <dsp:cNvSpPr/>
      </dsp:nvSpPr>
      <dsp:spPr>
        <a:xfrm>
          <a:off x="4019289" y="73749"/>
          <a:ext cx="2498649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2016-2020</a:t>
          </a:r>
        </a:p>
      </dsp:txBody>
      <dsp:txXfrm>
        <a:off x="4019289" y="73749"/>
        <a:ext cx="2498649" cy="432000"/>
      </dsp:txXfrm>
    </dsp:sp>
    <dsp:sp modelId="{B424340B-167C-49EB-B507-87E15FD95EDA}">
      <dsp:nvSpPr>
        <dsp:cNvPr id="0" name=""/>
        <dsp:cNvSpPr/>
      </dsp:nvSpPr>
      <dsp:spPr>
        <a:xfrm>
          <a:off x="4531061" y="505749"/>
          <a:ext cx="2498649" cy="350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+mn-lt"/>
            </a:rPr>
            <a:t>Casa Mia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Healthy Texas Women Plus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High-Risk Maternal Care Coordination Services Pilot</a:t>
          </a:r>
          <a:endParaRPr lang="en-US" sz="15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Maternal Opioid Misuse Model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Recovery Residence Housing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TexasAIM Opioid Use Disorder Bundle</a:t>
          </a:r>
        </a:p>
      </dsp:txBody>
      <dsp:txXfrm>
        <a:off x="4604244" y="578932"/>
        <a:ext cx="2352283" cy="3361946"/>
      </dsp:txXfrm>
    </dsp:sp>
    <dsp:sp modelId="{81B0A7BE-A0C9-491F-B081-7C878949FEF4}">
      <dsp:nvSpPr>
        <dsp:cNvPr id="0" name=""/>
        <dsp:cNvSpPr/>
      </dsp:nvSpPr>
      <dsp:spPr>
        <a:xfrm>
          <a:off x="6896725" y="-21295"/>
          <a:ext cx="803026" cy="6220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896725" y="103123"/>
        <a:ext cx="616399" cy="373255"/>
      </dsp:txXfrm>
    </dsp:sp>
    <dsp:sp modelId="{BD3BEE23-5131-4B12-B7D1-3D5A39B0D8D1}">
      <dsp:nvSpPr>
        <dsp:cNvPr id="0" name=""/>
        <dsp:cNvSpPr/>
      </dsp:nvSpPr>
      <dsp:spPr>
        <a:xfrm>
          <a:off x="8033083" y="73749"/>
          <a:ext cx="2498649" cy="6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2021-Today</a:t>
          </a:r>
        </a:p>
      </dsp:txBody>
      <dsp:txXfrm>
        <a:off x="8033083" y="73749"/>
        <a:ext cx="2498649" cy="432000"/>
      </dsp:txXfrm>
    </dsp:sp>
    <dsp:sp modelId="{E7EEFE23-2357-4372-BB87-8C6692C4D847}">
      <dsp:nvSpPr>
        <dsp:cNvPr id="0" name=""/>
        <dsp:cNvSpPr/>
      </dsp:nvSpPr>
      <dsp:spPr>
        <a:xfrm>
          <a:off x="8544855" y="505749"/>
          <a:ext cx="2498649" cy="3508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500" kern="1200" dirty="0">
              <a:latin typeface="+mn-lt"/>
            </a:rPr>
            <a:t>House Bill 12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Integrated Family Planning and Opioid Response</a:t>
          </a:r>
          <a:endParaRPr lang="en-US" sz="1500" b="0" kern="1200" dirty="0">
            <a:latin typeface="+mn-lt"/>
            <a:cs typeface="Calibri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highlight>
                <a:srgbClr val="FFFF00"/>
              </a:highlight>
              <a:latin typeface="+mn-lt"/>
              <a:cs typeface="Calibri"/>
            </a:rPr>
            <a:t>Perinatal Psychiatry Access Network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>
              <a:latin typeface="+mn-lt"/>
              <a:cs typeface="Calibri"/>
            </a:rPr>
            <a:t>Strategic Action Partnership to Reduce Violent Pregnancy-Associated Deaths</a:t>
          </a:r>
          <a:endParaRPr lang="en-US" sz="1500" kern="1200" dirty="0">
            <a:latin typeface="+mn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highlight>
                <a:srgbClr val="FFFF00"/>
              </a:highlight>
              <a:latin typeface="+mn-lt"/>
            </a:rPr>
            <a:t>Screening and Treatment for Maternal Mental Health and Substance Use Disorders</a:t>
          </a:r>
        </a:p>
      </dsp:txBody>
      <dsp:txXfrm>
        <a:off x="8618038" y="578932"/>
        <a:ext cx="2352283" cy="3361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890E0-C319-4281-AE55-9522793CDED1}">
      <dsp:nvSpPr>
        <dsp:cNvPr id="0" name=""/>
        <dsp:cNvSpPr/>
      </dsp:nvSpPr>
      <dsp:spPr>
        <a:xfrm>
          <a:off x="0" y="176645"/>
          <a:ext cx="2925762" cy="743535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Characteristics:</a:t>
          </a:r>
        </a:p>
      </dsp:txBody>
      <dsp:txXfrm>
        <a:off x="36296" y="212941"/>
        <a:ext cx="2853170" cy="670943"/>
      </dsp:txXfrm>
    </dsp:sp>
    <dsp:sp modelId="{1101E5E5-D977-4CCB-AD1F-7F3B0DE85BF9}">
      <dsp:nvSpPr>
        <dsp:cNvPr id="0" name=""/>
        <dsp:cNvSpPr/>
      </dsp:nvSpPr>
      <dsp:spPr>
        <a:xfrm>
          <a:off x="0" y="920180"/>
          <a:ext cx="2925762" cy="359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9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Establishes  linkage between PeriPAN and referral to substance use services in Texas when indicated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Statewide implementation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Focusing on women with SUD </a:t>
          </a:r>
        </a:p>
      </dsp:txBody>
      <dsp:txXfrm>
        <a:off x="0" y="920180"/>
        <a:ext cx="2925762" cy="3593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0.66319</cdr:x>
      <cdr:y>0.10034</cdr:y>
    </cdr:from>
    <cdr:to>
      <cdr:x>0.67364</cdr:x>
      <cdr:y>0.93814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B1149B98-612F-4D66-9B04-899E2B1A6CB9}"/>
            </a:ext>
          </a:extLst>
        </cdr:cNvPr>
        <cdr:cNvCxnSpPr/>
      </cdr:nvCxnSpPr>
      <cdr:spPr>
        <a:xfrm xmlns:a="http://schemas.openxmlformats.org/drawingml/2006/main" flipH="1">
          <a:off x="6742186" y="552450"/>
          <a:ext cx="106289" cy="461295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4C07B-3205-4211-AFC2-C5AECA87EE8D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D0679-E014-4AD6-A1A3-9F4041CC4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7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BDF1F8-2AA6-5148-ACAA-D0FE1D9BFB2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9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DF1F8-2AA6-5148-ACAA-D0FE1D9BFB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74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47639-7008-4601-A771-601D4C3112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0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F2DE3-8E00-4D59-991E-A9BCB02725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06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61A79-9E54-3244-92AA-2B1FC5CD77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10" charset="0"/>
                <a:ea typeface="ＭＳ Ｐゴシック" pitchFamily="-110" charset="-128"/>
                <a:cs typeface="+mn-cs"/>
              </a:rPr>
              <a:pPr marL="0" marR="0" lvl="0" indent="0" algn="r" defTabSz="93106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2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" b="52"/>
          <a:stretch/>
        </p:blipFill>
        <p:spPr>
          <a:xfrm>
            <a:off x="-635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venir Medium" panose="02000503020000020003" pitchFamily="2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CB00A7-397B-A05B-0596-E70802D18C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380856"/>
            <a:ext cx="5342624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chemeClr val="bg1"/>
                </a:solidFill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venir Book" panose="02000503020000020003" pitchFamily="2" charset="0"/>
                <a:ea typeface="Avenir Book" panose="02000503020000020003" pitchFamily="2" charset="0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82687-2F59-96CD-9D28-06874C06FC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6" y="6115089"/>
            <a:ext cx="3654069" cy="45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00398F-E4D7-7FE0-6E30-2B607FD1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1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9513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venir Boo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Avenir Black" panose="02000503020000020003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8B6311-4733-8086-191A-F99B35D9B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6190441"/>
            <a:ext cx="4194795" cy="5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1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53FF44B-F1D9-6BF1-E2F2-B1A0FBCBB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2869" y="1866279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4000" b="0" i="1" kern="1200" smtClean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 Light" pitchFamily="2" charset="77"/>
                <a:cs typeface="Al Tarikh" pitchFamily="2" charset="-78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Light Oblique" panose="020B0402020203090204" pitchFamily="34" charset="77"/>
                <a:ea typeface="Halyard Display" pitchFamily="2" charset="77"/>
              </a:rPr>
              <a:t>”Click here to edit the text and insert a quote”</a:t>
            </a:r>
          </a:p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Avenir Medium Oblique" panose="02000503020000020003" pitchFamily="2" charset="0"/>
                <a:ea typeface="Halyard Display" pitchFamily="2" charset="77"/>
              </a:rPr>
              <a:t>- TCMHCC</a:t>
            </a:r>
            <a:endParaRPr lang="en-US" sz="2800" b="0" i="0" kern="1200" dirty="0">
              <a:solidFill>
                <a:schemeClr val="bg1"/>
              </a:solidFill>
              <a:effectLst/>
              <a:latin typeface="Avenir Light" panose="020B0402020203020204" pitchFamily="34" charset="77"/>
              <a:ea typeface="Halyard Display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3533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  <a:ea typeface="Avenir Medium" panose="02000503020000020003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venir Book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venir Medium" panose="02000503020000020003" pitchFamily="2" charset="0"/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7BD3-2AA6-1C4A-C02C-D99476FD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119A0-ECC5-3B84-8C85-5F4E72F0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BCBF-B570-CD1D-6A96-495596534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6744-FD94-4185-A77B-891CBA5B1F5F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DD3E3-3CE0-B67E-1BE8-CCE817D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E41B-77F5-24D8-4217-3A861AA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DF69-63BA-4449-AEA4-CCCA137FC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6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3BB5-DB0A-C3ED-67A0-ECE602413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838B4-AA7A-A213-0A5F-2A8333B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6744-FD94-4185-A77B-891CBA5B1F5F}" type="datetimeFigureOut">
              <a:rPr lang="en-US" smtClean="0"/>
              <a:t>1/18/2024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AA059-DA1A-611E-4231-52DB4727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E2F0B0-4541-CA38-9C0B-8458657E5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3DF69-63BA-4449-AEA4-CCCA137FCF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76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Side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0" y="274320"/>
            <a:ext cx="8321040" cy="1188720"/>
          </a:xfrm>
          <a:ln>
            <a:noFill/>
          </a:ln>
        </p:spPr>
        <p:txBody>
          <a:bodyPr lIns="0" tIns="0" rIns="0" bIns="0" anchor="b" anchorCtr="0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0EBDE14-9207-4782-A559-66E7A706991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103120"/>
            <a:ext cx="8321040" cy="402336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591CBD-CC1F-47B5-8597-1101984C0E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961120" y="2194560"/>
            <a:ext cx="2743200" cy="39319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0"/>
          </p:nvPr>
        </p:nvSpPr>
        <p:spPr>
          <a:xfrm>
            <a:off x="457200" y="6311899"/>
            <a:ext cx="21031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>
          <a:xfrm>
            <a:off x="2743200" y="6309360"/>
            <a:ext cx="78638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10789920" y="6309360"/>
            <a:ext cx="914400" cy="365125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37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4D56-7E8F-47EB-8C2B-FA773BDB06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05BCB-FC31-E252-3D1E-762D8C77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PeriPAN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908C-F954-E8BF-7E2D-350A0C23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Sarah Mallard Wakefield, MD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Medical Director of PeriPAN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Associate Professor and Chair of Psychiatry </a:t>
            </a:r>
          </a:p>
          <a:p>
            <a:pPr lvl="0">
              <a:defRPr/>
            </a:pPr>
            <a:r>
              <a:rPr lang="en-US" dirty="0">
                <a:solidFill>
                  <a:prstClr val="white"/>
                </a:solidFill>
              </a:rPr>
              <a:t>School of Medicine, TTUHSC</a:t>
            </a:r>
          </a:p>
        </p:txBody>
      </p:sp>
    </p:spTree>
    <p:extLst>
      <p:ext uri="{BB962C8B-B14F-4D97-AF65-F5344CB8AC3E}">
        <p14:creationId xmlns:p14="http://schemas.microsoft.com/office/powerpoint/2010/main" val="32610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715D0-2F53-4FBA-B258-3E060CF8C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Perinatal Mental Health Equity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E539E-2E07-4632-B3BE-5607ACAB9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Pathways and PeriPAN </a:t>
            </a:r>
          </a:p>
          <a:p>
            <a:r>
              <a:rPr lang="en-US" sz="3200" dirty="0"/>
              <a:t>Lifeline for Moms</a:t>
            </a:r>
          </a:p>
        </p:txBody>
      </p:sp>
    </p:spTree>
    <p:extLst>
      <p:ext uri="{BB962C8B-B14F-4D97-AF65-F5344CB8AC3E}">
        <p14:creationId xmlns:p14="http://schemas.microsoft.com/office/powerpoint/2010/main" val="101438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970A53-3442-B6CC-DE10-818190488112}"/>
              </a:ext>
            </a:extLst>
          </p:cNvPr>
          <p:cNvSpPr txBox="1"/>
          <p:nvPr/>
        </p:nvSpPr>
        <p:spPr>
          <a:xfrm>
            <a:off x="76533" y="54592"/>
            <a:ext cx="11244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compare ou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Healthcare System approach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Healthcare-Community Partnership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3C86B1-6DE6-286A-6872-9AA1E644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23" y="924762"/>
            <a:ext cx="10332720" cy="602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0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4CD5-F43B-01E9-C3F4-17429E3E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76203"/>
            <a:ext cx="12031133" cy="1077218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In Pathways, we will partner with Access Programs team to support them doing their own implementation with obstetric practices</a:t>
            </a: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82C2803F-E787-FE92-1003-DE252F323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6" t="11457"/>
          <a:stretch/>
        </p:blipFill>
        <p:spPr>
          <a:xfrm>
            <a:off x="3371780" y="1094458"/>
            <a:ext cx="5490772" cy="425780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B89F09-85F7-A5F0-46EB-9A766B4ACCE4}"/>
              </a:ext>
            </a:extLst>
          </p:cNvPr>
          <p:cNvGrpSpPr>
            <a:grpSpLocks noChangeAspect="1"/>
          </p:cNvGrpSpPr>
          <p:nvPr/>
        </p:nvGrpSpPr>
        <p:grpSpPr>
          <a:xfrm>
            <a:off x="2154018" y="5426493"/>
            <a:ext cx="8251062" cy="1208088"/>
            <a:chOff x="-20881" y="0"/>
            <a:chExt cx="6101244" cy="9144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890731E-83D1-73D9-79C6-A0A8A320C4A1}"/>
                </a:ext>
              </a:extLst>
            </p:cNvPr>
            <p:cNvGrpSpPr/>
            <p:nvPr/>
          </p:nvGrpSpPr>
          <p:grpSpPr>
            <a:xfrm>
              <a:off x="-20881" y="0"/>
              <a:ext cx="2154641" cy="914400"/>
              <a:chOff x="-20881" y="0"/>
              <a:chExt cx="2154641" cy="914400"/>
            </a:xfrm>
          </p:grpSpPr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55A1D4D5-3B74-25D5-B707-2587422AA2BF}"/>
                  </a:ext>
                </a:extLst>
              </p:cNvPr>
              <p:cNvSpPr/>
              <p:nvPr/>
            </p:nvSpPr>
            <p:spPr>
              <a:xfrm>
                <a:off x="-20881" y="0"/>
                <a:ext cx="2154641" cy="914400"/>
              </a:xfrm>
              <a:prstGeom prst="chevron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ysClr val="window" lastClr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A8E83F6B-D7F7-02C7-4C44-FADF0BB592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505" y="112365"/>
                <a:ext cx="953063" cy="265239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27432" rIns="0" bIns="0" anchor="t" anchorCtr="0">
                <a:noAutofit/>
              </a:bodyPr>
              <a:lstStyle/>
              <a:p>
                <a:pPr algn="ct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Planning</a:t>
                </a:r>
                <a:endParaRPr lang="en-US" sz="24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A9D6188C-763B-2F04-BBFB-864A8BDF05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0567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20" name="Arrow: Chevron 19">
                <a:extLst>
                  <a:ext uri="{FF2B5EF4-FFF2-40B4-BE49-F238E27FC236}">
                    <a16:creationId xmlns:a16="http://schemas.microsoft.com/office/drawing/2014/main" id="{A4521AD5-7DA5-1776-3DD7-4F23730910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66326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22" name="Arrow: Chevron 21">
                <a:extLst>
                  <a:ext uri="{FF2B5EF4-FFF2-40B4-BE49-F238E27FC236}">
                    <a16:creationId xmlns:a16="http://schemas.microsoft.com/office/drawing/2014/main" id="{8477FBF5-D627-6E30-5360-AC566E1346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4209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23" name="Arrow: Chevron 22">
                <a:extLst>
                  <a:ext uri="{FF2B5EF4-FFF2-40B4-BE49-F238E27FC236}">
                    <a16:creationId xmlns:a16="http://schemas.microsoft.com/office/drawing/2014/main" id="{D861D830-4EAA-CDA9-7621-640AAABD78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166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24" name="Arrow: Chevron 23">
                <a:extLst>
                  <a:ext uri="{FF2B5EF4-FFF2-40B4-BE49-F238E27FC236}">
                    <a16:creationId xmlns:a16="http://schemas.microsoft.com/office/drawing/2014/main" id="{97F35E23-3396-17AA-FFA9-052F6F5CAB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06452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08B833-19C5-3FC0-1DFA-9A6E940A4528}"/>
                </a:ext>
              </a:extLst>
            </p:cNvPr>
            <p:cNvGrpSpPr/>
            <p:nvPr/>
          </p:nvGrpSpPr>
          <p:grpSpPr>
            <a:xfrm>
              <a:off x="3733994" y="0"/>
              <a:ext cx="2346369" cy="914400"/>
              <a:chOff x="413851" y="0"/>
              <a:chExt cx="2346369" cy="914400"/>
            </a:xfrm>
          </p:grpSpPr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4D6BB5D3-81FD-854A-BC11-FCCF252B45E2}"/>
                  </a:ext>
                </a:extLst>
              </p:cNvPr>
              <p:cNvSpPr/>
              <p:nvPr/>
            </p:nvSpPr>
            <p:spPr>
              <a:xfrm>
                <a:off x="413851" y="0"/>
                <a:ext cx="2346369" cy="914400"/>
              </a:xfrm>
              <a:prstGeom prst="chevron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Text Box 2">
                <a:extLst>
                  <a:ext uri="{FF2B5EF4-FFF2-40B4-BE49-F238E27FC236}">
                    <a16:creationId xmlns:a16="http://schemas.microsoft.com/office/drawing/2014/main" id="{182C3711-CB9C-572E-913A-F8C30CA00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669" y="78225"/>
                <a:ext cx="1285455" cy="265709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27432" rIns="0" bIns="0" anchor="t" anchorCtr="0">
                <a:noAutofit/>
              </a:bodyPr>
              <a:lstStyle/>
              <a:p>
                <a:pPr algn="ctr"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Sustainment</a:t>
                </a:r>
                <a:endParaRPr lang="en-US" sz="24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EA146C09-4AF6-39B2-5743-4803028344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64774" y="600422"/>
                <a:ext cx="598331" cy="182588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  <p:sp>
            <p:nvSpPr>
              <p:cNvPr id="16" name="Arrow: Chevron 15">
                <a:extLst>
                  <a:ext uri="{FF2B5EF4-FFF2-40B4-BE49-F238E27FC236}">
                    <a16:creationId xmlns:a16="http://schemas.microsoft.com/office/drawing/2014/main" id="{41BB043F-7E8A-BE2D-97AF-F938CC8786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36174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DAA8DF-944B-5200-00A1-187720C0E7F2}"/>
                </a:ext>
              </a:extLst>
            </p:cNvPr>
            <p:cNvGrpSpPr/>
            <p:nvPr/>
          </p:nvGrpSpPr>
          <p:grpSpPr>
            <a:xfrm>
              <a:off x="1779815" y="0"/>
              <a:ext cx="2327242" cy="914400"/>
              <a:chOff x="-114299" y="0"/>
              <a:chExt cx="2327242" cy="914400"/>
            </a:xfrm>
          </p:grpSpPr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134B825D-3A8F-CF73-3658-D69888EB7FD0}"/>
                  </a:ext>
                </a:extLst>
              </p:cNvPr>
              <p:cNvSpPr/>
              <p:nvPr/>
            </p:nvSpPr>
            <p:spPr>
              <a:xfrm>
                <a:off x="-114299" y="0"/>
                <a:ext cx="2327242" cy="914400"/>
              </a:xfrm>
              <a:prstGeom prst="chevron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9B8AA1C0-D5B9-215D-73FE-10939EF67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339" y="83777"/>
                <a:ext cx="1534541" cy="30238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27432" rIns="0" bIns="0" anchor="t" anchorCtr="0">
                <a:noAutofit/>
              </a:bodyPr>
              <a:lstStyle/>
              <a:p>
                <a:pPr fontAlgn="auto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/>
                </a:pPr>
                <a:r>
                  <a:rPr lang="en-US" sz="2400" b="1" kern="0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Implementation</a:t>
                </a:r>
                <a:endParaRPr lang="en-US" sz="2400" b="1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5AABD843-6428-54F3-EC66-8E77976EAB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1963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D73FEADA-E346-CD1D-384C-553EA566C7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84249" y="600422"/>
                <a:ext cx="320040" cy="182880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0070C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3758BB-6CB0-B76E-7D17-53D0160A7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fld id="{F75FF783-058F-E745-8DD9-92A94E6DA3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D5C90D49-13DE-0FCE-C7EA-630078BB5151}"/>
              </a:ext>
            </a:extLst>
          </p:cNvPr>
          <p:cNvSpPr>
            <a:spLocks/>
          </p:cNvSpPr>
          <p:nvPr/>
        </p:nvSpPr>
        <p:spPr>
          <a:xfrm>
            <a:off x="3919932" y="6217923"/>
            <a:ext cx="432809" cy="241618"/>
          </a:xfrm>
          <a:prstGeom prst="chevron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5</a:t>
            </a:r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9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07EE11F-237F-6F9A-9BFF-363F68E89671}"/>
              </a:ext>
            </a:extLst>
          </p:cNvPr>
          <p:cNvSpPr txBox="1">
            <a:spLocks/>
          </p:cNvSpPr>
          <p:nvPr/>
        </p:nvSpPr>
        <p:spPr>
          <a:xfrm>
            <a:off x="139699" y="142094"/>
            <a:ext cx="11389335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+mn-lt"/>
              </a:rPr>
              <a:t>Each Access Program will be a clinical and academic partner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3718A-CCDD-A359-7858-11E21EC88832}"/>
              </a:ext>
            </a:extLst>
          </p:cNvPr>
          <p:cNvSpPr txBox="1"/>
          <p:nvPr/>
        </p:nvSpPr>
        <p:spPr>
          <a:xfrm>
            <a:off x="-87682" y="1064713"/>
            <a:ext cx="11878349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algn="l" defTabSz="4572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0099"/>
                </a:solidFill>
                <a:latin typeface="Calibri" panose="020F0502020204030204"/>
              </a:rPr>
              <a:t>7-8 states will do virtual implementation, each Access Program will implement PRISM with 4-8 practices per state</a:t>
            </a:r>
          </a:p>
          <a:p>
            <a:pPr marL="457200" marR="0" lvl="0" algn="l" defTabSz="4572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000099"/>
              </a:solidFill>
              <a:latin typeface="Calibri" panose="020F0502020204030204"/>
            </a:endParaRPr>
          </a:p>
          <a:p>
            <a:pPr marL="457200" marR="0" lvl="0" algn="l" defTabSz="4572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There is grant support for each Access Program and obstetric practice </a:t>
            </a:r>
          </a:p>
          <a:p>
            <a:pPr marL="457200" marR="0" lvl="0" algn="l" defTabSz="4572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endParaRPr lang="en-US" sz="2800" b="1" dirty="0">
              <a:solidFill>
                <a:srgbClr val="000F9F"/>
              </a:solidFill>
              <a:latin typeface="Calibri" panose="020F0502020204030204"/>
            </a:endParaRPr>
          </a:p>
          <a:p>
            <a:pPr marL="457200" marR="0" lvl="0" algn="l" defTabSz="457200" rtl="0" eaLnBrk="1" fontAlgn="auto" latinLnBrk="0" hangingPunct="1">
              <a:spcAft>
                <a:spcPts val="600"/>
              </a:spcAft>
              <a:buClrTx/>
              <a:buSzTx/>
              <a:tabLst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There will be many opportunities for clinical and academic partnership:</a:t>
            </a:r>
          </a:p>
          <a:p>
            <a:pPr marL="1828800" lvl="2" indent="-457200" defTabSz="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Authorship on papers</a:t>
            </a:r>
          </a:p>
          <a:p>
            <a:pPr marL="1828800" lvl="2" indent="-457200" defTabSz="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New studies</a:t>
            </a:r>
          </a:p>
          <a:p>
            <a:pPr marL="1828800" lvl="2" indent="-457200" defTabSz="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Program evaluation</a:t>
            </a:r>
          </a:p>
          <a:p>
            <a:pPr marL="1828800" lvl="2" indent="-457200" defTabSz="4572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000F9F"/>
                </a:solidFill>
                <a:latin typeface="Calibri" panose="020F0502020204030204"/>
              </a:rPr>
              <a:t>Analyses at the Access Program level </a:t>
            </a:r>
            <a:endParaRPr lang="en-US" sz="2800" b="1" dirty="0">
              <a:solidFill>
                <a:srgbClr val="000099"/>
              </a:solidFill>
              <a:latin typeface="Calibri" panose="020F0502020204030204"/>
            </a:endParaRPr>
          </a:p>
          <a:p>
            <a:pPr marL="914400" marR="0" lvl="0" indent="-457200" algn="l" defTabSz="4572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1" dirty="0">
              <a:solidFill>
                <a:srgbClr val="000F9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875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514D-10C0-0A09-F294-EF5CEC90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8580"/>
            <a:ext cx="11040035" cy="96693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Snapshot of Project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95698-17F4-5D2F-957E-1A4926B4EFDE}"/>
              </a:ext>
            </a:extLst>
          </p:cNvPr>
          <p:cNvSpPr txBox="1"/>
          <p:nvPr/>
        </p:nvSpPr>
        <p:spPr>
          <a:xfrm>
            <a:off x="988531" y="1378788"/>
            <a:ext cx="8642501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0099"/>
              </a:solidFill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000099"/>
                </a:solidFill>
              </a:rPr>
              <a:t>Project start date: 3/1/24</a:t>
            </a:r>
          </a:p>
          <a:p>
            <a:pPr>
              <a:lnSpc>
                <a:spcPts val="2000"/>
              </a:lnSpc>
            </a:pPr>
            <a:endParaRPr lang="en-US" sz="3200" b="1" dirty="0">
              <a:solidFill>
                <a:srgbClr val="000099"/>
              </a:solidFill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000099"/>
                </a:solidFill>
              </a:rPr>
              <a:t>Planning Phase 1: until 2/28/25</a:t>
            </a:r>
          </a:p>
          <a:p>
            <a:pPr>
              <a:lnSpc>
                <a:spcPts val="2000"/>
              </a:lnSpc>
            </a:pPr>
            <a:endParaRPr lang="en-US" sz="3200" b="1" dirty="0">
              <a:solidFill>
                <a:srgbClr val="000099"/>
              </a:solidFill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000099"/>
                </a:solidFill>
              </a:rPr>
              <a:t>Research Phase 2 – 5 years: 3/1/25 – 2/28/30</a:t>
            </a:r>
          </a:p>
          <a:p>
            <a:pPr>
              <a:lnSpc>
                <a:spcPts val="2000"/>
              </a:lnSpc>
            </a:pPr>
            <a:endParaRPr lang="en-US" sz="3200" b="1" dirty="0">
              <a:solidFill>
                <a:srgbClr val="000099"/>
              </a:solidFill>
            </a:endParaRPr>
          </a:p>
          <a:p>
            <a:pPr>
              <a:lnSpc>
                <a:spcPts val="2000"/>
              </a:lnSpc>
            </a:pPr>
            <a:r>
              <a:rPr lang="en-US" sz="3200" b="1" dirty="0">
                <a:solidFill>
                  <a:srgbClr val="000099"/>
                </a:solidFill>
              </a:rPr>
              <a:t>Project End date: 2/28/31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F6633-44B2-60DD-1C70-673469FD569E}"/>
              </a:ext>
            </a:extLst>
          </p:cNvPr>
          <p:cNvSpPr txBox="1"/>
          <p:nvPr/>
        </p:nvSpPr>
        <p:spPr>
          <a:xfrm>
            <a:off x="988531" y="3983751"/>
            <a:ext cx="11040034" cy="154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>
                <a:solidFill>
                  <a:srgbClr val="000099"/>
                </a:solidFill>
              </a:rPr>
              <a:t>Anticipated Implementation Timeline</a:t>
            </a:r>
          </a:p>
          <a:p>
            <a:pPr>
              <a:lnSpc>
                <a:spcPts val="4000"/>
              </a:lnSpc>
            </a:pPr>
            <a:r>
              <a:rPr lang="en-US" sz="3200" b="1" dirty="0">
                <a:solidFill>
                  <a:srgbClr val="000099"/>
                </a:solidFill>
              </a:rPr>
              <a:t>	PRISM Implementation – Fall of 2025</a:t>
            </a:r>
          </a:p>
          <a:p>
            <a:pPr>
              <a:lnSpc>
                <a:spcPts val="4000"/>
              </a:lnSpc>
            </a:pPr>
            <a:r>
              <a:rPr lang="en-US" sz="3200" b="1" dirty="0">
                <a:solidFill>
                  <a:srgbClr val="000099"/>
                </a:solidFill>
              </a:rPr>
              <a:t>	PRISM + PSI Peer Support Implementation – Spring of 2026 </a:t>
            </a:r>
          </a:p>
        </p:txBody>
      </p:sp>
    </p:spTree>
    <p:extLst>
      <p:ext uri="{BB962C8B-B14F-4D97-AF65-F5344CB8AC3E}">
        <p14:creationId xmlns:p14="http://schemas.microsoft.com/office/powerpoint/2010/main" val="213034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50" y="683843"/>
            <a:ext cx="925171" cy="5490314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en-US" sz="44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0512C-9EE8-4426-B0BE-867099524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21" y="0"/>
            <a:ext cx="8799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7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40169-895D-35E6-11FE-37348C3C3C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Physician Call  Activity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21E49-1B9A-EDB8-D5A2-1127993DE1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Physicians: 67% of calls 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B79B225-6556-477A-B3AF-667173D5ADD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31675484"/>
              </p:ext>
            </p:extLst>
          </p:nvPr>
        </p:nvGraphicFramePr>
        <p:xfrm>
          <a:off x="4900613" y="436563"/>
          <a:ext cx="7027862" cy="592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5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10B07F1-FB87-0B64-1C43-B818DE9FC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Halyard Text" panose="020B0604020202020204" charset="0"/>
                <a:ea typeface="Halyard Display Light" pitchFamily="2" charset="77"/>
              </a:rPr>
              <a:t>PeriPAN Enrollment Activity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B98EB-A592-A143-671A-3FC8ECCE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FB4A6C-D91C-1440-977D-6F60EB24D40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085B3C1B-1061-4701-B7AC-BE759311123D}"/>
              </a:ext>
            </a:extLst>
          </p:cNvPr>
          <p:cNvGraphicFramePr>
            <a:graphicFrameLocks noGrp="1"/>
          </p:cNvGraphicFramePr>
          <p:nvPr/>
        </p:nvGraphicFramePr>
        <p:xfrm>
          <a:off x="1012825" y="723623"/>
          <a:ext cx="10166350" cy="541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9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DCF9-233E-478A-BC5C-D92266630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24" y="439967"/>
            <a:ext cx="11047751" cy="1816671"/>
          </a:xfrm>
        </p:spPr>
        <p:txBody>
          <a:bodyPr>
            <a:normAutofit/>
          </a:bodyPr>
          <a:lstStyle/>
          <a:p>
            <a:r>
              <a:rPr lang="en-US" dirty="0"/>
              <a:t>PeriPAN ECHO | Spring 2024</a:t>
            </a:r>
            <a:br>
              <a:rPr lang="en-US" dirty="0"/>
            </a:br>
            <a:r>
              <a:rPr lang="en-US" dirty="0"/>
              <a:t>Tuesday’s 12:00-1:00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F69ED2-072D-4862-A20D-FA0C00FEE16D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220097303"/>
              </p:ext>
            </p:extLst>
          </p:nvPr>
        </p:nvGraphicFramePr>
        <p:xfrm>
          <a:off x="572124" y="1945639"/>
          <a:ext cx="11315076" cy="3791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8612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9656464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3/12/2024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Introduction to ECHO® and Perinatal Mental Health Consultation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34729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3/26/2024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Avenir Book"/>
                        </a:rPr>
                        <a:t>Intrusive Thoughts vs. Psychosis in the Perinatal/Postpartum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828780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4/9/2024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Cultural Considerations in Perinatal Mental Health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85562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4/23/2024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Mental Health and Infertility 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03779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5/7/2024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Perinatal Loss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5/28/2024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Hyperemesis Gravidarum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473891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6/4/2024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/>
                        </a:rPr>
                        <a:t>Postpartum Catatonia</a:t>
                      </a:r>
                      <a:endParaRPr lang="en-US" dirty="0">
                        <a:solidFill>
                          <a:schemeClr val="tx1"/>
                        </a:solidFill>
                        <a:latin typeface="Avenir Boo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094E-77ED-49F5-A8A8-85183AD5EF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099" y="450376"/>
            <a:ext cx="3794125" cy="5482338"/>
          </a:xfrm>
        </p:spPr>
        <p:txBody>
          <a:bodyPr/>
          <a:lstStyle/>
          <a:p>
            <a:r>
              <a:rPr lang="en-US" dirty="0"/>
              <a:t>PeriPAN Grand Rounds Schedule</a:t>
            </a:r>
          </a:p>
          <a:p>
            <a:r>
              <a:rPr lang="en-US" dirty="0"/>
              <a:t>2024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Tuesday of the month</a:t>
            </a:r>
          </a:p>
          <a:p>
            <a:r>
              <a:rPr lang="en-US" sz="2400" dirty="0"/>
              <a:t>12:00-1:00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22009E5-EC19-4C60-99E4-CB2B01450B9C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92238388"/>
              </p:ext>
            </p:extLst>
          </p:nvPr>
        </p:nvGraphicFramePr>
        <p:xfrm>
          <a:off x="4999838" y="285226"/>
          <a:ext cx="6853806" cy="637888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2630">
                  <a:extLst>
                    <a:ext uri="{9D8B030D-6E8A-4147-A177-3AD203B41FA5}">
                      <a16:colId xmlns:a16="http://schemas.microsoft.com/office/drawing/2014/main" val="673554586"/>
                    </a:ext>
                  </a:extLst>
                </a:gridCol>
                <a:gridCol w="5101176">
                  <a:extLst>
                    <a:ext uri="{9D8B030D-6E8A-4147-A177-3AD203B41FA5}">
                      <a16:colId xmlns:a16="http://schemas.microsoft.com/office/drawing/2014/main" val="2583694008"/>
                    </a:ext>
                  </a:extLst>
                </a:gridCol>
              </a:tblGrid>
              <a:tr h="4015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Date &amp; Time</a:t>
                      </a:r>
                    </a:p>
                  </a:txBody>
                  <a:tcPr marL="59776" marR="597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venir Book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59776" marR="59776" anchor="ctr"/>
                </a:tc>
                <a:extLst>
                  <a:ext uri="{0D108BD9-81ED-4DB2-BD59-A6C34878D82A}">
                    <a16:rowId xmlns:a16="http://schemas.microsoft.com/office/drawing/2014/main" val="5164613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Introduction to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0318618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2/20/2024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Bipolar and Schizophrenia Spectrum in the Pregnancy and Postpartum Period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341216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3/19/2024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Screening and Diagnosis of Anxiety and Depression in Pregnancy and the Postpartum Period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6659485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4/16/2024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Suicide Risk and Safety Assessment in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6825549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5/21/2024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Psychotropic Medication in Breastfeeding and Pregnancy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678910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6/18/2024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Psychopharmacology and Perinatal Mood and Anxiety Disorders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6426614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7/16/2024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Substance Use in the Perinatal and 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08205923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8/20/2024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Eating Disorders and Perinatal Mental Health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8378820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9/17/2024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Perinatal and Postpartum Psychosis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256592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10/15/2024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NICU Parent Supports and Considerations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732860"/>
                  </a:ext>
                </a:extLst>
              </a:tr>
              <a:tr h="543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11/19/2024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/>
                        </a:rPr>
                        <a:t>Paternal Mental Health and the Perinatal-Postpartum Periods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57353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206B8-7B5D-4B10-A0FC-1858859BBB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4A6C-D91C-1440-977D-6F60EB24D4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570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3B5B-E363-4F1E-A814-68F341D09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MMHSUD HRSA Grant: PeriPAN Collaboration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279F8-F553-49EC-BE8D-4E8CA212C82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</a:rPr>
              <a:t>Current situation: in 2019, substance use disorder (SUD) contributed to </a:t>
            </a:r>
            <a:r>
              <a:rPr lang="en-US" sz="1800" b="1" dirty="0">
                <a:latin typeface="Avenir Book" panose="02000503020000020003"/>
              </a:rPr>
              <a:t>11% </a:t>
            </a:r>
            <a:r>
              <a:rPr lang="en-US" sz="1800" dirty="0">
                <a:latin typeface="Avenir Book" panose="02000503020000020003"/>
              </a:rPr>
              <a:t>of pregnancy-related deaths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Be Well, Texas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Goal: Eradicate substance-related deaths, reduce morbidity, and improve health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espite efforts, SUD continues to be a difficult issue to address because of various factors</a:t>
            </a:r>
            <a:endParaRPr lang="en-US" sz="1800" dirty="0">
              <a:latin typeface="Avenir Book" panose="02000503020000020003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</a:rPr>
              <a:t>Factors influencing Access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</a:rPr>
              <a:t>challenges to recovery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Complex needs and trauma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Child welfare involvement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Loss of a loved one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Limited social support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Interpersonal conflict and abuse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Unaddressed mental illness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Lack of w</a:t>
            </a:r>
            <a:r>
              <a:rPr lang="en-US" sz="1800" dirty="0"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orkforce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For these reasons, </a:t>
            </a:r>
            <a:r>
              <a:rPr lang="en-US" sz="1800" dirty="0"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PeriPAN joined HHSC in their application for the MMHSUD </a:t>
            </a:r>
            <a:r>
              <a:rPr lang="en-US" sz="1800" dirty="0">
                <a:effectLst/>
                <a:latin typeface="Avenir Book" panose="02000503020000020003"/>
                <a:ea typeface="Times New Roman" panose="02020603050405020304" pitchFamily="18" charset="0"/>
                <a:cs typeface="Times New Roman" panose="02020603050405020304" pitchFamily="18" charset="0"/>
              </a:rPr>
              <a:t>grant as the next step in working to address this issue</a:t>
            </a:r>
            <a:endParaRPr lang="en-US" sz="1800" dirty="0">
              <a:latin typeface="Avenir Book" panose="02000503020000020003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AC47CB-72C3-4E37-96E1-22EEC665C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099" y="3867325"/>
            <a:ext cx="3794125" cy="1843927"/>
          </a:xfrm>
        </p:spPr>
        <p:txBody>
          <a:bodyPr>
            <a:normAutofit/>
          </a:bodyPr>
          <a:lstStyle/>
          <a:p>
            <a:r>
              <a:rPr lang="en-US" sz="2400" dirty="0"/>
              <a:t>Perinatal Substance Use: </a:t>
            </a:r>
            <a:br>
              <a:rPr lang="en-US" sz="2400" dirty="0"/>
            </a:br>
            <a:r>
              <a:rPr lang="en-US" sz="2400" dirty="0"/>
              <a:t>A Solution for Texas</a:t>
            </a:r>
          </a:p>
        </p:txBody>
      </p:sp>
    </p:spTree>
    <p:extLst>
      <p:ext uri="{BB962C8B-B14F-4D97-AF65-F5344CB8AC3E}">
        <p14:creationId xmlns:p14="http://schemas.microsoft.com/office/powerpoint/2010/main" val="51749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A072-7435-49F9-849B-8D9CFF2D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State Efforts and Solutions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8883AAA-7102-4C10-B2CA-3BECE12BBD6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96257007"/>
              </p:ext>
            </p:extLst>
          </p:nvPr>
        </p:nvGraphicFramePr>
        <p:xfrm>
          <a:off x="571500" y="1668463"/>
          <a:ext cx="11049000" cy="408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981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AE7DECE7-B238-439C-9305-C038D2A5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MMHSUD Goals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6F431605-AE1C-4A03-95F9-6F1C094A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9F730F9-E877-454E-BD5A-FA53076243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72124" y="1303143"/>
            <a:ext cx="8144037" cy="44710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Goal 1: Build the capacity of Texas’ perinatal workforce to enable routine MMHSUD screening for pregnant and postpartum women, especially women living in underserved communities and women living in under-resourced rural areas.</a:t>
            </a:r>
          </a:p>
          <a:p>
            <a:pPr marL="0" indent="0">
              <a:buNone/>
            </a:pPr>
            <a:r>
              <a:rPr lang="en-US" sz="2400" dirty="0"/>
              <a:t>Goal 2: Increase access to real-time psychiatric consultation and substance use disorder screening, treatment, and recovery support resources for the perinatal workforce. Pregnant and postpartum women will be able to obtain in-person or telehealth care from providers in the Be Well Texas Recovery Network and the Be Well Texas Clinic.</a:t>
            </a:r>
          </a:p>
          <a:p>
            <a:pPr marL="0" indent="0">
              <a:buNone/>
            </a:pPr>
            <a:r>
              <a:rPr lang="en-US" sz="2400" dirty="0"/>
              <a:t>Goal 3: Increase access to trauma-informed, culturally, and linguistically appropriate psychiatric or substance use disorder treatment and recovery support services for pregnant and postpartum women.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71688F-9879-46FA-817A-C1DF8FB99DCB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11546649"/>
              </p:ext>
            </p:extLst>
          </p:nvPr>
        </p:nvGraphicFramePr>
        <p:xfrm>
          <a:off x="9106847" y="1083827"/>
          <a:ext cx="2925762" cy="469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07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TSW &amp; CH-CPAN PeriPAN Template" id="{8A60B102-5752-4DF9-9FCB-0873659A08B3}" vid="{A934F74A-2B16-4CE0-93A2-44B70C3895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8" ma:contentTypeDescription="Create a new document." ma:contentTypeScope="" ma:versionID="cd9b46e9ac7900af1dbe4bf1573a7b95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c6f2e5f8655b7c396514f41ea298d57d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Comments xmlns="2018a4d9-e5a5-428b-a312-dfd840ba6b63" xsi:nil="true"/>
    <lcf76f155ced4ddcb4097134ff3c332f xmlns="2018a4d9-e5a5-428b-a312-dfd840ba6b6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06D7B-6B1D-445F-BEEF-D0F8969B530D}"/>
</file>

<file path=customXml/itemProps2.xml><?xml version="1.0" encoding="utf-8"?>
<ds:datastoreItem xmlns:ds="http://schemas.openxmlformats.org/officeDocument/2006/customXml" ds:itemID="{BC9D421B-E19C-4113-BDD7-C74E6500D42A}">
  <ds:schemaRefs>
    <ds:schemaRef ds:uri="http://schemas.microsoft.com/office/2006/documentManagement/types"/>
    <ds:schemaRef ds:uri="2018a4d9-e5a5-428b-a312-dfd840ba6b63"/>
    <ds:schemaRef ds:uri="bc6d5123-e1cb-4a6a-adf0-63854dce486e"/>
    <ds:schemaRef ds:uri="http://purl.org/dc/elements/1.1/"/>
    <ds:schemaRef ds:uri="ef95f5f0-dadb-470a-94cb-364b588c356d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231E5F-B89B-408E-84DB-64311633C3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CPAN PeriPAN-Template</Template>
  <TotalTime>1469</TotalTime>
  <Words>733</Words>
  <Application>Microsoft Office PowerPoint</Application>
  <PresentationFormat>Widescreen</PresentationFormat>
  <Paragraphs>149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Avenir Black</vt:lpstr>
      <vt:lpstr>Avenir Book</vt:lpstr>
      <vt:lpstr>Avenir Light</vt:lpstr>
      <vt:lpstr>Avenir Light Oblique</vt:lpstr>
      <vt:lpstr>Avenir Medium</vt:lpstr>
      <vt:lpstr>Avenir Medium Oblique</vt:lpstr>
      <vt:lpstr>Calibri</vt:lpstr>
      <vt:lpstr>Calibri Light</vt:lpstr>
      <vt:lpstr>Halyard Text</vt:lpstr>
      <vt:lpstr>Times New Roman</vt:lpstr>
      <vt:lpstr>Wingdings</vt:lpstr>
      <vt:lpstr>Office Theme</vt:lpstr>
      <vt:lpstr>PeriPAN</vt:lpstr>
      <vt:lpstr>PeriPAN Activity  </vt:lpstr>
      <vt:lpstr>PowerPoint Presentation</vt:lpstr>
      <vt:lpstr>PeriPAN Enrollment Activity  </vt:lpstr>
      <vt:lpstr>PeriPAN ECHO | Spring 2024 Tuesday’s 12:00-1:00</vt:lpstr>
      <vt:lpstr>PowerPoint Presentation</vt:lpstr>
      <vt:lpstr>PowerPoint Presentation</vt:lpstr>
      <vt:lpstr>State Efforts and Solutions</vt:lpstr>
      <vt:lpstr>Texas MMHSUD Goals</vt:lpstr>
      <vt:lpstr>Pathways to Perinatal Mental Health Equity Study </vt:lpstr>
      <vt:lpstr>PowerPoint Presentation</vt:lpstr>
      <vt:lpstr>In Pathways, we will partner with Access Programs team to support them doing their own implementation with obstetric practices</vt:lpstr>
      <vt:lpstr>PowerPoint Presentation</vt:lpstr>
      <vt:lpstr>Snapshot of Project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PeriPAN</dc:title>
  <dc:creator>Jenn Erdige</dc:creator>
  <cp:lastModifiedBy>jenn.erdige@ttuhsc.edu</cp:lastModifiedBy>
  <cp:revision>32</cp:revision>
  <dcterms:created xsi:type="dcterms:W3CDTF">2023-10-11T13:33:50Z</dcterms:created>
  <dcterms:modified xsi:type="dcterms:W3CDTF">2024-01-18T17:20:16Z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