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sldIdLst>
    <p:sldId id="264" r:id="rId5"/>
    <p:sldId id="8905" r:id="rId6"/>
    <p:sldId id="8901" r:id="rId7"/>
    <p:sldId id="1098" r:id="rId8"/>
    <p:sldId id="274" r:id="rId9"/>
    <p:sldId id="89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E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Avenir Medium" panose="02000503020000020003"/>
              </a:rPr>
              <a:t>April Physician Consult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88413176012847E-2"/>
          <c:y val="2.6384434004472761E-2"/>
          <c:w val="0.91543075262434004"/>
          <c:h val="0.9120625794999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</c:v>
                </c:pt>
              </c:strCache>
            </c:strRef>
          </c:tx>
          <c:spPr>
            <a:solidFill>
              <a:srgbClr val="331E5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OB/GYN</c:v>
                </c:pt>
                <c:pt idx="1">
                  <c:v>Resident</c:v>
                </c:pt>
                <c:pt idx="2">
                  <c:v>Pediatrician</c:v>
                </c:pt>
                <c:pt idx="3">
                  <c:v>Psychiatrist</c:v>
                </c:pt>
                <c:pt idx="4">
                  <c:v>Family Medicine</c:v>
                </c:pt>
                <c:pt idx="5">
                  <c:v>Medical Director</c:v>
                </c:pt>
                <c:pt idx="6">
                  <c:v>Other Speciality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147</c:v>
                </c:pt>
                <c:pt idx="1">
                  <c:v>73</c:v>
                </c:pt>
                <c:pt idx="2">
                  <c:v>70</c:v>
                </c:pt>
                <c:pt idx="3">
                  <c:v>29</c:v>
                </c:pt>
                <c:pt idx="4">
                  <c:v>27</c:v>
                </c:pt>
                <c:pt idx="5">
                  <c:v>15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3-4877-817F-7A01DD47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208864"/>
        <c:axId val="568205120"/>
      </c:barChart>
      <c:catAx>
        <c:axId val="5682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/>
                <a:ea typeface="+mn-ea"/>
                <a:cs typeface="+mn-cs"/>
              </a:defRPr>
            </a:pPr>
            <a:endParaRPr lang="en-US"/>
          </a:p>
        </c:txPr>
        <c:crossAx val="568205120"/>
        <c:crosses val="autoZero"/>
        <c:auto val="1"/>
        <c:lblAlgn val="ctr"/>
        <c:lblOffset val="100"/>
        <c:noMultiLvlLbl val="0"/>
      </c:catAx>
      <c:valAx>
        <c:axId val="568205120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/>
                <a:ea typeface="+mn-ea"/>
                <a:cs typeface="+mn-cs"/>
              </a:defRPr>
            </a:pPr>
            <a:endParaRPr lang="en-US"/>
          </a:p>
        </c:txPr>
        <c:crossAx val="5682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5C64-0988-4EA5-A4BF-913E0F6492DB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CD9A-40F4-4C4E-B09F-EF663A4E0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4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259B9CDB-FC74-EF58-6D2C-B368ED4B0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b="86608"/>
          <a:stretch/>
        </p:blipFill>
        <p:spPr>
          <a:xfrm>
            <a:off x="-190132" y="-93938"/>
            <a:ext cx="13052659" cy="6951938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61D70A0-32B1-0015-8631-B2A7BD733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0" y="354778"/>
            <a:ext cx="4724958" cy="1055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1E2C57AB-EE1C-F930-2CD7-02C430FD6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0" t="47083" r="26947" b="39861"/>
          <a:stretch/>
        </p:blipFill>
        <p:spPr>
          <a:xfrm>
            <a:off x="-147969" y="-19334"/>
            <a:ext cx="5048250" cy="687733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18F7A0F-04AA-4C69-02DD-B06EAEE36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8" y="5977696"/>
            <a:ext cx="3941490" cy="8803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F27D4D75-0A51-EC54-08E6-3EC04F16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FC6438F-D769-F753-4257-BB5ABCE7B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8F3E71F8-B52B-3466-D83C-CB274D8C6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5204C7D-F87E-E4E3-164B-759397C7F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34A3301-85EF-CB0F-0BA3-BE2B41B28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t="79292" r="28402" b="7314"/>
          <a:stretch/>
        </p:blipFill>
        <p:spPr>
          <a:xfrm>
            <a:off x="-590551" y="-180976"/>
            <a:ext cx="12992695" cy="7038976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A551196-AFD6-9D21-5E64-CC0BA58CD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 t="16528" r="40293" b="70062"/>
          <a:stretch/>
        </p:blipFill>
        <p:spPr>
          <a:xfrm>
            <a:off x="-95250" y="0"/>
            <a:ext cx="933450" cy="6932799"/>
          </a:xfrm>
          <a:prstGeom prst="rect">
            <a:avLst/>
          </a:prstGeom>
        </p:spPr>
      </p:pic>
      <p:pic>
        <p:nvPicPr>
          <p:cNvPr id="3" name="Picture 2" descr="A white outline of a flag with a star&#10;&#10;Description automatically generated">
            <a:extLst>
              <a:ext uri="{FF2B5EF4-FFF2-40B4-BE49-F238E27FC236}">
                <a16:creationId xmlns:a16="http://schemas.microsoft.com/office/drawing/2014/main" id="{75959845-7A5F-B59D-71FF-7738B014BE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6101044"/>
            <a:ext cx="570739" cy="5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13A4D56-7E8F-47EB-8C2B-FA773BDB0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7109"/>
            <a:ext cx="10515600" cy="3118072"/>
          </a:xfrm>
        </p:spPr>
        <p:txBody>
          <a:bodyPr/>
          <a:lstStyle/>
          <a:p>
            <a:r>
              <a:rPr lang="en-US" sz="7200" dirty="0"/>
              <a:t>Perinatal Psychiatry Access Network</a:t>
            </a:r>
            <a:br>
              <a:rPr lang="en-US" sz="7200" dirty="0"/>
            </a:br>
            <a:r>
              <a:rPr lang="en-US" sz="7200" dirty="0"/>
              <a:t>(PeriPAN)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76851"/>
            <a:ext cx="10515600" cy="1841112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Sarah Mallard Wakefield, MD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Medical Director of PeriPAN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Associate Professor and Chair of Psychiatry 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School of Medicine, TTUHSC</a:t>
            </a:r>
          </a:p>
        </p:txBody>
      </p:sp>
      <p:pic>
        <p:nvPicPr>
          <p:cNvPr id="4" name="Picture Placeholder 11" descr="Woman with baby outline">
            <a:extLst>
              <a:ext uri="{FF2B5EF4-FFF2-40B4-BE49-F238E27FC236}">
                <a16:creationId xmlns:a16="http://schemas.microsoft.com/office/drawing/2014/main" id="{B8147DBB-DBD5-47B2-9EE3-2EA62DBA6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28300" y="4248539"/>
            <a:ext cx="2569424" cy="25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872FA-3779-4F47-94ED-B3A08CC3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4D56-7E8F-47EB-8C2B-FA773BDB064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E393C-82F6-47E1-ADE2-28DF0DAC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21" y="0"/>
            <a:ext cx="85933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BA010-B087-431C-ACB5-DD8AD073E412}"/>
              </a:ext>
            </a:extLst>
          </p:cNvPr>
          <p:cNvSpPr txBox="1"/>
          <p:nvPr/>
        </p:nvSpPr>
        <p:spPr>
          <a:xfrm>
            <a:off x="4118994" y="3674378"/>
            <a:ext cx="3288485" cy="2585323"/>
          </a:xfrm>
          <a:prstGeom prst="rect">
            <a:avLst/>
          </a:prstGeom>
          <a:solidFill>
            <a:srgbClr val="331E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kern="1200" dirty="0">
                <a:solidFill>
                  <a:schemeClr val="bg1"/>
                </a:solidFill>
                <a:effectLst/>
                <a:latin typeface="Avenir Medium" panose="02000503020000020003"/>
                <a:ea typeface="Halyard Display Light" pitchFamily="2" charset="77"/>
              </a:rPr>
              <a:t>PeriPAN Activity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venir Medium" panose="02000503020000020003"/>
                <a:ea typeface="Halyard Display Light" pitchFamily="2" charset="77"/>
              </a:rPr>
              <a:t>April 2024</a:t>
            </a:r>
            <a:endParaRPr lang="en-US" sz="5400" b="0" kern="1200" dirty="0">
              <a:solidFill>
                <a:schemeClr val="bg1"/>
              </a:solidFill>
              <a:effectLst/>
              <a:latin typeface="Avenir Medium" panose="02000503020000020003"/>
              <a:ea typeface="Halyard Display Ligh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8A7D4-7660-41F4-92A9-77117175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323" y="2030847"/>
            <a:ext cx="652391" cy="195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B37AA-8B25-4454-A985-A0476E9F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046" y="1368916"/>
            <a:ext cx="624949" cy="2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C7D7B9-B89F-4C23-A088-FBEB52DF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6" y="243281"/>
            <a:ext cx="3320368" cy="5654175"/>
          </a:xfrm>
          <a:solidFill>
            <a:srgbClr val="331E54"/>
          </a:solidFill>
        </p:spPr>
        <p:txBody>
          <a:bodyPr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April Consult  Activity: </a:t>
            </a:r>
            <a:r>
              <a:rPr lang="en-US" dirty="0">
                <a:solidFill>
                  <a:schemeClr val="bg1"/>
                </a:solidFill>
              </a:rPr>
              <a:t>Physician</a:t>
            </a:r>
            <a:br>
              <a:rPr lang="en-US" dirty="0">
                <a:solidFill>
                  <a:schemeClr val="bg1"/>
                </a:solidFill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panose="02000503020000020003"/>
                <a:cs typeface="Arial" panose="020B0604020202020204" pitchFamily="34" charset="0"/>
              </a:rPr>
              <a:t>66% of calls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panose="02000503020000020003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panose="02000503020000020003"/>
                <a:cs typeface="Arial" panose="020B0604020202020204" pitchFamily="34" charset="0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panose="02000503020000020003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Other clinic roles consult activity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34% of calls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Nurse Practitioner – 110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Certified Midwife – 24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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Physician Assistant – 14</a:t>
            </a:r>
            <a:endParaRPr lang="en-US" dirty="0">
              <a:solidFill>
                <a:schemeClr val="bg1"/>
              </a:solidFill>
              <a:latin typeface="Avenir Medium" panose="02000503020000020003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B79B225-6556-477A-B3AF-667173D5ADD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89159889"/>
              </p:ext>
            </p:extLst>
          </p:nvPr>
        </p:nvGraphicFramePr>
        <p:xfrm>
          <a:off x="3716323" y="243282"/>
          <a:ext cx="8305101" cy="565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AA909AA-029A-48FB-A0CB-387CDCD0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737F8F-0193-4651-96CD-FA6FE5EB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8" y="4940173"/>
            <a:ext cx="749794" cy="810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19BC1C-0516-46A4-91E8-70D99190A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167" y="4940173"/>
            <a:ext cx="708438" cy="827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B34375-1C70-4984-8EE6-D3A55E76D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390" y="4940173"/>
            <a:ext cx="1200398" cy="8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Tuesday of the month</a:t>
            </a:r>
          </a:p>
          <a:p>
            <a:r>
              <a:rPr lang="en-US" sz="2400" dirty="0"/>
              <a:t>12:00-1:00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34804044"/>
              </p:ext>
            </p:extLst>
          </p:nvPr>
        </p:nvGraphicFramePr>
        <p:xfrm>
          <a:off x="4999838" y="285226"/>
          <a:ext cx="6853806" cy="6378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2/20/2024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Screening and Diagnosis of Bipolar and Schizophrenia Spectrum in the Pregnancy and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3/19/2024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Screening and Diagnosis of Anxiety and Depression in Pregnancy and the Postpartum Period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4/16/2024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Suicide Risk and Safety Assessment in Perinatal Mental Health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5/21/2024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Psychotropic Medication in Breastfeeding and Pregnancy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6/18/2024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Psychopharmacology and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7/16/2024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Substance Use in the Perinatal and 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8/20/2024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Eating Disorders and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9/17/2024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Perinatal and Postpartum Psychosis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10/15/2024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NICU Parent Supports and Considerations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328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11/19/2024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Paternal Mental Health and the Perinatal-Postpartum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735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7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DCF9-233E-478A-BC5C-D9226663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439968"/>
            <a:ext cx="11047751" cy="129655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PeriPAN ECHO | Spring 2024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Tuesday’s 12:00-1:00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F69ED2-072D-4862-A20D-FA0C00FEE16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01247740"/>
              </p:ext>
            </p:extLst>
          </p:nvPr>
        </p:nvGraphicFramePr>
        <p:xfrm>
          <a:off x="572124" y="1945639"/>
          <a:ext cx="11315076" cy="3791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8612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9656464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3/12/2024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Introduction to ECHO® and Perinatal Mental Health Consultation</a:t>
                      </a:r>
                      <a:endParaRPr lang="en-US" dirty="0">
                        <a:solidFill>
                          <a:schemeClr val="tx1"/>
                        </a:solidFill>
                        <a:latin typeface="Avenir Medium" panose="020005030200000200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4729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3/26/2024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venir Medium" panose="02000503020000020003"/>
                        </a:rPr>
                        <a:t>Intrusive Thoughts vs. Psychosis in the Perinatal/Postpartum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2878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4/9/2024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Cultural Considerations in Perinatal Mental Health</a:t>
                      </a:r>
                      <a:endParaRPr lang="en-US" dirty="0">
                        <a:solidFill>
                          <a:schemeClr val="tx1"/>
                        </a:solidFill>
                        <a:latin typeface="Avenir Medium" panose="020005030200000200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5562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4/23/2024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Mental Health and Infertility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3779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5/7/2024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Perinatal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5/28/2024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Hyperemesis Gravidarum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6/4/2024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Medium" panose="02000503020000020003"/>
                        </a:rPr>
                        <a:t>Postpartum Catatonia</a:t>
                      </a:r>
                      <a:endParaRPr lang="en-US" dirty="0">
                        <a:solidFill>
                          <a:schemeClr val="tx1"/>
                        </a:solidFill>
                        <a:latin typeface="Avenir Medium" panose="020005030200000200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8EDE-9465-401C-92AC-051CB528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168758"/>
            <a:ext cx="11047751" cy="86317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PeriPAN Updates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E8FA4-87C8-4A74-8D39-DF054022D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0450" y="2838284"/>
            <a:ext cx="3431097" cy="590716"/>
          </a:xfrm>
        </p:spPr>
        <p:txBody>
          <a:bodyPr/>
          <a:lstStyle/>
          <a:p>
            <a:r>
              <a:rPr lang="en-US" sz="2000" dirty="0">
                <a:latin typeface="Avenir Medium" panose="02000503020000020003"/>
              </a:rPr>
              <a:t>Pathways to Perinatal Mental Health Equity (Pathways</a:t>
            </a:r>
            <a:r>
              <a:rPr lang="en-US" sz="2000" dirty="0">
                <a:latin typeface="Avenir Book" panose="02000503020000020003"/>
              </a:rPr>
              <a:t>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7B331E-357B-44C0-B8CF-F4DF04170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124" y="3557506"/>
            <a:ext cx="2965428" cy="2371874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ECHO series 6/11/24 -10/8/24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Offered on the 2</a:t>
            </a:r>
            <a:r>
              <a:rPr lang="en-US" baseline="30000" dirty="0">
                <a:latin typeface="Avenir Medium" panose="02000503020000020003"/>
              </a:rPr>
              <a:t>nd</a:t>
            </a:r>
            <a:r>
              <a:rPr lang="en-US" dirty="0">
                <a:latin typeface="Avenir Medium" panose="02000503020000020003"/>
              </a:rPr>
              <a:t> and 4</a:t>
            </a:r>
            <a:r>
              <a:rPr lang="en-US" baseline="30000" dirty="0">
                <a:latin typeface="Avenir Medium" panose="02000503020000020003"/>
              </a:rPr>
              <a:t>th</a:t>
            </a:r>
            <a:r>
              <a:rPr lang="en-US" dirty="0">
                <a:latin typeface="Avenir Medium" panose="02000503020000020003"/>
              </a:rPr>
              <a:t> Tuesday of the month at noon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Registration and topic information available shortly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27325F-D327-4FDE-B97E-348E1271A9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9459" y="2778083"/>
            <a:ext cx="3148093" cy="590716"/>
          </a:xfrm>
        </p:spPr>
        <p:txBody>
          <a:bodyPr/>
          <a:lstStyle/>
          <a:p>
            <a:r>
              <a:rPr lang="en-US" dirty="0">
                <a:latin typeface="Avenir Medium" panose="02000503020000020003"/>
              </a:rPr>
              <a:t>Postpartum Depression (PPD)  Workgroup </a:t>
            </a:r>
          </a:p>
        </p:txBody>
      </p:sp>
      <p:pic>
        <p:nvPicPr>
          <p:cNvPr id="1026" name="Picture 2" descr="Texas Pediatric Society">
            <a:extLst>
              <a:ext uri="{FF2B5EF4-FFF2-40B4-BE49-F238E27FC236}">
                <a16:creationId xmlns:a16="http://schemas.microsoft.com/office/drawing/2014/main" id="{B6C93AB9-934E-4AF5-B88F-2541AAEC4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r="44676" b="1"/>
          <a:stretch/>
        </p:blipFill>
        <p:spPr bwMode="auto">
          <a:xfrm>
            <a:off x="1021314" y="1079167"/>
            <a:ext cx="1884385" cy="1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1231AB4-6E50-44D1-8986-C31DB152FCC7}"/>
              </a:ext>
            </a:extLst>
          </p:cNvPr>
          <p:cNvSpPr txBox="1">
            <a:spLocks/>
          </p:cNvSpPr>
          <p:nvPr/>
        </p:nvSpPr>
        <p:spPr>
          <a:xfrm>
            <a:off x="4380450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Geographic &amp; practice selection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OB practice recruitment 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Avenir Medium" panose="02000503020000020003"/>
              </a:rPr>
              <a:t>Collaborating with </a:t>
            </a:r>
            <a:r>
              <a:rPr lang="en-US" sz="2000" dirty="0" err="1">
                <a:latin typeface="Avenir Medium" panose="02000503020000020003"/>
              </a:rPr>
              <a:t>TexasAIM</a:t>
            </a:r>
            <a:r>
              <a:rPr lang="en-US" sz="2000" dirty="0">
                <a:latin typeface="Avenir Medium" panose="02000503020000020003"/>
              </a:rPr>
              <a:t> and TCHMB</a:t>
            </a:r>
            <a:endParaRPr lang="en-US" dirty="0">
              <a:latin typeface="Avenir Medium" panose="02000503020000020003"/>
            </a:endParaRPr>
          </a:p>
        </p:txBody>
      </p:sp>
      <p:pic>
        <p:nvPicPr>
          <p:cNvPr id="16" name="Content Placeholder 5" descr="A map of texas with red dots&#10;&#10;Description automatically generated">
            <a:extLst>
              <a:ext uri="{FF2B5EF4-FFF2-40B4-BE49-F238E27FC236}">
                <a16:creationId xmlns:a16="http://schemas.microsoft.com/office/drawing/2014/main" id="{80525E4A-D41F-4708-87EA-320825D5F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87" y="899168"/>
            <a:ext cx="1753021" cy="1690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E669FF-0BDB-47E5-942E-1DAF323FE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99" y="1312685"/>
            <a:ext cx="2801824" cy="86317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15F2C3C-F11E-46B4-B37A-AAFFF41AEAFE}"/>
              </a:ext>
            </a:extLst>
          </p:cNvPr>
          <p:cNvSpPr txBox="1">
            <a:spLocks/>
          </p:cNvSpPr>
          <p:nvPr/>
        </p:nvSpPr>
        <p:spPr>
          <a:xfrm>
            <a:off x="8280062" y="2838284"/>
            <a:ext cx="3431097" cy="590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venir Blac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Book" panose="02000503020000020003"/>
              </a:rPr>
              <a:t>April Enrollment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67F059E-3E8C-43B2-A0D8-D1E8858C015B}"/>
              </a:ext>
            </a:extLst>
          </p:cNvPr>
          <p:cNvSpPr txBox="1">
            <a:spLocks/>
          </p:cNvSpPr>
          <p:nvPr/>
        </p:nvSpPr>
        <p:spPr>
          <a:xfrm>
            <a:off x="8280061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 Medium" panose="02000503020000020003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6446DA-0889-441E-8DDD-9BFD94258078}"/>
              </a:ext>
            </a:extLst>
          </p:cNvPr>
          <p:cNvSpPr txBox="1">
            <a:spLocks/>
          </p:cNvSpPr>
          <p:nvPr/>
        </p:nvSpPr>
        <p:spPr>
          <a:xfrm>
            <a:off x="8526010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875 OBs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164 OB clinics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Avenir Medium" panose="02000503020000020003"/>
              </a:rPr>
              <a:t>41 Women’s or Maternal Health clinics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13 Midwifery practices </a:t>
            </a:r>
          </a:p>
        </p:txBody>
      </p:sp>
    </p:spTree>
    <p:extLst>
      <p:ext uri="{BB962C8B-B14F-4D97-AF65-F5344CB8AC3E}">
        <p14:creationId xmlns:p14="http://schemas.microsoft.com/office/powerpoint/2010/main" val="33200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2E93F7-65D9-4862-9A45-8F30DA9ECA9E}" vid="{A3B2D8F9-E74D-4ED2-8E4B-00A9B986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D421B-E19C-4113-BDD7-C74E6500D42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ef95f5f0-dadb-470a-94cb-364b588c356d"/>
    <ds:schemaRef ds:uri="http://purl.org/dc/dcmitype/"/>
    <ds:schemaRef ds:uri="bc6d5123-e1cb-4a6a-adf0-63854dce486e"/>
    <ds:schemaRef ds:uri="http://schemas.microsoft.com/office/infopath/2007/PartnerControls"/>
    <ds:schemaRef ds:uri="2018a4d9-e5a5-428b-a312-dfd840ba6b6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21CF6-B057-4425-8C30-5DF7173B5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PeriPAN Template Slide Deck</Template>
  <TotalTime>498</TotalTime>
  <Words>316</Words>
  <Application>Microsoft Office PowerPoint</Application>
  <PresentationFormat>Widescreen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Avenir Black</vt:lpstr>
      <vt:lpstr>Avenir Book</vt:lpstr>
      <vt:lpstr>Avenir Light</vt:lpstr>
      <vt:lpstr>Avenir Light Oblique</vt:lpstr>
      <vt:lpstr>Avenir Medium</vt:lpstr>
      <vt:lpstr>Avenir Medium Oblique</vt:lpstr>
      <vt:lpstr>Calibri</vt:lpstr>
      <vt:lpstr>Office Theme</vt:lpstr>
      <vt:lpstr>Perinatal Psychiatry Access Network (PeriPAN)</vt:lpstr>
      <vt:lpstr>PowerPoint Presentation</vt:lpstr>
      <vt:lpstr>April Consult  Activity: Physician 66% of calls    Other clinic roles consult activity 34% of calls  Nurse Practitioner – 110   Certified Midwife – 24  Physician Assistant – 14</vt:lpstr>
      <vt:lpstr>PowerPoint Presentation</vt:lpstr>
      <vt:lpstr>PeriPAN ECHO | Spring 2024 Tuesday’s 12:00-1:00</vt:lpstr>
      <vt:lpstr>PeriPAN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Erdige, Jenn</dc:creator>
  <cp:lastModifiedBy>jenn.erdige@ttuhsc.edu</cp:lastModifiedBy>
  <cp:revision>19</cp:revision>
  <dcterms:created xsi:type="dcterms:W3CDTF">2024-04-09T17:06:37Z</dcterms:created>
  <dcterms:modified xsi:type="dcterms:W3CDTF">2024-05-17T17:10:36Z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