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7" r:id="rId5"/>
    <p:sldId id="308" r:id="rId6"/>
    <p:sldId id="258" r:id="rId7"/>
    <p:sldId id="1100" r:id="rId8"/>
    <p:sldId id="274" r:id="rId9"/>
    <p:sldId id="1097" r:id="rId10"/>
    <p:sldId id="10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OB/GYN</c:v>
                </c:pt>
                <c:pt idx="1">
                  <c:v>Pediatrician</c:v>
                </c:pt>
                <c:pt idx="2">
                  <c:v>Resident</c:v>
                </c:pt>
                <c:pt idx="3">
                  <c:v>Psychiatrist</c:v>
                </c:pt>
                <c:pt idx="4">
                  <c:v>Family Medicine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94</c:v>
                </c:pt>
                <c:pt idx="1">
                  <c:v>38</c:v>
                </c:pt>
                <c:pt idx="2">
                  <c:v>38</c:v>
                </c:pt>
                <c:pt idx="3">
                  <c:v>17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3-4877-817F-7A01DD479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8208864"/>
        <c:axId val="568205120"/>
      </c:barChart>
      <c:catAx>
        <c:axId val="56820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205120"/>
        <c:crosses val="autoZero"/>
        <c:auto val="1"/>
        <c:lblAlgn val="ctr"/>
        <c:lblOffset val="100"/>
        <c:noMultiLvlLbl val="0"/>
      </c:catAx>
      <c:valAx>
        <c:axId val="56820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20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Sheet1!$A$2:$A$16</c:f>
              <c:strCache>
                <c:ptCount val="15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  <c:pt idx="12">
                  <c:v>AUG</c:v>
                </c:pt>
                <c:pt idx="13">
                  <c:v>SEP</c:v>
                </c:pt>
                <c:pt idx="14">
                  <c:v>OCT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 formatCode="0">
                  <c:v>20</c:v>
                </c:pt>
                <c:pt idx="1">
                  <c:v>241</c:v>
                </c:pt>
                <c:pt idx="2">
                  <c:v>365</c:v>
                </c:pt>
                <c:pt idx="3">
                  <c:v>410</c:v>
                </c:pt>
                <c:pt idx="4">
                  <c:v>415</c:v>
                </c:pt>
                <c:pt idx="5">
                  <c:v>492</c:v>
                </c:pt>
                <c:pt idx="6">
                  <c:v>513</c:v>
                </c:pt>
                <c:pt idx="7">
                  <c:v>543</c:v>
                </c:pt>
                <c:pt idx="8">
                  <c:v>540</c:v>
                </c:pt>
                <c:pt idx="9">
                  <c:v>558</c:v>
                </c:pt>
                <c:pt idx="10">
                  <c:v>566</c:v>
                </c:pt>
                <c:pt idx="11">
                  <c:v>566</c:v>
                </c:pt>
                <c:pt idx="12">
                  <c:v>522</c:v>
                </c:pt>
                <c:pt idx="13">
                  <c:v>526</c:v>
                </c:pt>
                <c:pt idx="14">
                  <c:v>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FF-4EC2-98E4-8536318E0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7537872"/>
        <c:axId val="67009456"/>
      </c:lineChart>
      <c:catAx>
        <c:axId val="178753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09456"/>
        <c:crosses val="autoZero"/>
        <c:auto val="1"/>
        <c:lblAlgn val="ctr"/>
        <c:lblOffset val="100"/>
        <c:noMultiLvlLbl val="0"/>
      </c:catAx>
      <c:valAx>
        <c:axId val="6700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753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0.86556</cdr:x>
      <cdr:y>0.02814</cdr:y>
    </cdr:from>
    <cdr:to>
      <cdr:x>0.86556</cdr:x>
      <cdr:y>0.92949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1149B98-612F-4D66-9B04-899E2B1A6CB9}"/>
            </a:ext>
          </a:extLst>
        </cdr:cNvPr>
        <cdr:cNvCxnSpPr/>
      </cdr:nvCxnSpPr>
      <cdr:spPr>
        <a:xfrm xmlns:a="http://schemas.openxmlformats.org/drawingml/2006/main">
          <a:off x="8799559" y="138866"/>
          <a:ext cx="0" cy="444771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4C07B-3205-4211-AFC2-C5AECA87EE8D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D0679-E014-4AD6-A1A3-9F4041CC4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1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9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F1F8-2AA6-5148-ACAA-D0FE1D9BFB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64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F1F8-2AA6-5148-ACAA-D0FE1D9BFB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74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" b="52"/>
          <a:stretch/>
        </p:blipFill>
        <p:spPr>
          <a:xfrm>
            <a:off x="-635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venir Medium" panose="02000503020000020003" pitchFamily="2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B00A7-397B-A05B-0596-E70802D18C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380856"/>
            <a:ext cx="5342624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0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F82687-2F59-96CD-9D28-06874C06FC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6" y="6115089"/>
            <a:ext cx="3654069" cy="4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3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00398F-E4D7-7FE0-6E30-2B607FD14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6190441"/>
            <a:ext cx="4194795" cy="5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1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9513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8B6311-4733-8086-191A-F99B35D9B1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6190441"/>
            <a:ext cx="4194795" cy="5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53FF44B-F1D9-6BF1-E2F2-B1A0FBCBB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2869" y="1866279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4000" b="0" i="1" kern="1200" smtClean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 Light" pitchFamily="2" charset="77"/>
                <a:cs typeface="Al Tarikh" pitchFamily="2" charset="-78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Light Oblique" panose="020B0402020203090204" pitchFamily="34" charset="77"/>
                <a:ea typeface="Halyard Display" pitchFamily="2" charset="77"/>
              </a:rPr>
              <a:t>”Click here to edit the text and insert a quote”</a:t>
            </a:r>
          </a:p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" pitchFamily="2" charset="77"/>
              </a:rPr>
              <a:t>- TCMHCC</a:t>
            </a:r>
            <a:endParaRPr lang="en-US" sz="2800" b="0" i="0" kern="12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Halyard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3533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8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5BCB-FC31-E252-3D1E-762D8C77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PeriPAN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7908C-F954-E8BF-7E2D-350A0C237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Sarah Mallard Wakefield, MD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Medical Director of PeriPAN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Associate Professor and Chair of Psychiatry 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School of Medicine, TTUHSC</a:t>
            </a:r>
          </a:p>
        </p:txBody>
      </p:sp>
    </p:spTree>
    <p:extLst>
      <p:ext uri="{BB962C8B-B14F-4D97-AF65-F5344CB8AC3E}">
        <p14:creationId xmlns:p14="http://schemas.microsoft.com/office/powerpoint/2010/main" val="326103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0B07F1-FB87-0B64-1C43-B818DE9F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550" y="683843"/>
            <a:ext cx="925171" cy="5490314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en-US" sz="44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Halyard Text" panose="020B0604020202020204" charset="0"/>
                <a:ea typeface="Halyard Display Light" pitchFamily="2" charset="77"/>
              </a:rPr>
              <a:t>PeriPAN Activity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1B98EB-A592-A143-671A-3FC8ECCE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FB4A6C-D91C-1440-977D-6F60EB24D40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631097-C9D6-464D-972C-68F8BBDFCDA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431608" y="95753"/>
            <a:ext cx="9127119" cy="6666494"/>
          </a:xfrm>
        </p:spPr>
      </p:pic>
    </p:spTree>
    <p:extLst>
      <p:ext uri="{BB962C8B-B14F-4D97-AF65-F5344CB8AC3E}">
        <p14:creationId xmlns:p14="http://schemas.microsoft.com/office/powerpoint/2010/main" val="287217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D40169-895D-35E6-11FE-37348C3C3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Physician Call  Activity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21E49-1B9A-EDB8-D5A2-1127993DE1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Physicians: 70% of calls </a:t>
            </a:r>
          </a:p>
          <a:p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B79B225-6556-477A-B3AF-667173D5ADDE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4823419"/>
              </p:ext>
            </p:extLst>
          </p:nvPr>
        </p:nvGraphicFramePr>
        <p:xfrm>
          <a:off x="4900613" y="436563"/>
          <a:ext cx="7027862" cy="592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551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0B07F1-FB87-0B64-1C43-B818DE9F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Halyard Text" panose="020B0604020202020204" charset="0"/>
                <a:ea typeface="Halyard Display Light" pitchFamily="2" charset="77"/>
              </a:rPr>
              <a:t>PeriPAN Enrollment Activity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1B98EB-A592-A143-671A-3FC8ECCE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FB4A6C-D91C-1440-977D-6F60EB24D40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85B3C1B-1061-4701-B7AC-BE759311123D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28313893"/>
              </p:ext>
            </p:extLst>
          </p:nvPr>
        </p:nvGraphicFramePr>
        <p:xfrm>
          <a:off x="1454150" y="1317072"/>
          <a:ext cx="10166350" cy="493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792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DCF9-233E-478A-BC5C-D9226663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4" y="439967"/>
            <a:ext cx="11047751" cy="1816671"/>
          </a:xfrm>
        </p:spPr>
        <p:txBody>
          <a:bodyPr>
            <a:normAutofit/>
          </a:bodyPr>
          <a:lstStyle/>
          <a:p>
            <a:r>
              <a:rPr lang="en-US" dirty="0"/>
              <a:t>PeriPAN ECHO | Fall 2023</a:t>
            </a:r>
            <a:br>
              <a:rPr lang="en-US" dirty="0"/>
            </a:br>
            <a:r>
              <a:rPr lang="en-US" dirty="0"/>
              <a:t>Tuesday’s 12:00-1:00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206B8-7B5D-4B10-A0FC-1858859B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F69ED2-072D-4862-A20D-FA0C00FEE16D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130697208"/>
              </p:ext>
            </p:extLst>
          </p:nvPr>
        </p:nvGraphicFramePr>
        <p:xfrm>
          <a:off x="572124" y="1945639"/>
          <a:ext cx="11315076" cy="37911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58612">
                  <a:extLst>
                    <a:ext uri="{9D8B030D-6E8A-4147-A177-3AD203B41FA5}">
                      <a16:colId xmlns:a16="http://schemas.microsoft.com/office/drawing/2014/main" val="673554586"/>
                    </a:ext>
                  </a:extLst>
                </a:gridCol>
                <a:gridCol w="9656464">
                  <a:extLst>
                    <a:ext uri="{9D8B030D-6E8A-4147-A177-3AD203B41FA5}">
                      <a16:colId xmlns:a16="http://schemas.microsoft.com/office/drawing/2014/main" val="2583694008"/>
                    </a:ext>
                  </a:extLst>
                </a:gridCol>
              </a:tblGrid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461360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9/26/23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Introduction to ECHO® and Perinatal Mental Health Consultation</a:t>
                      </a:r>
                      <a:endParaRPr lang="en-US" dirty="0">
                        <a:solidFill>
                          <a:schemeClr val="tx1"/>
                        </a:solidFill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347290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10/10/23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Postpartum Psychosis</a:t>
                      </a:r>
                      <a:endParaRPr lang="en-US" dirty="0">
                        <a:solidFill>
                          <a:srgbClr val="FF0000"/>
                        </a:solidFill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828780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10/24/23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Substance Use in the Perinatal and Postpartum Period</a:t>
                      </a:r>
                      <a:endParaRPr lang="en-US" dirty="0">
                        <a:solidFill>
                          <a:schemeClr val="tx1"/>
                        </a:solidFill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855628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11/7/23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Perinatal OCD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037795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11/28/23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Trauma-Informed Care and PMAD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18618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12/5/23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Eating Disorders and Perinatal Mental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659485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12/12/23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Sleep Hygiene and Perinatal Mental Health</a:t>
                      </a:r>
                      <a:endParaRPr lang="en-US" dirty="0">
                        <a:solidFill>
                          <a:schemeClr val="tx1"/>
                        </a:solidFill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825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1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C094E-77ED-49F5-A8A8-85183AD5E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6"/>
            <a:ext cx="3794125" cy="5482338"/>
          </a:xfrm>
        </p:spPr>
        <p:txBody>
          <a:bodyPr/>
          <a:lstStyle/>
          <a:p>
            <a:r>
              <a:rPr lang="en-US" dirty="0"/>
              <a:t>PeriPAN Grand Rounds Schedule</a:t>
            </a:r>
          </a:p>
          <a:p>
            <a:r>
              <a:rPr lang="en-US" dirty="0"/>
              <a:t>2023</a:t>
            </a:r>
          </a:p>
          <a:p>
            <a:pPr lvl="0"/>
            <a:r>
              <a:rPr lang="en-US" sz="2400" dirty="0">
                <a:solidFill>
                  <a:prstClr val="white"/>
                </a:solidFill>
              </a:rPr>
              <a:t>3</a:t>
            </a:r>
            <a:r>
              <a:rPr lang="en-US" sz="2400" baseline="30000" dirty="0">
                <a:solidFill>
                  <a:prstClr val="white"/>
                </a:solidFill>
              </a:rPr>
              <a:t>rd</a:t>
            </a:r>
            <a:r>
              <a:rPr lang="en-US" sz="2400" dirty="0">
                <a:solidFill>
                  <a:prstClr val="white"/>
                </a:solidFill>
              </a:rPr>
              <a:t> Tuesday of the month</a:t>
            </a:r>
          </a:p>
          <a:p>
            <a:pPr lvl="0"/>
            <a:r>
              <a:rPr lang="en-US" sz="2400" dirty="0">
                <a:solidFill>
                  <a:prstClr val="white"/>
                </a:solidFill>
              </a:rPr>
              <a:t>12:00-1:00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22009E5-EC19-4C60-99E4-CB2B01450B9C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46359404"/>
              </p:ext>
            </p:extLst>
          </p:nvPr>
        </p:nvGraphicFramePr>
        <p:xfrm>
          <a:off x="4739951" y="436562"/>
          <a:ext cx="7188164" cy="52343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38131">
                  <a:extLst>
                    <a:ext uri="{9D8B030D-6E8A-4147-A177-3AD203B41FA5}">
                      <a16:colId xmlns:a16="http://schemas.microsoft.com/office/drawing/2014/main" val="673554586"/>
                    </a:ext>
                  </a:extLst>
                </a:gridCol>
                <a:gridCol w="5350033">
                  <a:extLst>
                    <a:ext uri="{9D8B030D-6E8A-4147-A177-3AD203B41FA5}">
                      <a16:colId xmlns:a16="http://schemas.microsoft.com/office/drawing/2014/main" val="2583694008"/>
                    </a:ext>
                  </a:extLst>
                </a:gridCol>
              </a:tblGrid>
              <a:tr h="11631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/>
                          <a:cs typeface="Arial" panose="020B0604020202020204" pitchFamily="34" charset="0"/>
                        </a:rPr>
                        <a:t>Date &amp; Time</a:t>
                      </a:r>
                    </a:p>
                  </a:txBody>
                  <a:tcPr marL="59776" marR="59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59776" marR="59776" anchor="ctr"/>
                </a:tc>
                <a:extLst>
                  <a:ext uri="{0D108BD9-81ED-4DB2-BD59-A6C34878D82A}">
                    <a16:rowId xmlns:a16="http://schemas.microsoft.com/office/drawing/2014/main" val="516461360"/>
                  </a:ext>
                </a:extLst>
              </a:tr>
              <a:tr h="20355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/>
                          <a:cs typeface="Arial" panose="020B0604020202020204" pitchFamily="34" charset="0"/>
                        </a:rPr>
                        <a:t>11/21/2023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venir Book"/>
                          <a:cs typeface="Arial" panose="020B0604020202020204" pitchFamily="34" charset="0"/>
                        </a:rPr>
                        <a:t>12:00- 1:00 PM</a:t>
                      </a:r>
                    </a:p>
                  </a:txBody>
                  <a:tcPr marL="59776" marR="59776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venir Book"/>
                          <a:cs typeface="Arial" panose="020B0604020202020204" pitchFamily="34" charset="0"/>
                        </a:rPr>
                        <a:t>NICU Parent Supports and Considerations</a:t>
                      </a:r>
                    </a:p>
                  </a:txBody>
                  <a:tcPr marL="59776" marR="59776" anchor="ctr"/>
                </a:tc>
                <a:extLst>
                  <a:ext uri="{0D108BD9-81ED-4DB2-BD59-A6C34878D82A}">
                    <a16:rowId xmlns:a16="http://schemas.microsoft.com/office/drawing/2014/main" val="2066659485"/>
                  </a:ext>
                </a:extLst>
              </a:tr>
              <a:tr h="20355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venir Book"/>
                          <a:cs typeface="Arial" panose="020B0604020202020204" pitchFamily="34" charset="0"/>
                        </a:rPr>
                        <a:t>12/19/2023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venir Book"/>
                          <a:cs typeface="Arial" panose="020B0604020202020204" pitchFamily="34" charset="0"/>
                        </a:rPr>
                        <a:t>12:00- 1:00 PM</a:t>
                      </a:r>
                    </a:p>
                  </a:txBody>
                  <a:tcPr marL="59776" marR="59776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venir Book"/>
                          <a:cs typeface="Arial" panose="020B0604020202020204" pitchFamily="34" charset="0"/>
                        </a:rPr>
                        <a:t>Paternal Mental Health and the Perinatal-Postpartum Periods</a:t>
                      </a:r>
                    </a:p>
                  </a:txBody>
                  <a:tcPr marL="59776" marR="59776" anchor="ctr"/>
                </a:tc>
                <a:extLst>
                  <a:ext uri="{0D108BD9-81ED-4DB2-BD59-A6C34878D82A}">
                    <a16:rowId xmlns:a16="http://schemas.microsoft.com/office/drawing/2014/main" val="153682554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206B8-7B5D-4B10-A0FC-1858859BBB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4A6C-D91C-1440-977D-6F60EB24D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35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C094E-77ED-49F5-A8A8-85183AD5E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6"/>
            <a:ext cx="3794125" cy="5482338"/>
          </a:xfrm>
        </p:spPr>
        <p:txBody>
          <a:bodyPr/>
          <a:lstStyle/>
          <a:p>
            <a:r>
              <a:rPr lang="en-US" dirty="0"/>
              <a:t>PeriPAN Grand Rounds Schedule</a:t>
            </a:r>
          </a:p>
          <a:p>
            <a:r>
              <a:rPr lang="en-US" dirty="0"/>
              <a:t>2024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Tuesday of the month</a:t>
            </a:r>
          </a:p>
          <a:p>
            <a:r>
              <a:rPr lang="en-US" sz="2400" dirty="0"/>
              <a:t>12:00-1:00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22009E5-EC19-4C60-99E4-CB2B01450B9C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92238388"/>
              </p:ext>
            </p:extLst>
          </p:nvPr>
        </p:nvGraphicFramePr>
        <p:xfrm>
          <a:off x="4999838" y="285226"/>
          <a:ext cx="6853806" cy="63788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2630">
                  <a:extLst>
                    <a:ext uri="{9D8B030D-6E8A-4147-A177-3AD203B41FA5}">
                      <a16:colId xmlns:a16="http://schemas.microsoft.com/office/drawing/2014/main" val="673554586"/>
                    </a:ext>
                  </a:extLst>
                </a:gridCol>
                <a:gridCol w="5101176">
                  <a:extLst>
                    <a:ext uri="{9D8B030D-6E8A-4147-A177-3AD203B41FA5}">
                      <a16:colId xmlns:a16="http://schemas.microsoft.com/office/drawing/2014/main" val="2583694008"/>
                    </a:ext>
                  </a:extLst>
                </a:gridCol>
              </a:tblGrid>
              <a:tr h="4015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Book"/>
                          <a:cs typeface="Arial" panose="020B0604020202020204" pitchFamily="34" charset="0"/>
                        </a:rPr>
                        <a:t>Date &amp; Time</a:t>
                      </a:r>
                    </a:p>
                  </a:txBody>
                  <a:tcPr marL="59776" marR="59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Book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59776" marR="59776" anchor="ctr"/>
                </a:tc>
                <a:extLst>
                  <a:ext uri="{0D108BD9-81ED-4DB2-BD59-A6C34878D82A}">
                    <a16:rowId xmlns:a16="http://schemas.microsoft.com/office/drawing/2014/main" val="51646136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1/16/2024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Introduction to Perinatal Mood and Anxiety Disorders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0318618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2/20/2024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Screening and Diagnosis of Bipolar and Schizophrenia Spectrum in the Pregnancy and Postpartum Period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3412162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3/19/2024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Screening and Diagnosis of Anxiety and Depression in Pregnancy and the Postpartum Period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6659485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4/16/2024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Suicide Risk and Safety Assessment in Perinatal Mental Health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6825549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5/21/2024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Psychotropic Medication in Breastfeeding and Pregnancy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6789103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6/18/2024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Psychopharmacology and Perinatal Mood and Anxiety Disorders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426614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7/16/2024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Substance Use in the Perinatal and Postpartum Periods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205923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8/20/2024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Eating Disorders and Perinatal Mental Health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378820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9/17/2024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Perinatal and Postpartum Psychosis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7256592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10/15/2024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NICU Parent Supports and Considerations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73286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11/19/2024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Paternal Mental Health and the Perinatal-Postpartum Periods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957353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206B8-7B5D-4B10-A0FC-1858859BBB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4A6C-D91C-1440-977D-6F60EB24D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570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TSW &amp; CH-CPAN PeriPAN Template" id="{8A60B102-5752-4DF9-9FCB-0873659A08B3}" vid="{A934F74A-2B16-4CE0-93A2-44B70C3895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Comments xmlns="2018a4d9-e5a5-428b-a312-dfd840ba6b63" xsi:nil="true"/>
    <lcf76f155ced4ddcb4097134ff3c332f xmlns="2018a4d9-e5a5-428b-a312-dfd840ba6b6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7" ma:contentTypeDescription="Create a new document." ma:contentTypeScope="" ma:versionID="c9b99145b013152f2800ea016eb62efb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b910f8455d27ecf63bf9ca063884c220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9D421B-E19C-4113-BDD7-C74E6500D42A}">
  <ds:schemaRefs>
    <ds:schemaRef ds:uri="http://schemas.microsoft.com/office/2006/documentManagement/types"/>
    <ds:schemaRef ds:uri="2018a4d9-e5a5-428b-a312-dfd840ba6b63"/>
    <ds:schemaRef ds:uri="bc6d5123-e1cb-4a6a-adf0-63854dce486e"/>
    <ds:schemaRef ds:uri="http://purl.org/dc/elements/1.1/"/>
    <ds:schemaRef ds:uri="ef95f5f0-dadb-470a-94cb-364b588c356d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231E5F-B89B-408E-84DB-64311633C3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4AA6A2-BBED-4883-B347-6ECD7F5BD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18a4d9-e5a5-428b-a312-dfd840ba6b63"/>
    <ds:schemaRef ds:uri="ef95f5f0-dadb-470a-94cb-364b588c356d"/>
    <ds:schemaRef ds:uri="bc6d5123-e1cb-4a6a-adf0-63854dce4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CPAN PeriPAN-Template</Template>
  <TotalTime>219</TotalTime>
  <Words>246</Words>
  <Application>Microsoft Office PowerPoint</Application>
  <PresentationFormat>Widescreen</PresentationFormat>
  <Paragraphs>74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Al Tarikh</vt:lpstr>
      <vt:lpstr>Arial</vt:lpstr>
      <vt:lpstr>Avenir Black</vt:lpstr>
      <vt:lpstr>Avenir Book</vt:lpstr>
      <vt:lpstr>Avenir Light</vt:lpstr>
      <vt:lpstr>Avenir Light Oblique</vt:lpstr>
      <vt:lpstr>Avenir Medium</vt:lpstr>
      <vt:lpstr>Avenir Medium Oblique</vt:lpstr>
      <vt:lpstr>Calibri</vt:lpstr>
      <vt:lpstr>Calibri Light</vt:lpstr>
      <vt:lpstr>Halyard Display</vt:lpstr>
      <vt:lpstr>Halyard Display Light</vt:lpstr>
      <vt:lpstr>Halyard Text</vt:lpstr>
      <vt:lpstr>Office Theme</vt:lpstr>
      <vt:lpstr>PeriPAN</vt:lpstr>
      <vt:lpstr>PeriPAN Activity  </vt:lpstr>
      <vt:lpstr>PowerPoint Presentation</vt:lpstr>
      <vt:lpstr>PeriPAN Enrollment Activity  </vt:lpstr>
      <vt:lpstr>PeriPAN ECHO | Fall 2023 Tuesday’s 12:00-1:00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PeriPAN</dc:title>
  <dc:creator>Jenn Erdige</dc:creator>
  <cp:lastModifiedBy>Erdige, Jenn</cp:lastModifiedBy>
  <cp:revision>19</cp:revision>
  <dcterms:created xsi:type="dcterms:W3CDTF">2023-10-11T13:33:50Z</dcterms:created>
  <dcterms:modified xsi:type="dcterms:W3CDTF">2023-11-10T19:08:07Z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</Properties>
</file>