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2"/>
  </p:notesMasterIdLst>
  <p:sldIdLst>
    <p:sldId id="256" r:id="rId5"/>
    <p:sldId id="257" r:id="rId6"/>
    <p:sldId id="1110" r:id="rId7"/>
    <p:sldId id="1109" r:id="rId8"/>
    <p:sldId id="369" r:id="rId9"/>
    <p:sldId id="1106" r:id="rId10"/>
    <p:sldId id="1108"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Halyard Display" panose="020B0604020202020204" charset="0"/>
      <p:regular r:id="rId17"/>
      <p:bold r:id="rId18"/>
      <p:italic r:id="rId19"/>
      <p:boldItalic r:id="rId20"/>
    </p:embeddedFont>
    <p:embeddedFont>
      <p:font typeface="Halyard Display Light" panose="020B0604020202020204" charset="0"/>
      <p:regular r:id="rId21"/>
      <p:italic r:id="rId22"/>
    </p:embeddedFont>
    <p:embeddedFont>
      <p:font typeface="Halyard Text" panose="020B0604020202020204" charset="0"/>
      <p:regular r:id="rId23"/>
      <p:bold r:id="rId24"/>
      <p:italic r:id="rId25"/>
      <p:boldItalic r:id="rId26"/>
    </p:embeddedFont>
    <p:embeddedFont>
      <p:font typeface="Halyard Text Book" panose="020B060402020202020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E8F512-AEA3-D41F-26C9-7025095C87B4}" name="Cruzada-Davis, Laura" initials="CDL" userId="S::lcruzada@utsystem.edu::474f9554-b6ec-40b3-8274-e075d5c0b7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2"/>
    <p:restoredTop sz="76113" autoAdjust="0"/>
  </p:normalViewPr>
  <p:slideViewPr>
    <p:cSldViewPr snapToGrid="0" snapToObjects="1">
      <p:cViewPr varScale="1">
        <p:scale>
          <a:sx n="66" d="100"/>
          <a:sy n="66" d="100"/>
        </p:scale>
        <p:origin x="1464" y="43"/>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theme" Target="theme/theme1.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DC726-BE11-4D13-A42A-F596809A4B5F}" type="doc">
      <dgm:prSet loTypeId="urn:microsoft.com/office/officeart/2005/8/layout/hProcess9" loCatId="process" qsTypeId="urn:microsoft.com/office/officeart/2005/8/quickstyle/simple1" qsCatId="simple" csTypeId="urn:microsoft.com/office/officeart/2005/8/colors/accent1_2" csCatId="accent1" phldr="1"/>
      <dgm:spPr/>
    </dgm:pt>
    <dgm:pt modelId="{DF3E6596-55BA-4304-9ADF-E126F9DD5BE5}">
      <dgm:prSet phldrT="[Text]"/>
      <dgm:spPr/>
      <dgm:t>
        <a:bodyPr/>
        <a:lstStyle/>
        <a:p>
          <a:r>
            <a:rPr lang="en-US" dirty="0"/>
            <a:t>RFA (NOFO) release</a:t>
          </a:r>
        </a:p>
        <a:p>
          <a:r>
            <a:rPr lang="en-US" dirty="0"/>
            <a:t>January 2024</a:t>
          </a:r>
        </a:p>
      </dgm:t>
    </dgm:pt>
    <dgm:pt modelId="{756955B2-6472-4022-AA55-D28CE68B830A}" type="parTrans" cxnId="{E5689529-A2B6-4934-BDCE-56654427A3BD}">
      <dgm:prSet/>
      <dgm:spPr/>
      <dgm:t>
        <a:bodyPr/>
        <a:lstStyle/>
        <a:p>
          <a:endParaRPr lang="en-US"/>
        </a:p>
      </dgm:t>
    </dgm:pt>
    <dgm:pt modelId="{3EF71C72-0338-488E-8D1F-3FCD863D9AD6}" type="sibTrans" cxnId="{E5689529-A2B6-4934-BDCE-56654427A3BD}">
      <dgm:prSet/>
      <dgm:spPr/>
      <dgm:t>
        <a:bodyPr/>
        <a:lstStyle/>
        <a:p>
          <a:endParaRPr lang="en-US"/>
        </a:p>
      </dgm:t>
    </dgm:pt>
    <dgm:pt modelId="{7FBF5453-51F3-4938-AAB0-FEC6CEA39D11}">
      <dgm:prSet phldrT="[Text]"/>
      <dgm:spPr/>
      <dgm:t>
        <a:bodyPr/>
        <a:lstStyle/>
        <a:p>
          <a:r>
            <a:rPr lang="en-US" dirty="0"/>
            <a:t>Letter of Intent </a:t>
          </a:r>
        </a:p>
        <a:p>
          <a:r>
            <a:rPr lang="en-US" dirty="0"/>
            <a:t>February  2024</a:t>
          </a:r>
        </a:p>
      </dgm:t>
    </dgm:pt>
    <dgm:pt modelId="{35F8BC47-933E-492D-B658-4B10E4548577}" type="parTrans" cxnId="{FD9842B0-C225-40ED-A8E7-90FC6354F53B}">
      <dgm:prSet/>
      <dgm:spPr/>
      <dgm:t>
        <a:bodyPr/>
        <a:lstStyle/>
        <a:p>
          <a:endParaRPr lang="en-US"/>
        </a:p>
      </dgm:t>
    </dgm:pt>
    <dgm:pt modelId="{E102FB09-300A-47AD-AFFC-ADDBF4329677}" type="sibTrans" cxnId="{FD9842B0-C225-40ED-A8E7-90FC6354F53B}">
      <dgm:prSet/>
      <dgm:spPr/>
      <dgm:t>
        <a:bodyPr/>
        <a:lstStyle/>
        <a:p>
          <a:endParaRPr lang="en-US"/>
        </a:p>
      </dgm:t>
    </dgm:pt>
    <dgm:pt modelId="{E43C223C-7D3E-49A2-A845-82BED05EEDA8}">
      <dgm:prSet phldrT="[Text]"/>
      <dgm:spPr/>
      <dgm:t>
        <a:bodyPr/>
        <a:lstStyle/>
        <a:p>
          <a:r>
            <a:rPr lang="en-US" dirty="0"/>
            <a:t>Application Deadline</a:t>
          </a:r>
        </a:p>
        <a:p>
          <a:r>
            <a:rPr lang="en-US" dirty="0"/>
            <a:t>March 2024</a:t>
          </a:r>
        </a:p>
      </dgm:t>
    </dgm:pt>
    <dgm:pt modelId="{737C742A-361D-4955-9B89-EE855E695FD5}" type="parTrans" cxnId="{1F813817-C018-4806-A205-27A8A9DC1E4D}">
      <dgm:prSet/>
      <dgm:spPr/>
      <dgm:t>
        <a:bodyPr/>
        <a:lstStyle/>
        <a:p>
          <a:endParaRPr lang="en-US"/>
        </a:p>
      </dgm:t>
    </dgm:pt>
    <dgm:pt modelId="{1A451C07-D77E-424F-8D7A-0C13FA525ACC}" type="sibTrans" cxnId="{1F813817-C018-4806-A205-27A8A9DC1E4D}">
      <dgm:prSet/>
      <dgm:spPr/>
      <dgm:t>
        <a:bodyPr/>
        <a:lstStyle/>
        <a:p>
          <a:endParaRPr lang="en-US"/>
        </a:p>
      </dgm:t>
    </dgm:pt>
    <dgm:pt modelId="{FD4F68F7-AFE6-4F54-8BE2-2BD6448EED02}">
      <dgm:prSet phldrT="[Text]"/>
      <dgm:spPr/>
      <dgm:t>
        <a:bodyPr/>
        <a:lstStyle/>
        <a:p>
          <a:r>
            <a:rPr lang="en-US" dirty="0"/>
            <a:t>Contact Successful Applicants</a:t>
          </a:r>
        </a:p>
        <a:p>
          <a:r>
            <a:rPr lang="en-US" dirty="0"/>
            <a:t>June 2024</a:t>
          </a:r>
        </a:p>
      </dgm:t>
    </dgm:pt>
    <dgm:pt modelId="{3A3BDE12-8676-440F-943C-C7109A8ABA96}" type="parTrans" cxnId="{C3A09EBE-FE94-4806-8E36-06DAC44AAF58}">
      <dgm:prSet/>
      <dgm:spPr/>
      <dgm:t>
        <a:bodyPr/>
        <a:lstStyle/>
        <a:p>
          <a:endParaRPr lang="en-US"/>
        </a:p>
      </dgm:t>
    </dgm:pt>
    <dgm:pt modelId="{69C1EE1A-EC0A-4DF3-A0BC-3E30D59C124A}" type="sibTrans" cxnId="{C3A09EBE-FE94-4806-8E36-06DAC44AAF58}">
      <dgm:prSet/>
      <dgm:spPr/>
      <dgm:t>
        <a:bodyPr/>
        <a:lstStyle/>
        <a:p>
          <a:endParaRPr lang="en-US"/>
        </a:p>
      </dgm:t>
    </dgm:pt>
    <dgm:pt modelId="{14E6D966-7E19-4FE4-BE15-0C5440857290}">
      <dgm:prSet phldrT="[Text]"/>
      <dgm:spPr/>
      <dgm:t>
        <a:bodyPr/>
        <a:lstStyle/>
        <a:p>
          <a:r>
            <a:rPr lang="en-US"/>
            <a:t>Grant Start Date</a:t>
          </a:r>
        </a:p>
        <a:p>
          <a:r>
            <a:rPr lang="en-US"/>
            <a:t>August 1, 2024</a:t>
          </a:r>
        </a:p>
      </dgm:t>
    </dgm:pt>
    <dgm:pt modelId="{25CF22DA-2ECD-48DF-BD94-E345D495A00C}" type="parTrans" cxnId="{53589614-A4DB-41F0-AD39-39D80A892009}">
      <dgm:prSet/>
      <dgm:spPr/>
      <dgm:t>
        <a:bodyPr/>
        <a:lstStyle/>
        <a:p>
          <a:endParaRPr lang="en-US"/>
        </a:p>
      </dgm:t>
    </dgm:pt>
    <dgm:pt modelId="{82E7F3C6-A682-4CAE-B7C8-4E14E1C063A1}" type="sibTrans" cxnId="{53589614-A4DB-41F0-AD39-39D80A892009}">
      <dgm:prSet/>
      <dgm:spPr/>
      <dgm:t>
        <a:bodyPr/>
        <a:lstStyle/>
        <a:p>
          <a:endParaRPr lang="en-US"/>
        </a:p>
      </dgm:t>
    </dgm:pt>
    <dgm:pt modelId="{86C03F58-ADB9-470C-A0F8-32111BC6C72D}">
      <dgm:prSet phldrT="[Text]"/>
      <dgm:spPr/>
      <dgm:t>
        <a:bodyPr/>
        <a:lstStyle/>
        <a:p>
          <a:r>
            <a:rPr lang="en-US" dirty="0"/>
            <a:t>Agreements with Successful Grantees</a:t>
          </a:r>
        </a:p>
        <a:p>
          <a:r>
            <a:rPr lang="en-US" dirty="0"/>
            <a:t>July 2024</a:t>
          </a:r>
        </a:p>
      </dgm:t>
    </dgm:pt>
    <dgm:pt modelId="{EE827E30-2B6A-4066-BC4B-5EA0723743E0}" type="parTrans" cxnId="{64B0B162-DBB1-44A4-BD87-DB5E5B5A6A7B}">
      <dgm:prSet/>
      <dgm:spPr/>
      <dgm:t>
        <a:bodyPr/>
        <a:lstStyle/>
        <a:p>
          <a:endParaRPr lang="en-US"/>
        </a:p>
      </dgm:t>
    </dgm:pt>
    <dgm:pt modelId="{B2D5A2C7-1CDD-40FC-9D5C-4E8AA3778D9E}" type="sibTrans" cxnId="{64B0B162-DBB1-44A4-BD87-DB5E5B5A6A7B}">
      <dgm:prSet/>
      <dgm:spPr/>
      <dgm:t>
        <a:bodyPr/>
        <a:lstStyle/>
        <a:p>
          <a:endParaRPr lang="en-US"/>
        </a:p>
      </dgm:t>
    </dgm:pt>
    <dgm:pt modelId="{A9285DC9-16E3-42B3-832A-D6BFE69353F6}" type="pres">
      <dgm:prSet presAssocID="{B03DC726-BE11-4D13-A42A-F596809A4B5F}" presName="CompostProcess" presStyleCnt="0">
        <dgm:presLayoutVars>
          <dgm:dir/>
          <dgm:resizeHandles val="exact"/>
        </dgm:presLayoutVars>
      </dgm:prSet>
      <dgm:spPr/>
    </dgm:pt>
    <dgm:pt modelId="{8314E098-177B-40C7-BB3C-EBDE75EB8131}" type="pres">
      <dgm:prSet presAssocID="{B03DC726-BE11-4D13-A42A-F596809A4B5F}" presName="arrow" presStyleLbl="bgShp" presStyleIdx="0" presStyleCnt="1"/>
      <dgm:spPr/>
    </dgm:pt>
    <dgm:pt modelId="{A18A6E3D-4F0E-4FDA-B52A-5ED57B5785CC}" type="pres">
      <dgm:prSet presAssocID="{B03DC726-BE11-4D13-A42A-F596809A4B5F}" presName="linearProcess" presStyleCnt="0"/>
      <dgm:spPr/>
    </dgm:pt>
    <dgm:pt modelId="{9AC5A280-AFDB-4F23-B850-E3DFA22C9A11}" type="pres">
      <dgm:prSet presAssocID="{DF3E6596-55BA-4304-9ADF-E126F9DD5BE5}" presName="textNode" presStyleLbl="node1" presStyleIdx="0" presStyleCnt="6">
        <dgm:presLayoutVars>
          <dgm:bulletEnabled val="1"/>
        </dgm:presLayoutVars>
      </dgm:prSet>
      <dgm:spPr/>
    </dgm:pt>
    <dgm:pt modelId="{96EB5E2F-E8E7-4B55-8AB2-16145EF835C5}" type="pres">
      <dgm:prSet presAssocID="{3EF71C72-0338-488E-8D1F-3FCD863D9AD6}" presName="sibTrans" presStyleCnt="0"/>
      <dgm:spPr/>
    </dgm:pt>
    <dgm:pt modelId="{F87EB7FD-0E32-4E5A-90E0-3A3E05788924}" type="pres">
      <dgm:prSet presAssocID="{7FBF5453-51F3-4938-AAB0-FEC6CEA39D11}" presName="textNode" presStyleLbl="node1" presStyleIdx="1" presStyleCnt="6">
        <dgm:presLayoutVars>
          <dgm:bulletEnabled val="1"/>
        </dgm:presLayoutVars>
      </dgm:prSet>
      <dgm:spPr/>
    </dgm:pt>
    <dgm:pt modelId="{02429A0D-92AD-4196-8E17-599745AFC98C}" type="pres">
      <dgm:prSet presAssocID="{E102FB09-300A-47AD-AFFC-ADDBF4329677}" presName="sibTrans" presStyleCnt="0"/>
      <dgm:spPr/>
    </dgm:pt>
    <dgm:pt modelId="{83B2107A-B3A3-493F-94A6-CD282DBA0745}" type="pres">
      <dgm:prSet presAssocID="{E43C223C-7D3E-49A2-A845-82BED05EEDA8}" presName="textNode" presStyleLbl="node1" presStyleIdx="2" presStyleCnt="6">
        <dgm:presLayoutVars>
          <dgm:bulletEnabled val="1"/>
        </dgm:presLayoutVars>
      </dgm:prSet>
      <dgm:spPr/>
    </dgm:pt>
    <dgm:pt modelId="{79A77288-455D-4424-855A-C37233497496}" type="pres">
      <dgm:prSet presAssocID="{1A451C07-D77E-424F-8D7A-0C13FA525ACC}" presName="sibTrans" presStyleCnt="0"/>
      <dgm:spPr/>
    </dgm:pt>
    <dgm:pt modelId="{49E1342A-6B67-4809-B070-5241BA5C2F71}" type="pres">
      <dgm:prSet presAssocID="{FD4F68F7-AFE6-4F54-8BE2-2BD6448EED02}" presName="textNode" presStyleLbl="node1" presStyleIdx="3" presStyleCnt="6">
        <dgm:presLayoutVars>
          <dgm:bulletEnabled val="1"/>
        </dgm:presLayoutVars>
      </dgm:prSet>
      <dgm:spPr/>
    </dgm:pt>
    <dgm:pt modelId="{2A44D442-E103-4FE1-ADE3-3FE21D11EBBA}" type="pres">
      <dgm:prSet presAssocID="{69C1EE1A-EC0A-4DF3-A0BC-3E30D59C124A}" presName="sibTrans" presStyleCnt="0"/>
      <dgm:spPr/>
    </dgm:pt>
    <dgm:pt modelId="{ACFD44E4-52D0-476D-85B5-B1518B3071B9}" type="pres">
      <dgm:prSet presAssocID="{86C03F58-ADB9-470C-A0F8-32111BC6C72D}" presName="textNode" presStyleLbl="node1" presStyleIdx="4" presStyleCnt="6">
        <dgm:presLayoutVars>
          <dgm:bulletEnabled val="1"/>
        </dgm:presLayoutVars>
      </dgm:prSet>
      <dgm:spPr/>
    </dgm:pt>
    <dgm:pt modelId="{71938B97-A458-46C8-B82A-58BD57D86304}" type="pres">
      <dgm:prSet presAssocID="{B2D5A2C7-1CDD-40FC-9D5C-4E8AA3778D9E}" presName="sibTrans" presStyleCnt="0"/>
      <dgm:spPr/>
    </dgm:pt>
    <dgm:pt modelId="{613E5381-C1A1-44F8-B631-9A43703E9FAF}" type="pres">
      <dgm:prSet presAssocID="{14E6D966-7E19-4FE4-BE15-0C5440857290}" presName="textNode" presStyleLbl="node1" presStyleIdx="5" presStyleCnt="6">
        <dgm:presLayoutVars>
          <dgm:bulletEnabled val="1"/>
        </dgm:presLayoutVars>
      </dgm:prSet>
      <dgm:spPr/>
    </dgm:pt>
  </dgm:ptLst>
  <dgm:cxnLst>
    <dgm:cxn modelId="{562F1710-760C-433C-8060-54BE8CE89AE8}" type="presOf" srcId="{7FBF5453-51F3-4938-AAB0-FEC6CEA39D11}" destId="{F87EB7FD-0E32-4E5A-90E0-3A3E05788924}" srcOrd="0" destOrd="0" presId="urn:microsoft.com/office/officeart/2005/8/layout/hProcess9"/>
    <dgm:cxn modelId="{53589614-A4DB-41F0-AD39-39D80A892009}" srcId="{B03DC726-BE11-4D13-A42A-F596809A4B5F}" destId="{14E6D966-7E19-4FE4-BE15-0C5440857290}" srcOrd="5" destOrd="0" parTransId="{25CF22DA-2ECD-48DF-BD94-E345D495A00C}" sibTransId="{82E7F3C6-A682-4CAE-B7C8-4E14E1C063A1}"/>
    <dgm:cxn modelId="{1F813817-C018-4806-A205-27A8A9DC1E4D}" srcId="{B03DC726-BE11-4D13-A42A-F596809A4B5F}" destId="{E43C223C-7D3E-49A2-A845-82BED05EEDA8}" srcOrd="2" destOrd="0" parTransId="{737C742A-361D-4955-9B89-EE855E695FD5}" sibTransId="{1A451C07-D77E-424F-8D7A-0C13FA525ACC}"/>
    <dgm:cxn modelId="{2B9A951A-DCA4-4FB7-8E76-60274FD33D01}" type="presOf" srcId="{E43C223C-7D3E-49A2-A845-82BED05EEDA8}" destId="{83B2107A-B3A3-493F-94A6-CD282DBA0745}" srcOrd="0" destOrd="0" presId="urn:microsoft.com/office/officeart/2005/8/layout/hProcess9"/>
    <dgm:cxn modelId="{5139B825-ABA0-47D7-B869-1B7FEF9BB95E}" type="presOf" srcId="{FD4F68F7-AFE6-4F54-8BE2-2BD6448EED02}" destId="{49E1342A-6B67-4809-B070-5241BA5C2F71}" srcOrd="0" destOrd="0" presId="urn:microsoft.com/office/officeart/2005/8/layout/hProcess9"/>
    <dgm:cxn modelId="{E5689529-A2B6-4934-BDCE-56654427A3BD}" srcId="{B03DC726-BE11-4D13-A42A-F596809A4B5F}" destId="{DF3E6596-55BA-4304-9ADF-E126F9DD5BE5}" srcOrd="0" destOrd="0" parTransId="{756955B2-6472-4022-AA55-D28CE68B830A}" sibTransId="{3EF71C72-0338-488E-8D1F-3FCD863D9AD6}"/>
    <dgm:cxn modelId="{B18F5C3F-BD0C-4641-9269-BF2C962EFF05}" type="presOf" srcId="{14E6D966-7E19-4FE4-BE15-0C5440857290}" destId="{613E5381-C1A1-44F8-B631-9A43703E9FAF}" srcOrd="0" destOrd="0" presId="urn:microsoft.com/office/officeart/2005/8/layout/hProcess9"/>
    <dgm:cxn modelId="{64B0B162-DBB1-44A4-BD87-DB5E5B5A6A7B}" srcId="{B03DC726-BE11-4D13-A42A-F596809A4B5F}" destId="{86C03F58-ADB9-470C-A0F8-32111BC6C72D}" srcOrd="4" destOrd="0" parTransId="{EE827E30-2B6A-4066-BC4B-5EA0723743E0}" sibTransId="{B2D5A2C7-1CDD-40FC-9D5C-4E8AA3778D9E}"/>
    <dgm:cxn modelId="{470FD454-B06E-45A7-B218-524C54F23BD9}" type="presOf" srcId="{B03DC726-BE11-4D13-A42A-F596809A4B5F}" destId="{A9285DC9-16E3-42B3-832A-D6BFE69353F6}" srcOrd="0" destOrd="0" presId="urn:microsoft.com/office/officeart/2005/8/layout/hProcess9"/>
    <dgm:cxn modelId="{567E107E-834F-4211-A932-9529F16752C5}" type="presOf" srcId="{DF3E6596-55BA-4304-9ADF-E126F9DD5BE5}" destId="{9AC5A280-AFDB-4F23-B850-E3DFA22C9A11}" srcOrd="0" destOrd="0" presId="urn:microsoft.com/office/officeart/2005/8/layout/hProcess9"/>
    <dgm:cxn modelId="{FD9842B0-C225-40ED-A8E7-90FC6354F53B}" srcId="{B03DC726-BE11-4D13-A42A-F596809A4B5F}" destId="{7FBF5453-51F3-4938-AAB0-FEC6CEA39D11}" srcOrd="1" destOrd="0" parTransId="{35F8BC47-933E-492D-B658-4B10E4548577}" sibTransId="{E102FB09-300A-47AD-AFFC-ADDBF4329677}"/>
    <dgm:cxn modelId="{C3A09EBE-FE94-4806-8E36-06DAC44AAF58}" srcId="{B03DC726-BE11-4D13-A42A-F596809A4B5F}" destId="{FD4F68F7-AFE6-4F54-8BE2-2BD6448EED02}" srcOrd="3" destOrd="0" parTransId="{3A3BDE12-8676-440F-943C-C7109A8ABA96}" sibTransId="{69C1EE1A-EC0A-4DF3-A0BC-3E30D59C124A}"/>
    <dgm:cxn modelId="{9BF795D7-C77C-409E-B87E-F409D3A72DD7}" type="presOf" srcId="{86C03F58-ADB9-470C-A0F8-32111BC6C72D}" destId="{ACFD44E4-52D0-476D-85B5-B1518B3071B9}" srcOrd="0" destOrd="0" presId="urn:microsoft.com/office/officeart/2005/8/layout/hProcess9"/>
    <dgm:cxn modelId="{79E73A80-6DED-4B53-B39A-6123EB31B56F}" type="presParOf" srcId="{A9285DC9-16E3-42B3-832A-D6BFE69353F6}" destId="{8314E098-177B-40C7-BB3C-EBDE75EB8131}" srcOrd="0" destOrd="0" presId="urn:microsoft.com/office/officeart/2005/8/layout/hProcess9"/>
    <dgm:cxn modelId="{E5019E5A-261C-412F-8E5A-2D8240A7DBA7}" type="presParOf" srcId="{A9285DC9-16E3-42B3-832A-D6BFE69353F6}" destId="{A18A6E3D-4F0E-4FDA-B52A-5ED57B5785CC}" srcOrd="1" destOrd="0" presId="urn:microsoft.com/office/officeart/2005/8/layout/hProcess9"/>
    <dgm:cxn modelId="{2548DCF8-A3F2-4B25-83AA-DF32946263D4}" type="presParOf" srcId="{A18A6E3D-4F0E-4FDA-B52A-5ED57B5785CC}" destId="{9AC5A280-AFDB-4F23-B850-E3DFA22C9A11}" srcOrd="0" destOrd="0" presId="urn:microsoft.com/office/officeart/2005/8/layout/hProcess9"/>
    <dgm:cxn modelId="{8E44C51B-E4D1-4DAF-8DDD-92053C7902E2}" type="presParOf" srcId="{A18A6E3D-4F0E-4FDA-B52A-5ED57B5785CC}" destId="{96EB5E2F-E8E7-4B55-8AB2-16145EF835C5}" srcOrd="1" destOrd="0" presId="urn:microsoft.com/office/officeart/2005/8/layout/hProcess9"/>
    <dgm:cxn modelId="{D9442279-5469-48F2-98CA-D42163346E85}" type="presParOf" srcId="{A18A6E3D-4F0E-4FDA-B52A-5ED57B5785CC}" destId="{F87EB7FD-0E32-4E5A-90E0-3A3E05788924}" srcOrd="2" destOrd="0" presId="urn:microsoft.com/office/officeart/2005/8/layout/hProcess9"/>
    <dgm:cxn modelId="{77A1B822-F9EF-4329-926E-DB1E36D68352}" type="presParOf" srcId="{A18A6E3D-4F0E-4FDA-B52A-5ED57B5785CC}" destId="{02429A0D-92AD-4196-8E17-599745AFC98C}" srcOrd="3" destOrd="0" presId="urn:microsoft.com/office/officeart/2005/8/layout/hProcess9"/>
    <dgm:cxn modelId="{6FBB0535-B3D9-41BC-8517-7378F1FF2382}" type="presParOf" srcId="{A18A6E3D-4F0E-4FDA-B52A-5ED57B5785CC}" destId="{83B2107A-B3A3-493F-94A6-CD282DBA0745}" srcOrd="4" destOrd="0" presId="urn:microsoft.com/office/officeart/2005/8/layout/hProcess9"/>
    <dgm:cxn modelId="{F5074E60-6EDF-4013-A707-FF5108796052}" type="presParOf" srcId="{A18A6E3D-4F0E-4FDA-B52A-5ED57B5785CC}" destId="{79A77288-455D-4424-855A-C37233497496}" srcOrd="5" destOrd="0" presId="urn:microsoft.com/office/officeart/2005/8/layout/hProcess9"/>
    <dgm:cxn modelId="{80DB88AF-F259-480C-9F03-DB5E21EB2652}" type="presParOf" srcId="{A18A6E3D-4F0E-4FDA-B52A-5ED57B5785CC}" destId="{49E1342A-6B67-4809-B070-5241BA5C2F71}" srcOrd="6" destOrd="0" presId="urn:microsoft.com/office/officeart/2005/8/layout/hProcess9"/>
    <dgm:cxn modelId="{EBF0B1C0-121C-4935-9032-15D488C2EB7E}" type="presParOf" srcId="{A18A6E3D-4F0E-4FDA-B52A-5ED57B5785CC}" destId="{2A44D442-E103-4FE1-ADE3-3FE21D11EBBA}" srcOrd="7" destOrd="0" presId="urn:microsoft.com/office/officeart/2005/8/layout/hProcess9"/>
    <dgm:cxn modelId="{BB7268C5-0BDD-493F-A5D2-51ECF84F73DC}" type="presParOf" srcId="{A18A6E3D-4F0E-4FDA-B52A-5ED57B5785CC}" destId="{ACFD44E4-52D0-476D-85B5-B1518B3071B9}" srcOrd="8" destOrd="0" presId="urn:microsoft.com/office/officeart/2005/8/layout/hProcess9"/>
    <dgm:cxn modelId="{07C8EF1B-588B-439E-BD14-6616C00A69F8}" type="presParOf" srcId="{A18A6E3D-4F0E-4FDA-B52A-5ED57B5785CC}" destId="{71938B97-A458-46C8-B82A-58BD57D86304}" srcOrd="9" destOrd="0" presId="urn:microsoft.com/office/officeart/2005/8/layout/hProcess9"/>
    <dgm:cxn modelId="{719E22D1-1593-46AC-8A99-92E492476839}" type="presParOf" srcId="{A18A6E3D-4F0E-4FDA-B52A-5ED57B5785CC}" destId="{613E5381-C1A1-44F8-B631-9A43703E9FA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4E098-177B-40C7-BB3C-EBDE75EB8131}">
      <dsp:nvSpPr>
        <dsp:cNvPr id="0" name=""/>
        <dsp:cNvSpPr/>
      </dsp:nvSpPr>
      <dsp:spPr>
        <a:xfrm>
          <a:off x="718894" y="0"/>
          <a:ext cx="8147468" cy="423949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5A280-AFDB-4F23-B850-E3DFA22C9A11}">
      <dsp:nvSpPr>
        <dsp:cNvPr id="0" name=""/>
        <dsp:cNvSpPr/>
      </dsp:nvSpPr>
      <dsp:spPr>
        <a:xfrm>
          <a:off x="100" y="1271846"/>
          <a:ext cx="1518139" cy="1695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RFA (NOFO) release</a:t>
          </a:r>
        </a:p>
        <a:p>
          <a:pPr marL="0" lvl="0" indent="0" algn="ctr" defTabSz="800100">
            <a:lnSpc>
              <a:spcPct val="90000"/>
            </a:lnSpc>
            <a:spcBef>
              <a:spcPct val="0"/>
            </a:spcBef>
            <a:spcAft>
              <a:spcPct val="35000"/>
            </a:spcAft>
            <a:buNone/>
          </a:pPr>
          <a:r>
            <a:rPr lang="en-US" sz="1800" kern="1200" dirty="0"/>
            <a:t>January 2024</a:t>
          </a:r>
        </a:p>
      </dsp:txBody>
      <dsp:txXfrm>
        <a:off x="74209" y="1345955"/>
        <a:ext cx="1369921" cy="1547578"/>
      </dsp:txXfrm>
    </dsp:sp>
    <dsp:sp modelId="{F87EB7FD-0E32-4E5A-90E0-3A3E05788924}">
      <dsp:nvSpPr>
        <dsp:cNvPr id="0" name=""/>
        <dsp:cNvSpPr/>
      </dsp:nvSpPr>
      <dsp:spPr>
        <a:xfrm>
          <a:off x="1613483" y="1271846"/>
          <a:ext cx="1518139" cy="1695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Letter of Intent </a:t>
          </a:r>
        </a:p>
        <a:p>
          <a:pPr marL="0" lvl="0" indent="0" algn="ctr" defTabSz="800100">
            <a:lnSpc>
              <a:spcPct val="90000"/>
            </a:lnSpc>
            <a:spcBef>
              <a:spcPct val="0"/>
            </a:spcBef>
            <a:spcAft>
              <a:spcPct val="35000"/>
            </a:spcAft>
            <a:buNone/>
          </a:pPr>
          <a:r>
            <a:rPr lang="en-US" sz="1800" kern="1200" dirty="0"/>
            <a:t>February  2024</a:t>
          </a:r>
        </a:p>
      </dsp:txBody>
      <dsp:txXfrm>
        <a:off x="1687592" y="1345955"/>
        <a:ext cx="1369921" cy="1547578"/>
      </dsp:txXfrm>
    </dsp:sp>
    <dsp:sp modelId="{83B2107A-B3A3-493F-94A6-CD282DBA0745}">
      <dsp:nvSpPr>
        <dsp:cNvPr id="0" name=""/>
        <dsp:cNvSpPr/>
      </dsp:nvSpPr>
      <dsp:spPr>
        <a:xfrm>
          <a:off x="3226867" y="1271846"/>
          <a:ext cx="1518139" cy="1695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Application Deadline</a:t>
          </a:r>
        </a:p>
        <a:p>
          <a:pPr marL="0" lvl="0" indent="0" algn="ctr" defTabSz="800100">
            <a:lnSpc>
              <a:spcPct val="90000"/>
            </a:lnSpc>
            <a:spcBef>
              <a:spcPct val="0"/>
            </a:spcBef>
            <a:spcAft>
              <a:spcPct val="35000"/>
            </a:spcAft>
            <a:buNone/>
          </a:pPr>
          <a:r>
            <a:rPr lang="en-US" sz="1800" kern="1200" dirty="0"/>
            <a:t>March 2024</a:t>
          </a:r>
        </a:p>
      </dsp:txBody>
      <dsp:txXfrm>
        <a:off x="3300976" y="1345955"/>
        <a:ext cx="1369921" cy="1547578"/>
      </dsp:txXfrm>
    </dsp:sp>
    <dsp:sp modelId="{49E1342A-6B67-4809-B070-5241BA5C2F71}">
      <dsp:nvSpPr>
        <dsp:cNvPr id="0" name=""/>
        <dsp:cNvSpPr/>
      </dsp:nvSpPr>
      <dsp:spPr>
        <a:xfrm>
          <a:off x="4840250" y="1271846"/>
          <a:ext cx="1518139" cy="1695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Contact Successful Applicants</a:t>
          </a:r>
        </a:p>
        <a:p>
          <a:pPr marL="0" lvl="0" indent="0" algn="ctr" defTabSz="800100">
            <a:lnSpc>
              <a:spcPct val="90000"/>
            </a:lnSpc>
            <a:spcBef>
              <a:spcPct val="0"/>
            </a:spcBef>
            <a:spcAft>
              <a:spcPct val="35000"/>
            </a:spcAft>
            <a:buNone/>
          </a:pPr>
          <a:r>
            <a:rPr lang="en-US" sz="1800" kern="1200" dirty="0"/>
            <a:t>June 2024</a:t>
          </a:r>
        </a:p>
      </dsp:txBody>
      <dsp:txXfrm>
        <a:off x="4914359" y="1345955"/>
        <a:ext cx="1369921" cy="1547578"/>
      </dsp:txXfrm>
    </dsp:sp>
    <dsp:sp modelId="{ACFD44E4-52D0-476D-85B5-B1518B3071B9}">
      <dsp:nvSpPr>
        <dsp:cNvPr id="0" name=""/>
        <dsp:cNvSpPr/>
      </dsp:nvSpPr>
      <dsp:spPr>
        <a:xfrm>
          <a:off x="6453634" y="1271846"/>
          <a:ext cx="1518139" cy="1695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Agreements with Successful Grantees</a:t>
          </a:r>
        </a:p>
        <a:p>
          <a:pPr marL="0" lvl="0" indent="0" algn="ctr" defTabSz="800100">
            <a:lnSpc>
              <a:spcPct val="90000"/>
            </a:lnSpc>
            <a:spcBef>
              <a:spcPct val="0"/>
            </a:spcBef>
            <a:spcAft>
              <a:spcPct val="35000"/>
            </a:spcAft>
            <a:buNone/>
          </a:pPr>
          <a:r>
            <a:rPr lang="en-US" sz="1800" kern="1200" dirty="0"/>
            <a:t>July 2024</a:t>
          </a:r>
        </a:p>
      </dsp:txBody>
      <dsp:txXfrm>
        <a:off x="6527743" y="1345955"/>
        <a:ext cx="1369921" cy="1547578"/>
      </dsp:txXfrm>
    </dsp:sp>
    <dsp:sp modelId="{613E5381-C1A1-44F8-B631-9A43703E9FAF}">
      <dsp:nvSpPr>
        <dsp:cNvPr id="0" name=""/>
        <dsp:cNvSpPr/>
      </dsp:nvSpPr>
      <dsp:spPr>
        <a:xfrm>
          <a:off x="8067017" y="1271846"/>
          <a:ext cx="1518139" cy="1695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Grant Start Date</a:t>
          </a:r>
        </a:p>
        <a:p>
          <a:pPr marL="0" lvl="0" indent="0" algn="ctr" defTabSz="800100">
            <a:lnSpc>
              <a:spcPct val="90000"/>
            </a:lnSpc>
            <a:spcBef>
              <a:spcPct val="0"/>
            </a:spcBef>
            <a:spcAft>
              <a:spcPct val="35000"/>
            </a:spcAft>
            <a:buNone/>
          </a:pPr>
          <a:r>
            <a:rPr lang="en-US" sz="1800" kern="1200"/>
            <a:t>August 1, 2024</a:t>
          </a:r>
        </a:p>
      </dsp:txBody>
      <dsp:txXfrm>
        <a:off x="8141126" y="1345955"/>
        <a:ext cx="1369921" cy="15475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0345F49D-B33F-E046-A1CA-7A3472AE117F}"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DF1F8-2AA6-5148-ACAA-D0FE1D9BFB29}" type="slidenum">
              <a:rPr lang="en-US" smtClean="0"/>
              <a:t>‹#›</a:t>
            </a:fld>
            <a:endParaRPr lang="en-US"/>
          </a:p>
        </p:txBody>
      </p:sp>
    </p:spTree>
    <p:extLst>
      <p:ext uri="{BB962C8B-B14F-4D97-AF65-F5344CB8AC3E}">
        <p14:creationId xmlns:p14="http://schemas.microsoft.com/office/powerpoint/2010/main" val="3050663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DF1F8-2AA6-5148-ACAA-D0FE1D9BFB29}" type="slidenum">
              <a:rPr lang="en-US" smtClean="0"/>
              <a:t>1</a:t>
            </a:fld>
            <a:endParaRPr lang="en-US"/>
          </a:p>
        </p:txBody>
      </p:sp>
    </p:spTree>
    <p:extLst>
      <p:ext uri="{BB962C8B-B14F-4D97-AF65-F5344CB8AC3E}">
        <p14:creationId xmlns:p14="http://schemas.microsoft.com/office/powerpoint/2010/main" val="113638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DF1F8-2AA6-5148-ACAA-D0FE1D9BFB29}" type="slidenum">
              <a:rPr lang="en-US" smtClean="0"/>
              <a:t>2</a:t>
            </a:fld>
            <a:endParaRPr lang="en-US"/>
          </a:p>
        </p:txBody>
      </p:sp>
    </p:spTree>
    <p:extLst>
      <p:ext uri="{BB962C8B-B14F-4D97-AF65-F5344CB8AC3E}">
        <p14:creationId xmlns:p14="http://schemas.microsoft.com/office/powerpoint/2010/main" val="91797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DF1F8-2AA6-5148-ACAA-D0FE1D9BF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282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E47EC5-B8FC-7A48-9309-3B8A9EE9CADA}"/>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10" name="Picture 9">
            <a:extLst>
              <a:ext uri="{FF2B5EF4-FFF2-40B4-BE49-F238E27FC236}">
                <a16:creationId xmlns:a16="http://schemas.microsoft.com/office/drawing/2014/main" id="{B6CFF9ED-FBFA-3B48-B135-18D91F5BB0D4}"/>
              </a:ext>
            </a:extLst>
          </p:cNvPr>
          <p:cNvPicPr>
            <a:picLocks noChangeAspect="1"/>
          </p:cNvPicPr>
          <p:nvPr userDrawn="1"/>
        </p:nvPicPr>
        <p:blipFill>
          <a:blip r:embed="rId3"/>
          <a:srcRect t="52" b="52"/>
          <a:stretch/>
        </p:blipFill>
        <p:spPr>
          <a:xfrm>
            <a:off x="0" y="0"/>
            <a:ext cx="12192000" cy="6858000"/>
          </a:xfrm>
          <a:prstGeom prst="rect">
            <a:avLst/>
          </a:prstGeom>
        </p:spPr>
      </p:pic>
      <p:sp>
        <p:nvSpPr>
          <p:cNvPr id="2" name="Title 1">
            <a:extLst>
              <a:ext uri="{FF2B5EF4-FFF2-40B4-BE49-F238E27FC236}">
                <a16:creationId xmlns:a16="http://schemas.microsoft.com/office/drawing/2014/main" id="{7B2280BB-22D9-8F47-8221-C971BDD62F28}"/>
              </a:ext>
            </a:extLst>
          </p:cNvPr>
          <p:cNvSpPr>
            <a:spLocks noGrp="1"/>
          </p:cNvSpPr>
          <p:nvPr>
            <p:ph type="title" hasCustomPrompt="1"/>
          </p:nvPr>
        </p:nvSpPr>
        <p:spPr>
          <a:xfrm>
            <a:off x="831850" y="1858779"/>
            <a:ext cx="10515600" cy="2253235"/>
          </a:xfrm>
          <a:prstGeom prst="rect">
            <a:avLst/>
          </a:prstGeom>
        </p:spPr>
        <p:txBody>
          <a:bodyPr anchor="t"/>
          <a:lstStyle>
            <a:lvl1pPr algn="l">
              <a:defRPr sz="6000" b="0" i="0">
                <a:solidFill>
                  <a:schemeClr val="bg1"/>
                </a:solidFill>
                <a:latin typeface="Arial" panose="020B0604020202020204" pitchFamily="34" charset="0"/>
                <a:cs typeface="Arial" panose="020B0604020202020204" pitchFamily="34" charset="0"/>
              </a:defRPr>
            </a:lvl1pPr>
          </a:lstStyle>
          <a:p>
            <a:r>
              <a:rPr lang="en-US" dirty="0"/>
              <a:t>Presentation title [click to edit]</a:t>
            </a:r>
          </a:p>
        </p:txBody>
      </p:sp>
      <p:sp>
        <p:nvSpPr>
          <p:cNvPr id="3" name="Text Placeholder 2">
            <a:extLst>
              <a:ext uri="{FF2B5EF4-FFF2-40B4-BE49-F238E27FC236}">
                <a16:creationId xmlns:a16="http://schemas.microsoft.com/office/drawing/2014/main" id="{F68437C6-DB80-6D44-9554-5C9A55C703E1}"/>
              </a:ext>
            </a:extLst>
          </p:cNvPr>
          <p:cNvSpPr>
            <a:spLocks noGrp="1"/>
          </p:cNvSpPr>
          <p:nvPr>
            <p:ph type="body" idx="1" hasCustomPrompt="1"/>
          </p:nvPr>
        </p:nvSpPr>
        <p:spPr>
          <a:xfrm>
            <a:off x="831850" y="4248539"/>
            <a:ext cx="10515600" cy="1841112"/>
          </a:xfrm>
          <a:prstGeom prst="rect">
            <a:avLst/>
          </a:prstGeom>
        </p:spPr>
        <p:txBody>
          <a:bodyPr>
            <a:normAutofit/>
          </a:bodyPr>
          <a:lstStyle>
            <a:lvl1pPr marL="0" indent="0">
              <a:buNone/>
              <a:defRPr sz="20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FirstName </a:t>
            </a:r>
            <a:r>
              <a:rPr lang="en-US" dirty="0" err="1"/>
              <a:t>LastName</a:t>
            </a:r>
            <a:r>
              <a:rPr lang="en-US" dirty="0"/>
              <a:t>, PhD. [click to edit]</a:t>
            </a:r>
          </a:p>
        </p:txBody>
      </p:sp>
      <p:pic>
        <p:nvPicPr>
          <p:cNvPr id="12" name="Picture 11">
            <a:extLst>
              <a:ext uri="{FF2B5EF4-FFF2-40B4-BE49-F238E27FC236}">
                <a16:creationId xmlns:a16="http://schemas.microsoft.com/office/drawing/2014/main" id="{B2E89C81-CB6B-C64E-8086-8527C7FDB9AE}"/>
              </a:ext>
            </a:extLst>
          </p:cNvPr>
          <p:cNvPicPr>
            <a:picLocks noChangeAspect="1"/>
          </p:cNvPicPr>
          <p:nvPr userDrawn="1"/>
        </p:nvPicPr>
        <p:blipFill>
          <a:blip r:embed="rId4"/>
          <a:stretch>
            <a:fillRect/>
          </a:stretch>
        </p:blipFill>
        <p:spPr>
          <a:xfrm>
            <a:off x="831850" y="520653"/>
            <a:ext cx="3968826" cy="668434"/>
          </a:xfrm>
          <a:prstGeom prst="rect">
            <a:avLst/>
          </a:prstGeom>
        </p:spPr>
      </p:pic>
    </p:spTree>
    <p:extLst>
      <p:ext uri="{BB962C8B-B14F-4D97-AF65-F5344CB8AC3E}">
        <p14:creationId xmlns:p14="http://schemas.microsoft.com/office/powerpoint/2010/main" val="243811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F578A1-7B96-C54F-AEAE-086A85141293}"/>
              </a:ext>
            </a:extLst>
          </p:cNvPr>
          <p:cNvPicPr>
            <a:picLocks noChangeAspect="1"/>
          </p:cNvPicPr>
          <p:nvPr userDrawn="1"/>
        </p:nvPicPr>
        <p:blipFill rotWithShape="1">
          <a:blip r:embed="rId2"/>
          <a:srcRect l="1400" t="4604" r="1755" b="4604"/>
          <a:stretch/>
        </p:blipFill>
        <p:spPr>
          <a:xfrm>
            <a:off x="-1" y="0"/>
            <a:ext cx="838201" cy="6858000"/>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B09FD7E2-8978-3DC5-3685-7F430B0C9C0B}"/>
              </a:ext>
            </a:extLst>
          </p:cNvPr>
          <p:cNvPicPr>
            <a:picLocks noChangeAspect="1"/>
          </p:cNvPicPr>
          <p:nvPr userDrawn="1"/>
        </p:nvPicPr>
        <p:blipFill>
          <a:blip r:embed="rId3"/>
          <a:stretch>
            <a:fillRect/>
          </a:stretch>
        </p:blipFill>
        <p:spPr>
          <a:xfrm>
            <a:off x="6350" y="0"/>
            <a:ext cx="12179300" cy="6858000"/>
          </a:xfrm>
          <a:prstGeom prst="rect">
            <a:avLst/>
          </a:prstGeom>
        </p:spPr>
      </p:pic>
      <p:sp>
        <p:nvSpPr>
          <p:cNvPr id="8" name="Text Placeholder 7">
            <a:extLst>
              <a:ext uri="{FF2B5EF4-FFF2-40B4-BE49-F238E27FC236}">
                <a16:creationId xmlns:a16="http://schemas.microsoft.com/office/drawing/2014/main" id="{6011D633-B3CE-E675-DB64-A5E9E058A0E0}"/>
              </a:ext>
            </a:extLst>
          </p:cNvPr>
          <p:cNvSpPr>
            <a:spLocks noGrp="1"/>
          </p:cNvSpPr>
          <p:nvPr>
            <p:ph type="body" sz="quarter" idx="10" hasCustomPrompt="1"/>
          </p:nvPr>
        </p:nvSpPr>
        <p:spPr>
          <a:xfrm>
            <a:off x="419099" y="450376"/>
            <a:ext cx="3794125" cy="3746870"/>
          </a:xfrm>
          <a:prstGeom prst="rect">
            <a:avLst/>
          </a:prstGeom>
        </p:spPr>
        <p:txBody>
          <a:bodyPr anchor="ctr">
            <a:normAutofit/>
          </a:bodyPr>
          <a:lstStyle>
            <a:lvl1pPr marL="0" indent="0">
              <a:buNone/>
              <a:defRPr sz="4000">
                <a:solidFill>
                  <a:schemeClr val="bg1"/>
                </a:solidFill>
                <a:latin typeface="Halyard Display" pitchFamily="2" charset="77"/>
                <a:ea typeface="Halyard Display" pitchFamily="2" charset="77"/>
              </a:defRPr>
            </a:lvl1pPr>
          </a:lstStyle>
          <a:p>
            <a:pPr lvl="0"/>
            <a:r>
              <a:rPr lang="en-US" dirty="0"/>
              <a:t>Click here to edit the title of this section</a:t>
            </a:r>
          </a:p>
        </p:txBody>
      </p:sp>
      <p:pic>
        <p:nvPicPr>
          <p:cNvPr id="10" name="Picture 9" descr="A picture containing text&#10;&#10;Description automatically generated">
            <a:extLst>
              <a:ext uri="{FF2B5EF4-FFF2-40B4-BE49-F238E27FC236}">
                <a16:creationId xmlns:a16="http://schemas.microsoft.com/office/drawing/2014/main" id="{171CA151-60DD-5648-C8F2-73D15A609DFE}"/>
              </a:ext>
            </a:extLst>
          </p:cNvPr>
          <p:cNvPicPr>
            <a:picLocks noChangeAspect="1"/>
          </p:cNvPicPr>
          <p:nvPr userDrawn="1"/>
        </p:nvPicPr>
        <p:blipFill>
          <a:blip r:embed="rId4"/>
          <a:stretch>
            <a:fillRect/>
          </a:stretch>
        </p:blipFill>
        <p:spPr>
          <a:xfrm>
            <a:off x="394866" y="6130268"/>
            <a:ext cx="2853302" cy="480556"/>
          </a:xfrm>
          <a:prstGeom prst="rect">
            <a:avLst/>
          </a:prstGeom>
        </p:spPr>
      </p:pic>
      <p:sp>
        <p:nvSpPr>
          <p:cNvPr id="12" name="Content Placeholder 11">
            <a:extLst>
              <a:ext uri="{FF2B5EF4-FFF2-40B4-BE49-F238E27FC236}">
                <a16:creationId xmlns:a16="http://schemas.microsoft.com/office/drawing/2014/main" id="{866B1885-A99D-32E1-77B7-F21D6C962852}"/>
              </a:ext>
            </a:extLst>
          </p:cNvPr>
          <p:cNvSpPr>
            <a:spLocks noGrp="1"/>
          </p:cNvSpPr>
          <p:nvPr>
            <p:ph sz="quarter" idx="11" hasCustomPrompt="1"/>
          </p:nvPr>
        </p:nvSpPr>
        <p:spPr>
          <a:xfrm>
            <a:off x="4900281" y="436728"/>
            <a:ext cx="7027862" cy="5923129"/>
          </a:xfrm>
          <a:prstGeom prst="rect">
            <a:avLst/>
          </a:prstGeom>
        </p:spPr>
        <p:txBody>
          <a:bodyPr/>
          <a:lstStyle>
            <a:lvl1pPr marL="0" indent="0">
              <a:buNone/>
              <a:defRPr sz="24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5" name="Slide Number Placeholder 14">
            <a:extLst>
              <a:ext uri="{FF2B5EF4-FFF2-40B4-BE49-F238E27FC236}">
                <a16:creationId xmlns:a16="http://schemas.microsoft.com/office/drawing/2014/main" id="{8285DA5D-C4F4-2B6C-C90D-D81F9D58D8CD}"/>
              </a:ext>
            </a:extLst>
          </p:cNvPr>
          <p:cNvSpPr>
            <a:spLocks noGrp="1"/>
          </p:cNvSpPr>
          <p:nvPr>
            <p:ph type="sldNum" sz="quarter" idx="14"/>
          </p:nvPr>
        </p:nvSpPr>
        <p:spPr/>
        <p:txBody>
          <a:bodyPr/>
          <a:lstStyle/>
          <a:p>
            <a:fld id="{78FB4A6C-D91C-1440-977D-6F60EB24D408}" type="slidenum">
              <a:rPr lang="en-US" smtClean="0"/>
              <a:t>‹#›</a:t>
            </a:fld>
            <a:endParaRPr lang="en-US"/>
          </a:p>
        </p:txBody>
      </p:sp>
      <p:sp>
        <p:nvSpPr>
          <p:cNvPr id="18" name="Text Placeholder 7">
            <a:extLst>
              <a:ext uri="{FF2B5EF4-FFF2-40B4-BE49-F238E27FC236}">
                <a16:creationId xmlns:a16="http://schemas.microsoft.com/office/drawing/2014/main" id="{F91A1F4A-E567-9045-4EE6-1B2A512DADEB}"/>
              </a:ext>
            </a:extLst>
          </p:cNvPr>
          <p:cNvSpPr>
            <a:spLocks noGrp="1"/>
          </p:cNvSpPr>
          <p:nvPr>
            <p:ph type="body" sz="quarter" idx="15" hasCustomPrompt="1"/>
          </p:nvPr>
        </p:nvSpPr>
        <p:spPr>
          <a:xfrm>
            <a:off x="419099" y="4392118"/>
            <a:ext cx="3794125" cy="1319134"/>
          </a:xfrm>
          <a:prstGeom prst="rect">
            <a:avLst/>
          </a:prstGeom>
        </p:spPr>
        <p:txBody>
          <a:bodyPr anchor="t">
            <a:normAutofit/>
          </a:bodyPr>
          <a:lstStyle>
            <a:lvl1pPr marL="0" indent="0">
              <a:buNone/>
              <a:defRPr sz="1800" b="0" i="0">
                <a:solidFill>
                  <a:schemeClr val="bg1"/>
                </a:solidFill>
                <a:latin typeface="Halyard Text Book" pitchFamily="2" charset="77"/>
                <a:ea typeface="Halyard Display" pitchFamily="2" charset="77"/>
              </a:defRPr>
            </a:lvl1pPr>
          </a:lstStyle>
          <a:p>
            <a:pPr lvl="0"/>
            <a:r>
              <a:rPr lang="en-US" dirty="0"/>
              <a:t>Click here to edit the subhead</a:t>
            </a:r>
          </a:p>
        </p:txBody>
      </p:sp>
    </p:spTree>
    <p:extLst>
      <p:ext uri="{BB962C8B-B14F-4D97-AF65-F5344CB8AC3E}">
        <p14:creationId xmlns:p14="http://schemas.microsoft.com/office/powerpoint/2010/main" val="427870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userDrawn="1"/>
        </p:nvPicPr>
        <p:blipFill>
          <a:blip r:embed="rId2"/>
          <a:stretch>
            <a:fillRect/>
          </a:stretch>
        </p:blipFill>
        <p:spPr>
          <a:xfrm>
            <a:off x="6350" y="0"/>
            <a:ext cx="12179300" cy="6858000"/>
          </a:xfrm>
          <a:prstGeom prst="rect">
            <a:avLst/>
          </a:prstGeom>
        </p:spPr>
      </p:pic>
      <p:pic>
        <p:nvPicPr>
          <p:cNvPr id="11" name="Picture 10">
            <a:extLst>
              <a:ext uri="{FF2B5EF4-FFF2-40B4-BE49-F238E27FC236}">
                <a16:creationId xmlns:a16="http://schemas.microsoft.com/office/drawing/2014/main" id="{22CF067E-FE1D-8F02-AA0A-8B83FF12FD30}"/>
              </a:ext>
            </a:extLst>
          </p:cNvPr>
          <p:cNvPicPr>
            <a:picLocks noChangeAspect="1"/>
          </p:cNvPicPr>
          <p:nvPr userDrawn="1"/>
        </p:nvPicPr>
        <p:blipFill>
          <a:blip r:embed="rId3"/>
          <a:stretch>
            <a:fillRect/>
          </a:stretch>
        </p:blipFill>
        <p:spPr>
          <a:xfrm>
            <a:off x="385739" y="6196084"/>
            <a:ext cx="2928464" cy="493215"/>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p>
            <a:fld id="{78FB4A6C-D91C-1440-977D-6F60EB24D408}" type="slidenum">
              <a:rPr lang="en-US" smtClean="0"/>
              <a:t>‹#›</a:t>
            </a:fld>
            <a:endParaRPr lang="en-US"/>
          </a:p>
        </p:txBody>
      </p:sp>
      <p:sp>
        <p:nvSpPr>
          <p:cNvPr id="19" name="Content Placeholder 11">
            <a:extLst>
              <a:ext uri="{FF2B5EF4-FFF2-40B4-BE49-F238E27FC236}">
                <a16:creationId xmlns:a16="http://schemas.microsoft.com/office/drawing/2014/main" id="{3221BDF9-6C21-50B1-16A3-29C0C50AC828}"/>
              </a:ext>
            </a:extLst>
          </p:cNvPr>
          <p:cNvSpPr>
            <a:spLocks noGrp="1"/>
          </p:cNvSpPr>
          <p:nvPr>
            <p:ph sz="quarter" idx="11" hasCustomPrompt="1"/>
          </p:nvPr>
        </p:nvSpPr>
        <p:spPr>
          <a:xfrm>
            <a:off x="572125" y="1668270"/>
            <a:ext cx="11047751" cy="4087846"/>
          </a:xfrm>
          <a:prstGeom prst="rect">
            <a:avLst/>
          </a:prstGeom>
        </p:spPr>
        <p:txBody>
          <a:bodyPr/>
          <a:lstStyle>
            <a:lvl1pPr marL="0" indent="0">
              <a:buNone/>
              <a:defRPr sz="18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Tree>
    <p:extLst>
      <p:ext uri="{BB962C8B-B14F-4D97-AF65-F5344CB8AC3E}">
        <p14:creationId xmlns:p14="http://schemas.microsoft.com/office/powerpoint/2010/main" val="131690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 horizontal">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1A269CA3-AC6B-25C8-7D50-CD5A7A874884}"/>
              </a:ext>
            </a:extLst>
          </p:cNvPr>
          <p:cNvPicPr>
            <a:picLocks noChangeAspect="1"/>
          </p:cNvPicPr>
          <p:nvPr userDrawn="1"/>
        </p:nvPicPr>
        <p:blipFill>
          <a:blip r:embed="rId2"/>
          <a:stretch>
            <a:fillRect/>
          </a:stretch>
        </p:blipFill>
        <p:spPr>
          <a:xfrm>
            <a:off x="6350" y="0"/>
            <a:ext cx="12179300" cy="6858000"/>
          </a:xfrm>
          <a:prstGeom prst="rect">
            <a:avLst/>
          </a:prstGeom>
        </p:spPr>
      </p:pic>
      <p:pic>
        <p:nvPicPr>
          <p:cNvPr id="11" name="Picture 10">
            <a:extLst>
              <a:ext uri="{FF2B5EF4-FFF2-40B4-BE49-F238E27FC236}">
                <a16:creationId xmlns:a16="http://schemas.microsoft.com/office/drawing/2014/main" id="{22CF067E-FE1D-8F02-AA0A-8B83FF12FD30}"/>
              </a:ext>
            </a:extLst>
          </p:cNvPr>
          <p:cNvPicPr>
            <a:picLocks noChangeAspect="1"/>
          </p:cNvPicPr>
          <p:nvPr userDrawn="1"/>
        </p:nvPicPr>
        <p:blipFill>
          <a:blip r:embed="rId3"/>
          <a:stretch>
            <a:fillRect/>
          </a:stretch>
        </p:blipFill>
        <p:spPr>
          <a:xfrm>
            <a:off x="385739" y="6196084"/>
            <a:ext cx="2928464" cy="493215"/>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p>
            <a:fld id="{78FB4A6C-D91C-1440-977D-6F60EB24D408}" type="slidenum">
              <a:rPr lang="en-US" smtClean="0"/>
              <a:t>‹#›</a:t>
            </a:fld>
            <a:endParaRPr lang="en-US"/>
          </a:p>
        </p:txBody>
      </p:sp>
      <p:sp>
        <p:nvSpPr>
          <p:cNvPr id="3" name="Picture Placeholder 2">
            <a:extLst>
              <a:ext uri="{FF2B5EF4-FFF2-40B4-BE49-F238E27FC236}">
                <a16:creationId xmlns:a16="http://schemas.microsoft.com/office/drawing/2014/main" id="{922627AB-225B-6F0B-C76D-EE2705155BF5}"/>
              </a:ext>
            </a:extLst>
          </p:cNvPr>
          <p:cNvSpPr>
            <a:spLocks noGrp="1"/>
          </p:cNvSpPr>
          <p:nvPr>
            <p:ph type="pic" sz="quarter" idx="13"/>
          </p:nvPr>
        </p:nvSpPr>
        <p:spPr>
          <a:xfrm>
            <a:off x="1505466"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4730EA5-D607-8101-D5D9-0AE827544E4D}"/>
              </a:ext>
            </a:extLst>
          </p:cNvPr>
          <p:cNvSpPr>
            <a:spLocks noGrp="1"/>
          </p:cNvSpPr>
          <p:nvPr>
            <p:ph type="body" sz="quarter" idx="14" hasCustomPrompt="1"/>
          </p:nvPr>
        </p:nvSpPr>
        <p:spPr>
          <a:xfrm>
            <a:off x="571500"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12" name="Picture Placeholder 2">
            <a:extLst>
              <a:ext uri="{FF2B5EF4-FFF2-40B4-BE49-F238E27FC236}">
                <a16:creationId xmlns:a16="http://schemas.microsoft.com/office/drawing/2014/main" id="{A7CFEA48-87E9-7C41-7567-6B9A9433819C}"/>
              </a:ext>
            </a:extLst>
          </p:cNvPr>
          <p:cNvSpPr>
            <a:spLocks noGrp="1"/>
          </p:cNvSpPr>
          <p:nvPr>
            <p:ph type="pic" sz="quarter" idx="15"/>
          </p:nvPr>
        </p:nvSpPr>
        <p:spPr>
          <a:xfrm>
            <a:off x="5455919"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14" name="Picture Placeholder 2">
            <a:extLst>
              <a:ext uri="{FF2B5EF4-FFF2-40B4-BE49-F238E27FC236}">
                <a16:creationId xmlns:a16="http://schemas.microsoft.com/office/drawing/2014/main" id="{5047A001-C44B-D99C-52E8-B0E5BD4C2512}"/>
              </a:ext>
            </a:extLst>
          </p:cNvPr>
          <p:cNvSpPr>
            <a:spLocks noGrp="1"/>
          </p:cNvSpPr>
          <p:nvPr>
            <p:ph type="pic" sz="quarter" idx="17"/>
          </p:nvPr>
        </p:nvSpPr>
        <p:spPr>
          <a:xfrm>
            <a:off x="9285615" y="1719454"/>
            <a:ext cx="1280160" cy="1280160"/>
          </a:xfrm>
          <a:prstGeom prst="rect">
            <a:avLst/>
          </a:prstGeom>
        </p:spPr>
        <p:txBody>
          <a:bodyPr/>
          <a:lstStyle>
            <a:lvl1pPr marL="0" indent="0">
              <a:buNone/>
              <a:defRPr sz="1800"/>
            </a:lvl1pPr>
          </a:lstStyle>
          <a:p>
            <a:r>
              <a:rPr lang="en-US"/>
              <a:t>Click icon to add picture</a:t>
            </a:r>
            <a:endParaRPr lang="en-US" dirty="0"/>
          </a:p>
        </p:txBody>
      </p:sp>
      <p:sp>
        <p:nvSpPr>
          <p:cNvPr id="17" name="Text Placeholder 5">
            <a:extLst>
              <a:ext uri="{FF2B5EF4-FFF2-40B4-BE49-F238E27FC236}">
                <a16:creationId xmlns:a16="http://schemas.microsoft.com/office/drawing/2014/main" id="{5F57867D-477B-2FD7-A517-456EB4EDBCAF}"/>
              </a:ext>
            </a:extLst>
          </p:cNvPr>
          <p:cNvSpPr>
            <a:spLocks noGrp="1"/>
          </p:cNvSpPr>
          <p:nvPr>
            <p:ph type="body" sz="quarter" idx="19" hasCustomPrompt="1"/>
          </p:nvPr>
        </p:nvSpPr>
        <p:spPr>
          <a:xfrm>
            <a:off x="571500"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
        <p:nvSpPr>
          <p:cNvPr id="21" name="Text Placeholder 5">
            <a:extLst>
              <a:ext uri="{FF2B5EF4-FFF2-40B4-BE49-F238E27FC236}">
                <a16:creationId xmlns:a16="http://schemas.microsoft.com/office/drawing/2014/main" id="{A7688D57-B7D1-8CAB-3153-6D2F9A0C9D3D}"/>
              </a:ext>
            </a:extLst>
          </p:cNvPr>
          <p:cNvSpPr>
            <a:spLocks noGrp="1"/>
          </p:cNvSpPr>
          <p:nvPr>
            <p:ph type="body" sz="quarter" idx="20" hasCustomPrompt="1"/>
          </p:nvPr>
        </p:nvSpPr>
        <p:spPr>
          <a:xfrm>
            <a:off x="4523568"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22" name="Text Placeholder 5">
            <a:extLst>
              <a:ext uri="{FF2B5EF4-FFF2-40B4-BE49-F238E27FC236}">
                <a16:creationId xmlns:a16="http://schemas.microsoft.com/office/drawing/2014/main" id="{93425364-9D1A-2F29-76A2-CB2E282BC133}"/>
              </a:ext>
            </a:extLst>
          </p:cNvPr>
          <p:cNvSpPr>
            <a:spLocks noGrp="1"/>
          </p:cNvSpPr>
          <p:nvPr>
            <p:ph type="body" sz="quarter" idx="21" hasCustomPrompt="1"/>
          </p:nvPr>
        </p:nvSpPr>
        <p:spPr>
          <a:xfrm>
            <a:off x="4523568"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
        <p:nvSpPr>
          <p:cNvPr id="23" name="Text Placeholder 5">
            <a:extLst>
              <a:ext uri="{FF2B5EF4-FFF2-40B4-BE49-F238E27FC236}">
                <a16:creationId xmlns:a16="http://schemas.microsoft.com/office/drawing/2014/main" id="{6EB2B880-A199-AA01-5C08-0DAA8A03DFA2}"/>
              </a:ext>
            </a:extLst>
          </p:cNvPr>
          <p:cNvSpPr>
            <a:spLocks noGrp="1"/>
          </p:cNvSpPr>
          <p:nvPr>
            <p:ph type="body" sz="quarter" idx="22" hasCustomPrompt="1"/>
          </p:nvPr>
        </p:nvSpPr>
        <p:spPr>
          <a:xfrm>
            <a:off x="8351649" y="3780278"/>
            <a:ext cx="3148093" cy="1968500"/>
          </a:xfrm>
          <a:prstGeom prst="rect">
            <a:avLst/>
          </a:prstGeom>
        </p:spPr>
        <p:txBody>
          <a:bodyPr/>
          <a:lstStyle>
            <a:lvl1pPr marL="0" indent="0" algn="ctr">
              <a:buNone/>
              <a:defRPr sz="2000" b="0" i="0">
                <a:latin typeface="Halyard Text Book"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This is a bullet with an icon above. This slide can be used for categories, processes, etc.</a:t>
            </a:r>
          </a:p>
        </p:txBody>
      </p:sp>
      <p:sp>
        <p:nvSpPr>
          <p:cNvPr id="24" name="Text Placeholder 5">
            <a:extLst>
              <a:ext uri="{FF2B5EF4-FFF2-40B4-BE49-F238E27FC236}">
                <a16:creationId xmlns:a16="http://schemas.microsoft.com/office/drawing/2014/main" id="{58CF43C5-0615-22F1-9535-77D38C237AF0}"/>
              </a:ext>
            </a:extLst>
          </p:cNvPr>
          <p:cNvSpPr>
            <a:spLocks noGrp="1"/>
          </p:cNvSpPr>
          <p:nvPr>
            <p:ph type="body" sz="quarter" idx="23" hasCustomPrompt="1"/>
          </p:nvPr>
        </p:nvSpPr>
        <p:spPr>
          <a:xfrm>
            <a:off x="8351649" y="3092668"/>
            <a:ext cx="3148093" cy="590716"/>
          </a:xfrm>
          <a:prstGeom prst="rect">
            <a:avLst/>
          </a:prstGeom>
        </p:spPr>
        <p:txBody>
          <a:bodyPr/>
          <a:lstStyle>
            <a:lvl1pPr marL="0" indent="0" algn="ctr">
              <a:buNone/>
              <a:defRPr sz="2000" b="1" i="0">
                <a:latin typeface="Halyard Tex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Title</a:t>
            </a:r>
          </a:p>
        </p:txBody>
      </p:sp>
    </p:spTree>
    <p:extLst>
      <p:ext uri="{BB962C8B-B14F-4D97-AF65-F5344CB8AC3E}">
        <p14:creationId xmlns:p14="http://schemas.microsoft.com/office/powerpoint/2010/main" val="73774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567666-120B-080B-5DDB-532A94DC5582}"/>
              </a:ext>
            </a:extLst>
          </p:cNvPr>
          <p:cNvPicPr>
            <a:picLocks noChangeAspect="1"/>
          </p:cNvPicPr>
          <p:nvPr userDrawn="1"/>
        </p:nvPicPr>
        <p:blipFill>
          <a:blip r:embed="rId2"/>
          <a:srcRect/>
          <a:stretch/>
        </p:blipFill>
        <p:spPr>
          <a:xfrm>
            <a:off x="12700" y="10527"/>
            <a:ext cx="12179300" cy="6847473"/>
          </a:xfrm>
          <a:prstGeom prst="rect">
            <a:avLst/>
          </a:prstGeom>
        </p:spPr>
      </p:pic>
      <p:sp>
        <p:nvSpPr>
          <p:cNvPr id="24" name="Text Placeholder 23">
            <a:extLst>
              <a:ext uri="{FF2B5EF4-FFF2-40B4-BE49-F238E27FC236}">
                <a16:creationId xmlns:a16="http://schemas.microsoft.com/office/drawing/2014/main" id="{1E40672F-68E1-0A7A-C545-3D742E976C27}"/>
              </a:ext>
            </a:extLst>
          </p:cNvPr>
          <p:cNvSpPr>
            <a:spLocks noGrp="1"/>
          </p:cNvSpPr>
          <p:nvPr>
            <p:ph type="body" sz="quarter" idx="12" hasCustomPrompt="1"/>
          </p:nvPr>
        </p:nvSpPr>
        <p:spPr>
          <a:xfrm>
            <a:off x="2216075" y="1643231"/>
            <a:ext cx="7370781" cy="3571537"/>
          </a:xfrm>
          <a:prstGeom prst="rect">
            <a:avLst/>
          </a:prstGeom>
        </p:spPr>
        <p:txBody>
          <a:bodyPr anchor="ctr"/>
          <a:lstStyle>
            <a:lvl1pPr marL="0" indent="0">
              <a:buNone/>
              <a:defRPr lang="en-US" sz="3200" b="0" i="1" kern="1200" smtClean="0">
                <a:solidFill>
                  <a:schemeClr val="bg1"/>
                </a:solidFill>
                <a:effectLst/>
                <a:latin typeface="Halyard Display Light" pitchFamily="2" charset="77"/>
                <a:ea typeface="Halyard Display Light" pitchFamily="2" charset="77"/>
              </a:defRPr>
            </a:lvl1pPr>
          </a:lstStyle>
          <a:p>
            <a:r>
              <a:rPr lang="en-US" sz="2800" b="0" i="1" kern="1200" dirty="0">
                <a:solidFill>
                  <a:schemeClr val="bg1"/>
                </a:solidFill>
                <a:effectLst/>
                <a:latin typeface="Halyard Display Light" pitchFamily="2" charset="77"/>
                <a:ea typeface="Halyard Display Light" pitchFamily="2" charset="77"/>
                <a:cs typeface="+mn-cs"/>
              </a:rPr>
              <a:t>“Click here to edit the text and insert a quote.”</a:t>
            </a:r>
          </a:p>
          <a:p>
            <a:endParaRPr lang="en-US" sz="2800" b="0" i="1" kern="1200" dirty="0">
              <a:solidFill>
                <a:schemeClr val="bg1"/>
              </a:solidFill>
              <a:effectLst/>
              <a:latin typeface="Halyard Display Light" pitchFamily="2" charset="77"/>
              <a:ea typeface="Halyard Display Light" pitchFamily="2" charset="77"/>
              <a:cs typeface="+mn-cs"/>
            </a:endParaRPr>
          </a:p>
          <a:p>
            <a:r>
              <a:rPr lang="en-US" sz="2800" b="0" i="0" kern="1200" dirty="0">
                <a:solidFill>
                  <a:schemeClr val="bg1"/>
                </a:solidFill>
                <a:effectLst/>
                <a:latin typeface="Halyard Display" pitchFamily="2" charset="77"/>
                <a:ea typeface="Halyard Display" pitchFamily="2" charset="77"/>
                <a:cs typeface="+mn-cs"/>
              </a:rPr>
              <a:t>—</a:t>
            </a:r>
            <a:r>
              <a:rPr lang="en-US" sz="2800" b="0" i="1" kern="1200" dirty="0">
                <a:solidFill>
                  <a:schemeClr val="bg1"/>
                </a:solidFill>
                <a:effectLst/>
                <a:latin typeface="Halyard Display" pitchFamily="2" charset="77"/>
                <a:ea typeface="Halyard Display" pitchFamily="2" charset="77"/>
                <a:cs typeface="+mn-cs"/>
              </a:rPr>
              <a:t>TCMHCC</a:t>
            </a:r>
            <a:endParaRPr lang="en-US" sz="2800" dirty="0">
              <a:solidFill>
                <a:schemeClr val="bg1"/>
              </a:solidFill>
              <a:latin typeface="Halyard Display" pitchFamily="2" charset="77"/>
              <a:ea typeface="Halyard Display" pitchFamily="2" charset="77"/>
            </a:endParaRPr>
          </a:p>
        </p:txBody>
      </p:sp>
      <p:sp>
        <p:nvSpPr>
          <p:cNvPr id="27" name="Slide Number Placeholder 26">
            <a:extLst>
              <a:ext uri="{FF2B5EF4-FFF2-40B4-BE49-F238E27FC236}">
                <a16:creationId xmlns:a16="http://schemas.microsoft.com/office/drawing/2014/main" id="{4B5E7A22-1EE1-E821-27D5-52ED74F691B8}"/>
              </a:ext>
            </a:extLst>
          </p:cNvPr>
          <p:cNvSpPr>
            <a:spLocks noGrp="1"/>
          </p:cNvSpPr>
          <p:nvPr>
            <p:ph type="sldNum" sz="quarter" idx="15"/>
          </p:nvPr>
        </p:nvSpPr>
        <p:spPr/>
        <p:txBody>
          <a:bodyPr/>
          <a:lstStyle/>
          <a:p>
            <a:fld id="{78FB4A6C-D91C-1440-977D-6F60EB24D408}" type="slidenum">
              <a:rPr lang="en-US" smtClean="0"/>
              <a:t>‹#›</a:t>
            </a:fld>
            <a:endParaRPr lang="en-US"/>
          </a:p>
        </p:txBody>
      </p:sp>
    </p:spTree>
    <p:extLst>
      <p:ext uri="{BB962C8B-B14F-4D97-AF65-F5344CB8AC3E}">
        <p14:creationId xmlns:p14="http://schemas.microsoft.com/office/powerpoint/2010/main" val="1925841730"/>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57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vertical">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A926B85F-1C6A-1FCA-BA9C-E5A975549CBB}"/>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5" name="Title 14">
            <a:extLst>
              <a:ext uri="{FF2B5EF4-FFF2-40B4-BE49-F238E27FC236}">
                <a16:creationId xmlns:a16="http://schemas.microsoft.com/office/drawing/2014/main" id="{B7E7E5FF-2B6A-6393-5D2B-A046E7512847}"/>
              </a:ext>
            </a:extLst>
          </p:cNvPr>
          <p:cNvSpPr>
            <a:spLocks noGrp="1"/>
          </p:cNvSpPr>
          <p:nvPr>
            <p:ph type="title" hasCustomPrompt="1"/>
          </p:nvPr>
        </p:nvSpPr>
        <p:spPr>
          <a:xfrm>
            <a:off x="1454045" y="439969"/>
            <a:ext cx="10165830" cy="1298890"/>
          </a:xfrm>
          <a:prstGeom prst="rect">
            <a:avLst/>
          </a:prstGeom>
        </p:spPr>
        <p:txBody>
          <a:bodyPr>
            <a:normAutofit/>
          </a:bodyPr>
          <a:lstStyle>
            <a:lvl1pPr>
              <a:defRPr sz="3600">
                <a:latin typeface="Halyard Display" pitchFamily="2" charset="77"/>
                <a:ea typeface="Halyard Display" pitchFamily="2" charset="77"/>
              </a:defRPr>
            </a:lvl1pPr>
          </a:lstStyle>
          <a:p>
            <a:r>
              <a:rPr lang="en-US" dirty="0"/>
              <a:t>Click to edit title</a:t>
            </a:r>
          </a:p>
        </p:txBody>
      </p:sp>
      <p:sp>
        <p:nvSpPr>
          <p:cNvPr id="16" name="Content Placeholder 11">
            <a:extLst>
              <a:ext uri="{FF2B5EF4-FFF2-40B4-BE49-F238E27FC236}">
                <a16:creationId xmlns:a16="http://schemas.microsoft.com/office/drawing/2014/main" id="{336880E8-FB6F-2BCE-B8C2-0F55CCB2B190}"/>
              </a:ext>
            </a:extLst>
          </p:cNvPr>
          <p:cNvSpPr>
            <a:spLocks noGrp="1"/>
          </p:cNvSpPr>
          <p:nvPr>
            <p:ph sz="quarter" idx="11" hasCustomPrompt="1"/>
          </p:nvPr>
        </p:nvSpPr>
        <p:spPr>
          <a:xfrm>
            <a:off x="1454046" y="2158584"/>
            <a:ext cx="10165830" cy="4092314"/>
          </a:xfrm>
          <a:prstGeom prst="rect">
            <a:avLst/>
          </a:prstGeom>
        </p:spPr>
        <p:txBody>
          <a:bodyPr/>
          <a:lstStyle>
            <a:lvl1pPr marL="0" indent="0">
              <a:buNone/>
              <a:defRPr sz="1800" b="0" i="0">
                <a:latin typeface="Halyard Text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5" name="Slide Number Placeholder 4">
            <a:extLst>
              <a:ext uri="{FF2B5EF4-FFF2-40B4-BE49-F238E27FC236}">
                <a16:creationId xmlns:a16="http://schemas.microsoft.com/office/drawing/2014/main" id="{1F076F4C-F42E-1103-D516-3F2F1392BE62}"/>
              </a:ext>
            </a:extLst>
          </p:cNvPr>
          <p:cNvSpPr>
            <a:spLocks noGrp="1"/>
          </p:cNvSpPr>
          <p:nvPr>
            <p:ph type="sldNum" sz="quarter" idx="12"/>
          </p:nvPr>
        </p:nvSpPr>
        <p:spPr/>
        <p:txBody>
          <a:bodyPr/>
          <a:lstStyle/>
          <a:p>
            <a:fld id="{78FB4A6C-D91C-1440-977D-6F60EB24D408}" type="slidenum">
              <a:rPr lang="en-US" smtClean="0"/>
              <a:t>‹#›</a:t>
            </a:fld>
            <a:endParaRPr lang="en-US"/>
          </a:p>
        </p:txBody>
      </p:sp>
    </p:spTree>
    <p:extLst>
      <p:ext uri="{BB962C8B-B14F-4D97-AF65-F5344CB8AC3E}">
        <p14:creationId xmlns:p14="http://schemas.microsoft.com/office/powerpoint/2010/main" val="3769240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D57B3E-9F26-6845-AD5C-4D8CA95A6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B4A6C-D91C-1440-977D-6F60EB24D408}" type="slidenum">
              <a:rPr lang="en-US" smtClean="0"/>
              <a:t>‹#›</a:t>
            </a:fld>
            <a:endParaRPr lang="en-US"/>
          </a:p>
        </p:txBody>
      </p:sp>
    </p:spTree>
    <p:extLst>
      <p:ext uri="{BB962C8B-B14F-4D97-AF65-F5344CB8AC3E}">
        <p14:creationId xmlns:p14="http://schemas.microsoft.com/office/powerpoint/2010/main" val="1930301320"/>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2" r:id="rId3"/>
    <p:sldLayoutId id="2147483656" r:id="rId4"/>
    <p:sldLayoutId id="2147483649" r:id="rId5"/>
    <p:sldLayoutId id="214748365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2C27CE-9843-0B66-DD0A-6F77628C720E}"/>
              </a:ext>
            </a:extLst>
          </p:cNvPr>
          <p:cNvSpPr>
            <a:spLocks noGrp="1"/>
          </p:cNvSpPr>
          <p:nvPr>
            <p:ph type="title"/>
          </p:nvPr>
        </p:nvSpPr>
        <p:spPr/>
        <p:txBody>
          <a:bodyPr/>
          <a:lstStyle/>
          <a:p>
            <a:pPr algn="ctr"/>
            <a:r>
              <a:rPr lang="en-US" sz="4800" b="1" dirty="0">
                <a:latin typeface="Halyard Display" panose="020B0604020202020204" charset="0"/>
              </a:rPr>
              <a:t>New and Emerging Children Mental Health Researchers Initiative</a:t>
            </a:r>
          </a:p>
        </p:txBody>
      </p:sp>
      <p:sp>
        <p:nvSpPr>
          <p:cNvPr id="5" name="Text Placeholder 4">
            <a:extLst>
              <a:ext uri="{FF2B5EF4-FFF2-40B4-BE49-F238E27FC236}">
                <a16:creationId xmlns:a16="http://schemas.microsoft.com/office/drawing/2014/main" id="{C8D571BB-6CAE-31C6-F873-A931B7B2149F}"/>
              </a:ext>
            </a:extLst>
          </p:cNvPr>
          <p:cNvSpPr>
            <a:spLocks noGrp="1"/>
          </p:cNvSpPr>
          <p:nvPr>
            <p:ph type="body" idx="1"/>
          </p:nvPr>
        </p:nvSpPr>
        <p:spPr/>
        <p:txBody>
          <a:bodyPr/>
          <a:lstStyle/>
          <a:p>
            <a:r>
              <a:rPr lang="en-US" b="1" dirty="0">
                <a:latin typeface="Halyard Display" panose="020B0604020202020204" charset="0"/>
              </a:rPr>
              <a:t>October 16, 2023</a:t>
            </a:r>
          </a:p>
          <a:p>
            <a:endParaRPr lang="en-US" dirty="0">
              <a:latin typeface="Halyard Display" panose="020B0604020202020204" charset="0"/>
            </a:endParaRPr>
          </a:p>
        </p:txBody>
      </p:sp>
    </p:spTree>
    <p:extLst>
      <p:ext uri="{BB962C8B-B14F-4D97-AF65-F5344CB8AC3E}">
        <p14:creationId xmlns:p14="http://schemas.microsoft.com/office/powerpoint/2010/main" val="301035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8022-DB88-9349-2E96-D4BC4832A068}"/>
              </a:ext>
            </a:extLst>
          </p:cNvPr>
          <p:cNvSpPr>
            <a:spLocks noGrp="1"/>
          </p:cNvSpPr>
          <p:nvPr>
            <p:ph type="title"/>
          </p:nvPr>
        </p:nvSpPr>
        <p:spPr/>
        <p:txBody>
          <a:bodyPr>
            <a:normAutofit/>
          </a:bodyPr>
          <a:lstStyle/>
          <a:p>
            <a:r>
              <a:rPr lang="en-US" sz="4000" dirty="0"/>
              <a:t>Purpose</a:t>
            </a:r>
          </a:p>
        </p:txBody>
      </p:sp>
      <p:sp>
        <p:nvSpPr>
          <p:cNvPr id="6" name="Content Placeholder 5">
            <a:extLst>
              <a:ext uri="{FF2B5EF4-FFF2-40B4-BE49-F238E27FC236}">
                <a16:creationId xmlns:a16="http://schemas.microsoft.com/office/drawing/2014/main" id="{2938BF51-3AF6-F8C2-B80B-ACC6625476AD}"/>
              </a:ext>
            </a:extLst>
          </p:cNvPr>
          <p:cNvSpPr>
            <a:spLocks noGrp="1"/>
          </p:cNvSpPr>
          <p:nvPr>
            <p:ph sz="quarter" idx="11"/>
          </p:nvPr>
        </p:nvSpPr>
        <p:spPr/>
        <p:txBody>
          <a:bodyPr/>
          <a:lstStyle/>
          <a:p>
            <a:r>
              <a:rPr lang="en-US" sz="3200" dirty="0"/>
              <a:t>The New and Emerging Child Mental Health Research initiative is designed to foster, encourage, and mentor junior researchers and trainees at TCMHCC institutions so that they can secure extramural funding focused on improving the mental health systems of care in Texas.</a:t>
            </a:r>
            <a:endParaRPr lang="en-US" dirty="0"/>
          </a:p>
        </p:txBody>
      </p:sp>
      <p:sp>
        <p:nvSpPr>
          <p:cNvPr id="7" name="Slide Number Placeholder 6">
            <a:extLst>
              <a:ext uri="{FF2B5EF4-FFF2-40B4-BE49-F238E27FC236}">
                <a16:creationId xmlns:a16="http://schemas.microsoft.com/office/drawing/2014/main" id="{679126EF-4145-E8A6-45EB-9A21F733408A}"/>
              </a:ext>
            </a:extLst>
          </p:cNvPr>
          <p:cNvSpPr>
            <a:spLocks noGrp="1"/>
          </p:cNvSpPr>
          <p:nvPr>
            <p:ph type="sldNum" sz="quarter" idx="12"/>
          </p:nvPr>
        </p:nvSpPr>
        <p:spPr/>
        <p:txBody>
          <a:bodyPr/>
          <a:lstStyle/>
          <a:p>
            <a:fld id="{78FB4A6C-D91C-1440-977D-6F60EB24D408}" type="slidenum">
              <a:rPr lang="en-US" smtClean="0"/>
              <a:t>2</a:t>
            </a:fld>
            <a:endParaRPr lang="en-US"/>
          </a:p>
        </p:txBody>
      </p:sp>
    </p:spTree>
    <p:extLst>
      <p:ext uri="{BB962C8B-B14F-4D97-AF65-F5344CB8AC3E}">
        <p14:creationId xmlns:p14="http://schemas.microsoft.com/office/powerpoint/2010/main" val="377394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C1C2A-D4B1-47E8-A7BA-E231E0B07620}"/>
              </a:ext>
            </a:extLst>
          </p:cNvPr>
          <p:cNvSpPr>
            <a:spLocks noGrp="1"/>
          </p:cNvSpPr>
          <p:nvPr>
            <p:ph type="title"/>
          </p:nvPr>
        </p:nvSpPr>
        <p:spPr/>
        <p:txBody>
          <a:bodyPr/>
          <a:lstStyle/>
          <a:p>
            <a:r>
              <a:rPr lang="en-US" dirty="0"/>
              <a:t>Grant Detail</a:t>
            </a:r>
          </a:p>
        </p:txBody>
      </p:sp>
      <p:sp>
        <p:nvSpPr>
          <p:cNvPr id="3" name="Content Placeholder 2">
            <a:extLst>
              <a:ext uri="{FF2B5EF4-FFF2-40B4-BE49-F238E27FC236}">
                <a16:creationId xmlns:a16="http://schemas.microsoft.com/office/drawing/2014/main" id="{70A936E8-6E8A-465E-A86B-A18D49E03DC8}"/>
              </a:ext>
            </a:extLst>
          </p:cNvPr>
          <p:cNvSpPr>
            <a:spLocks noGrp="1"/>
          </p:cNvSpPr>
          <p:nvPr>
            <p:ph sz="quarter" idx="11"/>
          </p:nvPr>
        </p:nvSpPr>
        <p:spPr>
          <a:xfrm>
            <a:off x="1454044" y="1216452"/>
            <a:ext cx="10165831" cy="4425096"/>
          </a:xfrm>
        </p:spPr>
        <p:txBody>
          <a:bodyPr/>
          <a:lstStyle/>
          <a:p>
            <a:pPr lvl="0"/>
            <a:r>
              <a:rPr lang="en-US" sz="2000" b="1" u="sng" dirty="0"/>
              <a:t>Research Career Development</a:t>
            </a:r>
            <a:r>
              <a:rPr lang="en-US" sz="2000" dirty="0"/>
              <a:t> - to provide individual and institutional research training opportunities to trainees at the undergraduate, graduate, and postdoctoral levels in child or perinatal mental health  .  A total of $150,000 per year for a total of $300,000 for the biennium.  The annual budget needs to be spent on salary (up to $100,000) and the project (up to $50,000) </a:t>
            </a:r>
          </a:p>
          <a:p>
            <a:pPr lvl="0"/>
            <a:endParaRPr lang="en-US" sz="2000" dirty="0"/>
          </a:p>
          <a:p>
            <a:pPr lvl="0"/>
            <a:r>
              <a:rPr lang="en-US" sz="2000" b="1" u="sng" dirty="0"/>
              <a:t>Research Project</a:t>
            </a:r>
            <a:r>
              <a:rPr lang="en-US" sz="2000" dirty="0"/>
              <a:t> - to support a discrete, specified, circumscribed children’s or perinatal  mental health project to be performed by the investigator(s) in an area representing the investigator's specific interest and competencies while aligning with the Texas Child Mental Health Care consortium’s listed priorities.  Up to $250,000 per year for a total of up to $500,000 for the biennium.  To be eligible, applicant must be currently holding a faculty position at one of the TCMHCC institutions.</a:t>
            </a:r>
          </a:p>
          <a:p>
            <a:pPr lvl="0"/>
            <a:endParaRPr lang="en-US" sz="2000" dirty="0"/>
          </a:p>
          <a:p>
            <a:pPr lvl="0"/>
            <a:r>
              <a:rPr lang="en-US" sz="2000" b="1" u="sng" dirty="0"/>
              <a:t>Post-doctoral Fellows and Trainees</a:t>
            </a:r>
            <a:r>
              <a:rPr lang="en-US" sz="2000" dirty="0"/>
              <a:t> - to provide individual children’s or perinatal mental health research training opportunities to trainees at the undergraduate, graduate, and postdoctoral levels. Up to $75,000 per year for a total of up to $150,000 for the biennium.  To be eligible, applicant must be a current trainee at one of the TCMHCC institutions.</a:t>
            </a:r>
          </a:p>
          <a:p>
            <a:endParaRPr lang="en-US" sz="2000" dirty="0"/>
          </a:p>
        </p:txBody>
      </p:sp>
      <p:sp>
        <p:nvSpPr>
          <p:cNvPr id="4" name="Slide Number Placeholder 3">
            <a:extLst>
              <a:ext uri="{FF2B5EF4-FFF2-40B4-BE49-F238E27FC236}">
                <a16:creationId xmlns:a16="http://schemas.microsoft.com/office/drawing/2014/main" id="{E6145C18-8945-407A-8ABC-63D6A599B097}"/>
              </a:ext>
            </a:extLst>
          </p:cNvPr>
          <p:cNvSpPr>
            <a:spLocks noGrp="1"/>
          </p:cNvSpPr>
          <p:nvPr>
            <p:ph type="sldNum" sz="quarter" idx="12"/>
          </p:nvPr>
        </p:nvSpPr>
        <p:spPr/>
        <p:txBody>
          <a:bodyPr/>
          <a:lstStyle/>
          <a:p>
            <a:fld id="{78FB4A6C-D91C-1440-977D-6F60EB24D408}" type="slidenum">
              <a:rPr lang="en-US" smtClean="0"/>
              <a:t>3</a:t>
            </a:fld>
            <a:endParaRPr lang="en-US"/>
          </a:p>
        </p:txBody>
      </p:sp>
    </p:spTree>
    <p:extLst>
      <p:ext uri="{BB962C8B-B14F-4D97-AF65-F5344CB8AC3E}">
        <p14:creationId xmlns:p14="http://schemas.microsoft.com/office/powerpoint/2010/main" val="76754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596B-501A-410B-A452-06C24C85B68A}"/>
              </a:ext>
            </a:extLst>
          </p:cNvPr>
          <p:cNvSpPr>
            <a:spLocks noGrp="1"/>
          </p:cNvSpPr>
          <p:nvPr>
            <p:ph type="title"/>
          </p:nvPr>
        </p:nvSpPr>
        <p:spPr/>
        <p:txBody>
          <a:bodyPr/>
          <a:lstStyle/>
          <a:p>
            <a:r>
              <a:rPr lang="en-US" dirty="0"/>
              <a:t>Applicant Eligibility Criteria</a:t>
            </a:r>
          </a:p>
        </p:txBody>
      </p:sp>
      <p:sp>
        <p:nvSpPr>
          <p:cNvPr id="3" name="Content Placeholder 2">
            <a:extLst>
              <a:ext uri="{FF2B5EF4-FFF2-40B4-BE49-F238E27FC236}">
                <a16:creationId xmlns:a16="http://schemas.microsoft.com/office/drawing/2014/main" id="{134A96C3-6F14-40BC-980F-167FE589F5E5}"/>
              </a:ext>
            </a:extLst>
          </p:cNvPr>
          <p:cNvSpPr>
            <a:spLocks noGrp="1"/>
          </p:cNvSpPr>
          <p:nvPr>
            <p:ph sz="quarter" idx="11"/>
          </p:nvPr>
        </p:nvSpPr>
        <p:spPr>
          <a:xfrm>
            <a:off x="1454046" y="1379356"/>
            <a:ext cx="9734885" cy="5303247"/>
          </a:xfrm>
        </p:spPr>
        <p:txBody>
          <a:bodyPr/>
          <a:lstStyle/>
          <a:p>
            <a:pPr marL="285750" indent="-285750">
              <a:buFont typeface="Arial" panose="020B0604020202020204" pitchFamily="34" charset="0"/>
              <a:buChar char="•"/>
            </a:pPr>
            <a:r>
              <a:rPr lang="en-US" sz="2000" dirty="0"/>
              <a:t>Only those affiliated with one of the 12-TCMHCC health related institutions (HRI) are eligible to apply.</a:t>
            </a:r>
          </a:p>
          <a:p>
            <a:pPr marL="285750" indent="-285750">
              <a:buFont typeface="Arial" panose="020B0604020202020204" pitchFamily="34" charset="0"/>
              <a:buChar char="•"/>
            </a:pPr>
            <a:r>
              <a:rPr lang="en-US" sz="2000" dirty="0"/>
              <a:t>Each HRI can support up to 6-applicants from their institution and only applicants receiving the support of their HRI are eligible.</a:t>
            </a:r>
          </a:p>
          <a:p>
            <a:pPr marL="285750" indent="-285750">
              <a:buFont typeface="Arial" panose="020B0604020202020204" pitchFamily="34" charset="0"/>
              <a:buChar char="•"/>
            </a:pPr>
            <a:r>
              <a:rPr lang="en-US" sz="2000" dirty="0"/>
              <a:t> Principal investigators may partner with Texas based investigators at non-TCMHCC institutions as needed.</a:t>
            </a:r>
          </a:p>
          <a:p>
            <a:pPr marL="285750" indent="-285750">
              <a:buFont typeface="Arial" panose="020B0604020202020204" pitchFamily="34" charset="0"/>
              <a:buChar char="•"/>
            </a:pPr>
            <a:r>
              <a:rPr lang="en-US" sz="2000" dirty="0"/>
              <a:t>Prioritization will be given to applicants who have never been an NIH R-01 grant principal investigator and are at the rank of associate professor and or below will be prioritized for funding.</a:t>
            </a:r>
          </a:p>
          <a:p>
            <a:pPr marL="285750" indent="-285750">
              <a:buFont typeface="Arial" panose="020B0604020202020204" pitchFamily="34" charset="0"/>
              <a:buChar char="•"/>
            </a:pPr>
            <a:r>
              <a:rPr lang="en-US" sz="2000" dirty="0"/>
              <a:t>Trainees including clinical and research fellows are eligible and encouraged to apply.</a:t>
            </a:r>
          </a:p>
          <a:p>
            <a:pPr marL="285750" indent="-285750">
              <a:buFont typeface="Arial" panose="020B0604020202020204" pitchFamily="34" charset="0"/>
              <a:buChar char="•"/>
            </a:pPr>
            <a:r>
              <a:rPr lang="en-US" sz="2000" dirty="0"/>
              <a:t>Principal investigators must dedicate between 25% and 50% of their effort to the grant, if awarded.</a:t>
            </a:r>
          </a:p>
          <a:p>
            <a:pPr marL="285750" indent="-285750">
              <a:buFont typeface="Arial" panose="020B0604020202020204" pitchFamily="34" charset="0"/>
              <a:buChar char="•"/>
            </a:pPr>
            <a:r>
              <a:rPr lang="en-US" sz="2000" dirty="0"/>
              <a:t>Proposals that include more than one TCMHCC institution or have diverse disciplines are encouraged.</a:t>
            </a:r>
          </a:p>
          <a:p>
            <a:pPr marL="285750" indent="-28575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DB4AB264-D001-44E4-9B36-10F9034D5260}"/>
              </a:ext>
            </a:extLst>
          </p:cNvPr>
          <p:cNvSpPr>
            <a:spLocks noGrp="1"/>
          </p:cNvSpPr>
          <p:nvPr>
            <p:ph type="sldNum" sz="quarter" idx="12"/>
          </p:nvPr>
        </p:nvSpPr>
        <p:spPr/>
        <p:txBody>
          <a:bodyPr/>
          <a:lstStyle/>
          <a:p>
            <a:fld id="{78FB4A6C-D91C-1440-977D-6F60EB24D408}" type="slidenum">
              <a:rPr lang="en-US" smtClean="0"/>
              <a:t>4</a:t>
            </a:fld>
            <a:endParaRPr lang="en-US"/>
          </a:p>
        </p:txBody>
      </p:sp>
    </p:spTree>
    <p:extLst>
      <p:ext uri="{BB962C8B-B14F-4D97-AF65-F5344CB8AC3E}">
        <p14:creationId xmlns:p14="http://schemas.microsoft.com/office/powerpoint/2010/main" val="336783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DC80B9-5647-7D80-19D7-B5C79DF08678}"/>
              </a:ext>
            </a:extLst>
          </p:cNvPr>
          <p:cNvSpPr>
            <a:spLocks noGrp="1"/>
          </p:cNvSpPr>
          <p:nvPr>
            <p:ph type="title"/>
          </p:nvPr>
        </p:nvSpPr>
        <p:spPr>
          <a:xfrm>
            <a:off x="1454045" y="439969"/>
            <a:ext cx="10165830" cy="773713"/>
          </a:xfrm>
        </p:spPr>
        <p:txBody>
          <a:bodyPr>
            <a:normAutofit/>
          </a:bodyPr>
          <a:lstStyle/>
          <a:p>
            <a:r>
              <a:rPr lang="en-US" dirty="0">
                <a:latin typeface="Arial" panose="020B0604020202020204" pitchFamily="34" charset="0"/>
                <a:cs typeface="Arial" panose="020B0604020202020204" pitchFamily="34" charset="0"/>
              </a:rPr>
              <a:t>Tentative Timeline for the Submission Process</a:t>
            </a:r>
          </a:p>
        </p:txBody>
      </p:sp>
      <p:sp>
        <p:nvSpPr>
          <p:cNvPr id="4" name="Slide Number Placeholder 3">
            <a:extLst>
              <a:ext uri="{FF2B5EF4-FFF2-40B4-BE49-F238E27FC236}">
                <a16:creationId xmlns:a16="http://schemas.microsoft.com/office/drawing/2014/main" id="{4EA41C0E-AC73-7008-66BC-6DA0C98366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B4A6C-D91C-1440-977D-6F60EB24D40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id="{BA49633E-18B5-444A-9621-B1A941B611B3}"/>
              </a:ext>
            </a:extLst>
          </p:cNvPr>
          <p:cNvGraphicFramePr/>
          <p:nvPr>
            <p:extLst>
              <p:ext uri="{D42A27DB-BD31-4B8C-83A1-F6EECF244321}">
                <p14:modId xmlns:p14="http://schemas.microsoft.com/office/powerpoint/2010/main" val="366692206"/>
              </p:ext>
            </p:extLst>
          </p:nvPr>
        </p:nvGraphicFramePr>
        <p:xfrm>
          <a:off x="1454045" y="1546168"/>
          <a:ext cx="9585257" cy="4239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115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0FF8B-90F4-4FCA-B3AD-AFBBE0B4C78B}"/>
              </a:ext>
            </a:extLst>
          </p:cNvPr>
          <p:cNvSpPr>
            <a:spLocks noGrp="1"/>
          </p:cNvSpPr>
          <p:nvPr>
            <p:ph type="title"/>
          </p:nvPr>
        </p:nvSpPr>
        <p:spPr/>
        <p:txBody>
          <a:bodyPr/>
          <a:lstStyle/>
          <a:p>
            <a:r>
              <a:rPr lang="en-US" dirty="0"/>
              <a:t>Activities Completed to Date</a:t>
            </a:r>
          </a:p>
        </p:txBody>
      </p:sp>
      <p:sp>
        <p:nvSpPr>
          <p:cNvPr id="3" name="Content Placeholder 2">
            <a:extLst>
              <a:ext uri="{FF2B5EF4-FFF2-40B4-BE49-F238E27FC236}">
                <a16:creationId xmlns:a16="http://schemas.microsoft.com/office/drawing/2014/main" id="{0A6DFE74-EF69-434B-9E42-0E1561F857ED}"/>
              </a:ext>
            </a:extLst>
          </p:cNvPr>
          <p:cNvSpPr>
            <a:spLocks noGrp="1"/>
          </p:cNvSpPr>
          <p:nvPr>
            <p:ph sz="quarter" idx="11"/>
          </p:nvPr>
        </p:nvSpPr>
        <p:spPr>
          <a:xfrm>
            <a:off x="1454046" y="1429789"/>
            <a:ext cx="10165829" cy="4821109"/>
          </a:xfrm>
        </p:spPr>
        <p:txBody>
          <a:bodyPr/>
          <a:lstStyle/>
          <a:p>
            <a:pPr marL="342900" indent="-342900">
              <a:buAutoNum type="arabicPeriod"/>
            </a:pPr>
            <a:r>
              <a:rPr lang="en-US" sz="2800" dirty="0"/>
              <a:t>Identified a list of potential reviewers</a:t>
            </a:r>
          </a:p>
          <a:p>
            <a:pPr marL="342900" indent="-342900">
              <a:buAutoNum type="arabicPeriod"/>
            </a:pPr>
            <a:r>
              <a:rPr lang="en-US" sz="2800" dirty="0"/>
              <a:t>Received suggested scope of research and evaluation needed by HHSC </a:t>
            </a:r>
          </a:p>
          <a:p>
            <a:pPr marL="342900" indent="-342900">
              <a:buAutoNum type="arabicPeriod"/>
            </a:pPr>
            <a:r>
              <a:rPr lang="en-US" sz="2800" dirty="0"/>
              <a:t>Met with CPRIT to understand and utilize some of the their processes</a:t>
            </a:r>
          </a:p>
          <a:p>
            <a:pPr marL="342900" indent="-342900">
              <a:buAutoNum type="arabicPeriod"/>
            </a:pPr>
            <a:r>
              <a:rPr lang="en-US" sz="2800" dirty="0"/>
              <a:t>Identified 2-potential grant software providers (DIR contractors) and scheduled demos for their systems</a:t>
            </a:r>
          </a:p>
          <a:p>
            <a:pPr marL="342900" indent="-342900">
              <a:buAutoNum type="arabicPeriod"/>
            </a:pPr>
            <a:r>
              <a:rPr lang="en-US" sz="2800" dirty="0"/>
              <a:t>Initiated a document that includes review process, reviewer expectations,  applicant eligibility, application process, and research monitoring process</a:t>
            </a:r>
          </a:p>
        </p:txBody>
      </p:sp>
      <p:sp>
        <p:nvSpPr>
          <p:cNvPr id="4" name="Slide Number Placeholder 3">
            <a:extLst>
              <a:ext uri="{FF2B5EF4-FFF2-40B4-BE49-F238E27FC236}">
                <a16:creationId xmlns:a16="http://schemas.microsoft.com/office/drawing/2014/main" id="{7665DC2A-487D-4F77-A1E0-CE40E1F22627}"/>
              </a:ext>
            </a:extLst>
          </p:cNvPr>
          <p:cNvSpPr>
            <a:spLocks noGrp="1"/>
          </p:cNvSpPr>
          <p:nvPr>
            <p:ph type="sldNum" sz="quarter" idx="12"/>
          </p:nvPr>
        </p:nvSpPr>
        <p:spPr/>
        <p:txBody>
          <a:bodyPr/>
          <a:lstStyle/>
          <a:p>
            <a:fld id="{78FB4A6C-D91C-1440-977D-6F60EB24D408}" type="slidenum">
              <a:rPr lang="en-US" smtClean="0"/>
              <a:t>6</a:t>
            </a:fld>
            <a:endParaRPr lang="en-US"/>
          </a:p>
        </p:txBody>
      </p:sp>
    </p:spTree>
    <p:extLst>
      <p:ext uri="{BB962C8B-B14F-4D97-AF65-F5344CB8AC3E}">
        <p14:creationId xmlns:p14="http://schemas.microsoft.com/office/powerpoint/2010/main" val="405281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0FF8B-90F4-4FCA-B3AD-AFBBE0B4C78B}"/>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0A6DFE74-EF69-434B-9E42-0E1561F857ED}"/>
              </a:ext>
            </a:extLst>
          </p:cNvPr>
          <p:cNvSpPr>
            <a:spLocks noGrp="1"/>
          </p:cNvSpPr>
          <p:nvPr>
            <p:ph sz="quarter" idx="11"/>
          </p:nvPr>
        </p:nvSpPr>
        <p:spPr>
          <a:xfrm>
            <a:off x="1454046" y="1429789"/>
            <a:ext cx="10165829" cy="4821109"/>
          </a:xfrm>
        </p:spPr>
        <p:txBody>
          <a:bodyPr/>
          <a:lstStyle/>
          <a:p>
            <a:pPr marL="342900" indent="-342900">
              <a:buAutoNum type="arabicPeriod"/>
            </a:pPr>
            <a:r>
              <a:rPr lang="en-US" sz="2800" dirty="0"/>
              <a:t>Outreach to potential reviewers</a:t>
            </a:r>
          </a:p>
          <a:p>
            <a:pPr marL="342900" indent="-342900">
              <a:buAutoNum type="arabicPeriod"/>
            </a:pPr>
            <a:r>
              <a:rPr lang="en-US" sz="2800" dirty="0"/>
              <a:t>Purchase and set up grant software</a:t>
            </a:r>
          </a:p>
          <a:p>
            <a:pPr marL="342900" indent="-342900">
              <a:buAutoNum type="arabicPeriod"/>
            </a:pPr>
            <a:r>
              <a:rPr lang="en-US" sz="2800" dirty="0"/>
              <a:t>Identify payment method for the term of the research</a:t>
            </a:r>
          </a:p>
          <a:p>
            <a:pPr marL="342900" indent="-342900">
              <a:buAutoNum type="arabicPeriod"/>
            </a:pPr>
            <a:r>
              <a:rPr lang="en-US" sz="2800" dirty="0"/>
              <a:t>Finalize instructions to applicants including templates for submission</a:t>
            </a:r>
          </a:p>
          <a:p>
            <a:pPr marL="342900" indent="-342900">
              <a:buAutoNum type="arabicPeriod"/>
            </a:pPr>
            <a:r>
              <a:rPr lang="en-US" sz="2800" dirty="0"/>
              <a:t>Schedule Q&amp;A sessions for applicants</a:t>
            </a:r>
          </a:p>
          <a:p>
            <a:pPr marL="342900" indent="-342900">
              <a:buAutoNum type="arabicPeriod"/>
            </a:pPr>
            <a:r>
              <a:rPr lang="en-US" sz="2800" dirty="0"/>
              <a:t>Schedule orientation for reviewers</a:t>
            </a:r>
          </a:p>
          <a:p>
            <a:pPr marL="342900" indent="-342900">
              <a:buAutoNum type="arabicPeriod"/>
            </a:pPr>
            <a:r>
              <a:rPr lang="en-US" sz="2800" dirty="0"/>
              <a:t>Post Notice of Funding Opportunity (NOFO)</a:t>
            </a:r>
          </a:p>
        </p:txBody>
      </p:sp>
      <p:sp>
        <p:nvSpPr>
          <p:cNvPr id="4" name="Slide Number Placeholder 3">
            <a:extLst>
              <a:ext uri="{FF2B5EF4-FFF2-40B4-BE49-F238E27FC236}">
                <a16:creationId xmlns:a16="http://schemas.microsoft.com/office/drawing/2014/main" id="{7665DC2A-487D-4F77-A1E0-CE40E1F22627}"/>
              </a:ext>
            </a:extLst>
          </p:cNvPr>
          <p:cNvSpPr>
            <a:spLocks noGrp="1"/>
          </p:cNvSpPr>
          <p:nvPr>
            <p:ph type="sldNum" sz="quarter" idx="12"/>
          </p:nvPr>
        </p:nvSpPr>
        <p:spPr/>
        <p:txBody>
          <a:bodyPr/>
          <a:lstStyle/>
          <a:p>
            <a:fld id="{78FB4A6C-D91C-1440-977D-6F60EB24D408}" type="slidenum">
              <a:rPr lang="en-US" smtClean="0"/>
              <a:t>7</a:t>
            </a:fld>
            <a:endParaRPr lang="en-US"/>
          </a:p>
        </p:txBody>
      </p:sp>
    </p:spTree>
    <p:extLst>
      <p:ext uri="{BB962C8B-B14F-4D97-AF65-F5344CB8AC3E}">
        <p14:creationId xmlns:p14="http://schemas.microsoft.com/office/powerpoint/2010/main" val="33010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b="0" i="1" kern="1200" dirty="0" smtClean="0">
            <a:solidFill>
              <a:schemeClr val="bg1"/>
            </a:solidFill>
            <a:effectLst/>
            <a:latin typeface="Halyard Display Light" pitchFamily="2" charset="77"/>
            <a:ea typeface="Halyard Display Light" pitchFamily="2" charset="77"/>
            <a:cs typeface="+mn-cs"/>
          </a:defRPr>
        </a:defPPr>
      </a:lstStyle>
    </a:txDef>
  </a:objectDefaults>
  <a:extraClrSchemeLst/>
  <a:extLst>
    <a:ext uri="{05A4C25C-085E-4340-85A3-A5531E510DB2}">
      <thm15:themeFamily xmlns:thm15="http://schemas.microsoft.com/office/thememl/2012/main" name="TCMHCC Powerpoint Template2" id="{2324C577-9635-7C4C-A22A-02CCFDAC2091}" vid="{1996C408-CD8C-354A-8AA0-31AF6D0362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9af6ea-1f8b-4c58-9d9b-e7c007c0224a">
      <Terms xmlns="http://schemas.microsoft.com/office/infopath/2007/PartnerControls"/>
    </lcf76f155ced4ddcb4097134ff3c332f>
    <HRI xmlns="0e9af6ea-1f8b-4c58-9d9b-e7c007c0224a" xsi:nil="true"/>
    <Month xmlns="0e9af6ea-1f8b-4c58-9d9b-e7c007c0224a" xsi:nil="true"/>
    <Program xmlns="0e9af6ea-1f8b-4c58-9d9b-e7c007c0224a" xsi:nil="true"/>
    <FiscalYear xmlns="0e9af6ea-1f8b-4c58-9d9b-e7c007c0224a" xsi:nil="true"/>
    <Comments xmlns="0e9af6ea-1f8b-4c58-9d9b-e7c007c0224a" xsi:nil="true"/>
    <FY xmlns="0e9af6ea-1f8b-4c58-9d9b-e7c007c022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481CF5D3BA864FB7942F5F66EE5A52" ma:contentTypeVersion="21" ma:contentTypeDescription="Create a new document." ma:contentTypeScope="" ma:versionID="7b05c906592a71d14e5ea3710a6038e9">
  <xsd:schema xmlns:xsd="http://www.w3.org/2001/XMLSchema" xmlns:xs="http://www.w3.org/2001/XMLSchema" xmlns:p="http://schemas.microsoft.com/office/2006/metadata/properties" xmlns:ns2="0e9af6ea-1f8b-4c58-9d9b-e7c007c0224a" xmlns:ns3="fc12142a-9c49-458f-8c3a-57aaa16f36fa" targetNamespace="http://schemas.microsoft.com/office/2006/metadata/properties" ma:root="true" ma:fieldsID="2e140c127cb2afb25def9665388ce1c6" ns2:_="" ns3:_="">
    <xsd:import namespace="0e9af6ea-1f8b-4c58-9d9b-e7c007c0224a"/>
    <xsd:import namespace="fc12142a-9c49-458f-8c3a-57aaa16f36fa"/>
    <xsd:element name="properties">
      <xsd:complexType>
        <xsd:sequence>
          <xsd:element name="documentManagement">
            <xsd:complexType>
              <xsd:all>
                <xsd:element ref="ns2:MediaServiceMetadata" minOccurs="0"/>
                <xsd:element ref="ns2:MediaServiceFastMetadata" minOccurs="0"/>
                <xsd:element ref="ns2:Program" minOccurs="0"/>
                <xsd:element ref="ns2:FiscalYear" minOccurs="0"/>
                <xsd:element ref="ns2:Month" minOccurs="0"/>
                <xsd:element ref="ns3:SharedWithUsers" minOccurs="0"/>
                <xsd:element ref="ns3:SharedWithDetails" minOccurs="0"/>
                <xsd:element ref="ns2:HRI" minOccurs="0"/>
                <xsd:element ref="ns2:MediaServiceAutoKeyPoints" minOccurs="0"/>
                <xsd:element ref="ns2:MediaServiceKeyPoint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Comments" minOccurs="0"/>
                <xsd:element ref="ns2:FY"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9af6ea-1f8b-4c58-9d9b-e7c007c022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rogram" ma:index="10" nillable="true" ma:displayName="Program" ma:format="Dropdown" ma:internalName="Program">
      <xsd:simpleType>
        <xsd:restriction base="dms:Choice">
          <xsd:enumeration value="CPAN"/>
          <xsd:enumeration value="CPWE"/>
          <xsd:enumeration value="TCHATT"/>
          <xsd:enumeration value="CAP"/>
          <xsd:enumeration value="Research"/>
          <xsd:enumeration value="ALL"/>
        </xsd:restriction>
      </xsd:simpleType>
    </xsd:element>
    <xsd:element name="FiscalYear" ma:index="11" nillable="true" ma:displayName="Fiscal Year" ma:format="Dropdown" ma:internalName="FiscalYear">
      <xsd:simpleType>
        <xsd:restriction base="dms:Choice">
          <xsd:enumeration value="FY20"/>
          <xsd:enumeration value="FY21"/>
          <xsd:enumeration value="FY22"/>
          <xsd:enumeration value="FY23"/>
        </xsd:restriction>
      </xsd:simpleType>
    </xsd:element>
    <xsd:element name="Month" ma:index="12" nillable="true" ma:displayName="Month" ma:format="Dropdown" ma:internalName="Month">
      <xsd:simpleType>
        <xsd:restriction base="dms:Choice">
          <xsd:enumeration value="1 - Sep"/>
          <xsd:enumeration value="2 - Oct"/>
          <xsd:enumeration value="3 - Nov"/>
          <xsd:enumeration value="4- Dec"/>
          <xsd:enumeration value="5 - Jan"/>
          <xsd:enumeration value="6 - Feb"/>
          <xsd:enumeration value="7 - Mar"/>
          <xsd:enumeration value="8 - Apr"/>
          <xsd:enumeration value="9 - May"/>
          <xsd:enumeration value="10 - Jun"/>
          <xsd:enumeration value="11 - Jul"/>
          <xsd:enumeration value="12 - Aug"/>
        </xsd:restriction>
      </xsd:simpleType>
    </xsd:element>
    <xsd:element name="HRI" ma:index="15" nillable="true" ma:displayName="HRI" ma:format="Dropdown" ma:internalName="HRI">
      <xsd:simpleType>
        <xsd:restriction base="dms:Choice">
          <xsd:enumeration value="BCM"/>
          <xsd:enumeration value="Dell"/>
          <xsd:enumeration value="TTUHSC"/>
          <xsd:enumeration value="TTUHSC EP"/>
          <xsd:enumeration value="UNTHSC"/>
          <xsd:enumeration value="UTHSCH"/>
          <xsd:enumeration value="UTHSCSA"/>
          <xsd:enumeration value="UTHSCT"/>
          <xsd:enumeration value="UTMB"/>
          <xsd:enumeration value="UTRGV"/>
          <xsd:enumeration value="UTSW"/>
          <xsd:enumeration value="TAMUHSC"/>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ed3806f-b6ab-496c-883f-16d5fb25bd62"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ments" ma:index="25" nillable="true" ma:displayName="Comments" ma:format="Dropdown" ma:internalName="Comments">
      <xsd:simpleType>
        <xsd:restriction base="dms:Text">
          <xsd:maxLength value="255"/>
        </xsd:restriction>
      </xsd:simpleType>
    </xsd:element>
    <xsd:element name="FY" ma:index="26" nillable="true" ma:displayName="FY" ma:format="Dropdown" ma:internalName="FY">
      <xsd:simpleType>
        <xsd:restriction base="dms:Choice">
          <xsd:enumeration value="FY21"/>
          <xsd:enumeration value="FY22"/>
          <xsd:enumeration value="FY23"/>
          <xsd:enumeration value="FY24"/>
        </xsd:restriction>
      </xsd:simpleType>
    </xsd:element>
    <xsd:element name="MediaLengthInSeconds" ma:index="2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12142a-9c49-458f-8c3a-57aaa16f36f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4D2939-55FE-41E3-A406-BB09ACF739B0}">
  <ds:schemaRefs>
    <ds:schemaRef ds:uri="http://www.w3.org/XML/1998/namespace"/>
    <ds:schemaRef ds:uri="http://purl.org/dc/dcmitype/"/>
    <ds:schemaRef ds:uri="http://schemas.openxmlformats.org/package/2006/metadata/core-properties"/>
    <ds:schemaRef ds:uri="http://purl.org/dc/elements/1.1/"/>
    <ds:schemaRef ds:uri="http://schemas.microsoft.com/office/2006/documentManagement/types"/>
    <ds:schemaRef ds:uri="http://purl.org/dc/terms/"/>
    <ds:schemaRef ds:uri="http://schemas.microsoft.com/office/infopath/2007/PartnerControls"/>
    <ds:schemaRef ds:uri="fc12142a-9c49-458f-8c3a-57aaa16f36fa"/>
    <ds:schemaRef ds:uri="http://schemas.microsoft.com/office/2006/metadata/properties"/>
    <ds:schemaRef ds:uri="0e9af6ea-1f8b-4c58-9d9b-e7c007c0224a"/>
  </ds:schemaRefs>
</ds:datastoreItem>
</file>

<file path=customXml/itemProps2.xml><?xml version="1.0" encoding="utf-8"?>
<ds:datastoreItem xmlns:ds="http://schemas.openxmlformats.org/officeDocument/2006/customXml" ds:itemID="{C07C3F67-57A1-4B2A-82DB-E7B879AEE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9af6ea-1f8b-4c58-9d9b-e7c007c0224a"/>
    <ds:schemaRef ds:uri="fc12142a-9c49-458f-8c3a-57aaa16f36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B643BA-116C-4B78-9CAE-947652F1DA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TCMHCC template (1)</Template>
  <TotalTime>263</TotalTime>
  <Words>393</Words>
  <Application>Microsoft Office PowerPoint</Application>
  <PresentationFormat>Widescreen</PresentationFormat>
  <Paragraphs>55</Paragraphs>
  <Slides>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Halyard Text Book</vt:lpstr>
      <vt:lpstr>Calibri</vt:lpstr>
      <vt:lpstr>Halyard Text</vt:lpstr>
      <vt:lpstr>Halyard Display</vt:lpstr>
      <vt:lpstr>Halyard Display Light</vt:lpstr>
      <vt:lpstr>Office Theme</vt:lpstr>
      <vt:lpstr>New and Emerging Children Mental Health Researchers Initiative</vt:lpstr>
      <vt:lpstr>Purpose</vt:lpstr>
      <vt:lpstr>Grant Detail</vt:lpstr>
      <vt:lpstr>Applicant Eligibility Criteria</vt:lpstr>
      <vt:lpstr>Tentative Timeline for the Submission Process</vt:lpstr>
      <vt:lpstr>Activities Completed to Date</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Child Mental Health Care Consortium: Game Changer in Youth Mental Health</dc:title>
  <dc:creator>Thomas, Monae</dc:creator>
  <cp:lastModifiedBy>Elerian, Nagla</cp:lastModifiedBy>
  <cp:revision>51</cp:revision>
  <dcterms:created xsi:type="dcterms:W3CDTF">2022-09-08T17:25:18Z</dcterms:created>
  <dcterms:modified xsi:type="dcterms:W3CDTF">2023-10-16T14:31:22Z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0x0101005E481CF5D3BA864FB7942F5F66EE5A52</vt:lpwstr>
  </property>
  <property fmtid="{D5CDD505-2E9C-101B-9397-08002B2CF9AE}" pid="3" name="MediaServiceImageTags">
    <vt:lpwstr/>
  </property>
</Properties>
</file>