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6" r:id="rId6"/>
  </p:sldMasterIdLst>
  <p:notesMasterIdLst>
    <p:notesMasterId r:id="rId17"/>
  </p:notesMasterIdLst>
  <p:sldIdLst>
    <p:sldId id="256" r:id="rId7"/>
    <p:sldId id="1119" r:id="rId8"/>
    <p:sldId id="2141411592" r:id="rId9"/>
    <p:sldId id="2141411593" r:id="rId10"/>
    <p:sldId id="2141411590" r:id="rId11"/>
    <p:sldId id="2141411598" r:id="rId12"/>
    <p:sldId id="2141411599" r:id="rId13"/>
    <p:sldId id="2141411597" r:id="rId14"/>
    <p:sldId id="2141411594" r:id="rId15"/>
    <p:sldId id="1124" r:id="rId1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B14EDC-224A-6670-584A-561CD34D887F}" name="Elerian, Nagla" initials="EN" userId="S-1-5-21-65874431-1580793955-1811762917-4260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rian, Nagla" initials="EN" lastIdx="15" clrIdx="0">
    <p:extLst>
      <p:ext uri="{19B8F6BF-5375-455C-9EA6-DF929625EA0E}">
        <p15:presenceInfo xmlns:p15="http://schemas.microsoft.com/office/powerpoint/2012/main" userId="S-1-5-21-65874431-1580793955-1811762917-426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7E805-67B4-9E2F-2DBC-7B6142B36527}" v="6" dt="2024-07-14T17:51:44.1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5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orkle, Lainie" userId="50561595-1278-4a0a-ba5f-c2e7eeb9b9cc" providerId="ADAL" clId="{1DE9700C-4C5A-4414-B81C-B2F6DF836B47}"/>
    <pc:docChg chg="undo custSel modSld">
      <pc:chgData name="McCorkle, Lainie" userId="50561595-1278-4a0a-ba5f-c2e7eeb9b9cc" providerId="ADAL" clId="{1DE9700C-4C5A-4414-B81C-B2F6DF836B47}" dt="2024-07-12T18:23:22.722" v="14" actId="20577"/>
      <pc:docMkLst>
        <pc:docMk/>
      </pc:docMkLst>
      <pc:sldChg chg="modSp mod">
        <pc:chgData name="McCorkle, Lainie" userId="50561595-1278-4a0a-ba5f-c2e7eeb9b9cc" providerId="ADAL" clId="{1DE9700C-4C5A-4414-B81C-B2F6DF836B47}" dt="2024-07-12T18:23:22.722" v="14" actId="20577"/>
        <pc:sldMkLst>
          <pc:docMk/>
          <pc:sldMk cId="3010350126" sldId="256"/>
        </pc:sldMkLst>
        <pc:spChg chg="mod">
          <ac:chgData name="McCorkle, Lainie" userId="50561595-1278-4a0a-ba5f-c2e7eeb9b9cc" providerId="ADAL" clId="{1DE9700C-4C5A-4414-B81C-B2F6DF836B47}" dt="2024-07-12T18:23:22.722" v="14" actId="20577"/>
          <ac:spMkLst>
            <pc:docMk/>
            <pc:sldMk cId="3010350126" sldId="256"/>
            <ac:spMk id="5" creationId="{C8D571BB-6CAE-31C6-F873-A931B7B2149F}"/>
          </ac:spMkLst>
        </pc:spChg>
      </pc:sldChg>
    </pc:docChg>
  </pc:docChgLst>
  <pc:docChgLst>
    <pc:chgData name="Thomas, Monae" userId="S::lathomas@utsystem.edu::7db095b4-bfc1-431a-b1a4-ad2abe0b6cee" providerId="AD" clId="Web-{1917E805-67B4-9E2F-2DBC-7B6142B36527}"/>
    <pc:docChg chg="modSld">
      <pc:chgData name="Thomas, Monae" userId="S::lathomas@utsystem.edu::7db095b4-bfc1-431a-b1a4-ad2abe0b6cee" providerId="AD" clId="Web-{1917E805-67B4-9E2F-2DBC-7B6142B36527}" dt="2024-07-14T17:51:26.422" v="2"/>
      <pc:docMkLst>
        <pc:docMk/>
      </pc:docMkLst>
      <pc:sldChg chg="modSp">
        <pc:chgData name="Thomas, Monae" userId="S::lathomas@utsystem.edu::7db095b4-bfc1-431a-b1a4-ad2abe0b6cee" providerId="AD" clId="Web-{1917E805-67B4-9E2F-2DBC-7B6142B36527}" dt="2024-07-14T17:50:34.858" v="0" actId="1076"/>
        <pc:sldMkLst>
          <pc:docMk/>
          <pc:sldMk cId="3010350126" sldId="256"/>
        </pc:sldMkLst>
        <pc:spChg chg="mod">
          <ac:chgData name="Thomas, Monae" userId="S::lathomas@utsystem.edu::7db095b4-bfc1-431a-b1a4-ad2abe0b6cee" providerId="AD" clId="Web-{1917E805-67B4-9E2F-2DBC-7B6142B36527}" dt="2024-07-14T17:50:34.858" v="0" actId="1076"/>
          <ac:spMkLst>
            <pc:docMk/>
            <pc:sldMk cId="3010350126" sldId="256"/>
            <ac:spMk id="5" creationId="{C8D571BB-6CAE-31C6-F873-A931B7B2149F}"/>
          </ac:spMkLst>
        </pc:spChg>
      </pc:sldChg>
      <pc:sldChg chg="modSp">
        <pc:chgData name="Thomas, Monae" userId="S::lathomas@utsystem.edu::7db095b4-bfc1-431a-b1a4-ad2abe0b6cee" providerId="AD" clId="Web-{1917E805-67B4-9E2F-2DBC-7B6142B36527}" dt="2024-07-14T17:51:26.422" v="2"/>
        <pc:sldMkLst>
          <pc:docMk/>
          <pc:sldMk cId="1416589956" sldId="2141411598"/>
        </pc:sldMkLst>
        <pc:graphicFrameChg chg="mod modGraphic">
          <ac:chgData name="Thomas, Monae" userId="S::lathomas@utsystem.edu::7db095b4-bfc1-431a-b1a4-ad2abe0b6cee" providerId="AD" clId="Web-{1917E805-67B4-9E2F-2DBC-7B6142B36527}" dt="2024-07-14T17:51:26.422" v="2"/>
          <ac:graphicFrameMkLst>
            <pc:docMk/>
            <pc:sldMk cId="1416589956" sldId="2141411598"/>
            <ac:graphicFrameMk id="6" creationId="{253EFA31-F9E2-C41A-B231-E23F85BA483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06" tIns="47102" rIns="94206" bIns="471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71054"/>
          </a:xfrm>
          <a:prstGeom prst="rect">
            <a:avLst/>
          </a:prstGeom>
        </p:spPr>
        <p:txBody>
          <a:bodyPr vert="horz" lIns="94206" tIns="47102" rIns="94206" bIns="47102" rtlCol="0"/>
          <a:lstStyle>
            <a:lvl1pPr algn="r">
              <a:defRPr sz="1200"/>
            </a:lvl1pPr>
          </a:lstStyle>
          <a:p>
            <a:fld id="{ACBBA908-12D0-44EF-92CF-DCD4414C1684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6" tIns="47102" rIns="94206" bIns="471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06" tIns="47102" rIns="94206" bIns="4710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4"/>
            <a:ext cx="3077739" cy="471053"/>
          </a:xfrm>
          <a:prstGeom prst="rect">
            <a:avLst/>
          </a:prstGeom>
        </p:spPr>
        <p:txBody>
          <a:bodyPr vert="horz" lIns="94206" tIns="47102" rIns="94206" bIns="471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4"/>
            <a:ext cx="3077739" cy="471053"/>
          </a:xfrm>
          <a:prstGeom prst="rect">
            <a:avLst/>
          </a:prstGeom>
        </p:spPr>
        <p:txBody>
          <a:bodyPr vert="horz" lIns="94206" tIns="47102" rIns="94206" bIns="47102" rtlCol="0" anchor="b"/>
          <a:lstStyle>
            <a:lvl1pPr algn="r">
              <a:defRPr sz="1200"/>
            </a:lvl1pPr>
          </a:lstStyle>
          <a:p>
            <a:fld id="{88FF54E8-23E0-4286-80BD-FD007212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9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170B-9C0C-4074-9EEF-7FECEC16D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66674-B358-4EFA-8E51-218E2A734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40AEB-D0A3-4ADD-8A4A-FF2B12D4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D650-E7E2-428E-A82B-CA465879DB51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29D37-101B-4AA7-9EC8-0864F9FD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2550C-6D27-4CF8-A7A2-1E3196A4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6F50-7B06-4350-AB60-C22991B17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0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2519F-3740-4F69-B639-08360FCCA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B8E94-94EB-417D-A215-DBA0B122D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3B302-C93B-4D5A-AAC0-DBD8957D2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D650-E7E2-428E-A82B-CA465879DB51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B881C-2531-44A5-A0DC-1F0B3D759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831D2-30A2-463A-8897-C974248C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6F50-7B06-4350-AB60-C22991B17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2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E1E822-10DE-4ABF-B095-0903CB4D34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1B9C5-3812-43FB-9313-F4C2A92F9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7ABDA-176F-4DD9-873C-895B90F49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D650-E7E2-428E-A82B-CA465879DB51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322D3-0B47-4B0D-87CE-A2123149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E2737-6820-4F4C-BBDD-1363494C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6F50-7B06-4350-AB60-C22991B17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66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r>
              <a:rPr lang="en-US"/>
              <a:t>, PhD. [click to edit]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E89C81-CB6B-C64E-8086-8527C7FDB9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520653"/>
            <a:ext cx="3968826" cy="6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79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-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[click to edit]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E89C81-CB6B-C64E-8086-8527C7FDB9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3812" y="5970793"/>
            <a:ext cx="3968826" cy="6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9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013924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Halyard Display" panose="000005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Halyard Display" panose="00000500000000000000" pitchFamily="50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r>
              <a:rPr lang="en-US"/>
              <a:t>, PhD. [click to edit]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BB42080E-2A36-D940-1D1D-841918A03F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742" y="570271"/>
            <a:ext cx="2512195" cy="7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1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0" i="0">
                <a:latin typeface="Halyard Text Book" pitchFamily="2" charset="77"/>
              </a:defRPr>
            </a:lvl1pPr>
            <a:lvl2pPr marL="457200" indent="0">
              <a:buFont typeface="Courier New" panose="02070309020205020404" pitchFamily="49" charset="0"/>
              <a:buNone/>
              <a:defRPr>
                <a:latin typeface="Halyard Text Book" pitchFamily="50" charset="0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  <a:p>
            <a:pPr lvl="0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C0B8199-F859-131E-433A-DA4114429A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4099" y="6036814"/>
            <a:ext cx="2116923" cy="6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2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latin typeface="Halyard Text Book" pitchFamily="50" charset="0"/>
              </a:defRPr>
            </a:lvl1pPr>
            <a:lvl2pPr marL="8001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Bullet Level 1</a:t>
            </a:r>
          </a:p>
          <a:p>
            <a:pPr lvl="1"/>
            <a:r>
              <a:rPr lang="en-US"/>
              <a:t>Bullet Level 2</a:t>
            </a:r>
          </a:p>
          <a:p>
            <a:pPr lvl="2"/>
            <a:r>
              <a:rPr lang="en-US"/>
              <a:t>Bullet Level 3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92A5FA8E-91F3-6BF9-1887-A7575533F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962" y="6151856"/>
            <a:ext cx="1886863" cy="5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54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D166FD5A-8667-BCDE-D56F-5C00B58EAE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962" y="6151856"/>
            <a:ext cx="1886863" cy="5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27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03DC0-81B9-DCCE-9A20-10F4B096A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5F9C7C-DC6F-B2F4-52F8-55EEFCA677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9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07BDF-7ADD-46FB-BEB4-82BC2E11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E020E-02D0-4B8F-9192-BD413B97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09B3E-1A76-477D-B17B-7CF78B48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D650-E7E2-428E-A82B-CA465879DB51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BE4C4-943C-4A31-9A43-EE8A97674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67CBE-39BC-4CEF-B1E3-69019511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6F50-7B06-4350-AB60-C22991B17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38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83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1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ED51-7A02-4957-BF30-59C0C82E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EBCF9-1AE8-4958-99DC-4AE3C9D33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835C3-B967-4790-91AD-D36C9210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D650-E7E2-428E-A82B-CA465879DB51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34122-2320-45D0-8848-A4C53A669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ADF31-59C9-4F0C-879A-F202EAC8E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6F50-7B06-4350-AB60-C22991B17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7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B5D42-A6F0-4AD3-8FC6-C3E89E279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8B5E6-452B-4315-AFA2-A94C37814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43BAB-0027-4B64-A74E-0763BCD17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93EF8-72FC-4243-92E0-305FD1EA9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D650-E7E2-428E-A82B-CA465879DB51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FEFB0-B1C4-45E5-B76D-18C0420D9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B3994-8811-4222-8A06-591F0E85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6F50-7B06-4350-AB60-C22991B17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9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570B4-DF12-47E6-B973-EACB2D76E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9FA59-BDE8-4960-8448-AD69BC077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F2C1C-AA86-4273-8604-EAE496724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95BEA0-8AA5-4C03-B81A-A7CEAB575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D423CE-C8AA-439C-8AA3-104497E1D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279B5B-6158-466D-8A31-B44802389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D650-E7E2-428E-A82B-CA465879DB51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5C910E-132C-4DAC-9BD2-75B28BAB4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7C3C71-A47B-4BAD-8182-6B6E39180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6F50-7B06-4350-AB60-C22991B17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504F-ADAC-4ABD-B8C6-24080F04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5A974F-9695-4B7B-9B32-53D0D492F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D650-E7E2-428E-A82B-CA465879DB51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1830F-7EFA-4F03-8027-1594FD3F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33183-7C62-461E-97D3-5EEAF29B8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6F50-7B06-4350-AB60-C22991B17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5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281564-159F-4557-A574-C73B93357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D650-E7E2-428E-A82B-CA465879DB51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33C5B8-45AE-4167-B0ED-F9EC63D5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58F5D-D2AF-4723-9F2C-9C20A082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6F50-7B06-4350-AB60-C22991B17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0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DA60E-0AD5-4454-ADB5-49BD41600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987AB-22CC-4B23-A6C0-0AD75E92F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5E654-4FCC-4C7D-AE0E-0ACB8FE05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F89D3-D822-40F0-8499-B29E76E51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D650-E7E2-428E-A82B-CA465879DB51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1F883-13C5-4229-B1DB-1A50C620A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D1E21-992A-453E-8E4F-EE67F5A3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6F50-7B06-4350-AB60-C22991B17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4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60AB8-402F-40C1-B0B5-E30DCD856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A1E172-417C-4B24-BB54-507504131E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604C4-8BA1-4432-A8C8-F87115AA9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C9314-40B5-41D7-9451-6E6807D2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D650-E7E2-428E-A82B-CA465879DB51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B91B6-6F02-4D72-A93E-1885831B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1B0BD-94AC-4C48-BADF-7384E8E3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6F50-7B06-4350-AB60-C22991B17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1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BB7BB-D984-4E02-97AB-C64BF4E20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A1289-764F-4C32-AD1A-A236B82B3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7B996-8F5F-4A62-B50F-5ED2E9BC8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1D650-E7E2-428E-A82B-CA465879DB51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A7B51-8616-44EF-B556-066F546FE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B0D91-1BF0-4CD1-9626-3507A35AA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96F50-7B06-4350-AB60-C22991B17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3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5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78FB4A6C-D91C-1440-977D-6F60EB24D4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4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2C27CE-9843-0B66-DD0A-6F77628C7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Halyard Display" panose="00000500000000000000" pitchFamily="50" charset="0"/>
              </a:rPr>
              <a:t>Texas Child Mental Health Care Consortium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571BB-6CAE-31C6-F873-A931B7B21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025" y="3431574"/>
            <a:ext cx="10515600" cy="1841112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3200" dirty="0">
                <a:latin typeface="Halyard Display Book"/>
                <a:cs typeface="Arial"/>
              </a:rPr>
              <a:t>New and Emerging Mental Health Researchers Reviewer Grant</a:t>
            </a:r>
          </a:p>
          <a:p>
            <a:endParaRPr lang="en-US" sz="3200" dirty="0">
              <a:latin typeface="Halyard Display Book"/>
              <a:cs typeface="Arial"/>
            </a:endParaRPr>
          </a:p>
          <a:p>
            <a:r>
              <a:rPr lang="en-US" sz="2400" dirty="0">
                <a:latin typeface="Halyard Display Book"/>
                <a:cs typeface="Arial"/>
              </a:rPr>
              <a:t>July 15, 2024</a:t>
            </a:r>
          </a:p>
        </p:txBody>
      </p:sp>
    </p:spTree>
    <p:extLst>
      <p:ext uri="{BB962C8B-B14F-4D97-AF65-F5344CB8AC3E}">
        <p14:creationId xmlns:p14="http://schemas.microsoft.com/office/powerpoint/2010/main" val="301035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8BECE8-2A55-4196-A831-53D7A51F7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2382"/>
            <a:ext cx="10515600" cy="2253235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C91227-5254-4B3E-8248-4425D8F7995E}"/>
              </a:ext>
            </a:extLst>
          </p:cNvPr>
          <p:cNvSpPr/>
          <p:nvPr/>
        </p:nvSpPr>
        <p:spPr>
          <a:xfrm>
            <a:off x="909074" y="3554486"/>
            <a:ext cx="2991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tcmhcc.utsystem.edu/</a:t>
            </a:r>
            <a:r>
              <a:rPr lang="en-US" u="sng" dirty="0" err="1">
                <a:solidFill>
                  <a:schemeClr val="bg1"/>
                </a:solidFill>
              </a:rPr>
              <a:t>necmhr</a:t>
            </a:r>
            <a:endParaRPr lang="en-US" u="sng" dirty="0">
              <a:solidFill>
                <a:schemeClr val="bg1"/>
              </a:solidFill>
            </a:endParaRPr>
          </a:p>
          <a:p>
            <a:endParaRPr lang="en-US" u="sng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tcmhcc@utsystem.edu</a:t>
            </a:r>
          </a:p>
        </p:txBody>
      </p:sp>
    </p:spTree>
    <p:extLst>
      <p:ext uri="{BB962C8B-B14F-4D97-AF65-F5344CB8AC3E}">
        <p14:creationId xmlns:p14="http://schemas.microsoft.com/office/powerpoint/2010/main" val="1979481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FBABB1-644E-4EB1-8194-9FB48CC27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and Decision Process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0A6DBC-46D1-41AE-A841-A5E368E436B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2123" y="1303143"/>
            <a:ext cx="11047751" cy="4087846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Individual Reviews: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2 full application reviews by out of state scientific reviewers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3 high-level reviews (abstract, public health significance, and training/career goals)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2-3 Texas reviews – access Texas priority / applicability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Group reviews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Assure Texas / HRI coverage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Review of dollars to assess cutoff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069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9AC2-D3C5-72AB-0931-143F614CC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BA79C-CFA7-033D-9819-4539C6E349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2124" y="1303143"/>
            <a:ext cx="11047751" cy="4087846"/>
          </a:xfrm>
        </p:spPr>
        <p:txBody>
          <a:bodyPr>
            <a:normAutofit/>
          </a:bodyPr>
          <a:lstStyle/>
          <a:p>
            <a:r>
              <a:rPr lang="en-US" sz="2000" dirty="0"/>
              <a:t>Available Budget: $5,900,000 + $2,500,000 = $8,400,000.00</a:t>
            </a:r>
          </a:p>
          <a:p>
            <a:r>
              <a:rPr lang="en-US" sz="2000" dirty="0"/>
              <a:t>Amount for Proposals Selected = $8,366,051.98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D44E0-97AB-3EEC-CD60-70FEE3FCCC7F}"/>
              </a:ext>
            </a:extLst>
          </p:cNvPr>
          <p:cNvSpPr txBox="1"/>
          <p:nvPr/>
        </p:nvSpPr>
        <p:spPr>
          <a:xfrm>
            <a:off x="572124" y="2322121"/>
            <a:ext cx="9967426" cy="14698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Halyard Text Book"/>
                <a:ea typeface="Calibri" panose="020F0502020204030204" pitchFamily="34" charset="0"/>
                <a:cs typeface="Times New Roman" panose="02020603050405020304" pitchFamily="18" charset="0"/>
              </a:rPr>
              <a:t>To assure diverse and fair distribution of funds across Texas HRIs while at the same time ensuring only high-quality applications are funded: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alyard Text Book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dirty="0">
                <a:effectLst/>
                <a:latin typeface="Halyard Text Book"/>
                <a:ea typeface="Calibri" panose="020F0502020204030204" pitchFamily="34" charset="0"/>
                <a:cs typeface="Times New Roman" panose="02020603050405020304" pitchFamily="18" charset="0"/>
              </a:rPr>
              <a:t>o institution could receive more than </a:t>
            </a:r>
            <a:r>
              <a:rPr lang="en-US" u="sng" dirty="0">
                <a:effectLst/>
                <a:latin typeface="Halyard Text Book"/>
                <a:ea typeface="Calibri" panose="020F0502020204030204" pitchFamily="34" charset="0"/>
                <a:cs typeface="Times New Roman" panose="02020603050405020304" pitchFamily="18" charset="0"/>
              </a:rPr>
              <a:t>20% </a:t>
            </a:r>
            <a:r>
              <a:rPr lang="en-US" dirty="0">
                <a:effectLst/>
                <a:latin typeface="Halyard Text Book"/>
                <a:ea typeface="Calibri" panose="020F0502020204030204" pitchFamily="34" charset="0"/>
                <a:cs typeface="Times New Roman" panose="02020603050405020304" pitchFamily="18" charset="0"/>
              </a:rPr>
              <a:t>of the total funds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alyard Text Book"/>
                <a:ea typeface="Calibri" panose="020F0502020204030204" pitchFamily="34" charset="0"/>
                <a:cs typeface="Times New Roman" panose="02020603050405020304" pitchFamily="18" charset="0"/>
              </a:rPr>
              <a:t>The combined funds of any University System’s institutions may not exceed </a:t>
            </a:r>
            <a:r>
              <a:rPr lang="en-US" u="sng" dirty="0">
                <a:effectLst/>
                <a:latin typeface="Halyard Text Book"/>
                <a:ea typeface="Calibri" panose="020F0502020204030204" pitchFamily="34" charset="0"/>
                <a:cs typeface="Times New Roman" panose="02020603050405020304" pitchFamily="18" charset="0"/>
              </a:rPr>
              <a:t>70%</a:t>
            </a:r>
            <a:r>
              <a:rPr lang="en-US" dirty="0">
                <a:effectLst/>
                <a:latin typeface="Halyard Text Book"/>
                <a:ea typeface="Calibri" panose="020F0502020204030204" pitchFamily="34" charset="0"/>
                <a:cs typeface="Times New Roman" panose="02020603050405020304" pitchFamily="18" charset="0"/>
              </a:rPr>
              <a:t> of the total funds</a:t>
            </a:r>
          </a:p>
        </p:txBody>
      </p:sp>
    </p:spTree>
    <p:extLst>
      <p:ext uri="{BB962C8B-B14F-4D97-AF65-F5344CB8AC3E}">
        <p14:creationId xmlns:p14="http://schemas.microsoft.com/office/powerpoint/2010/main" val="198965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86C2-50CD-C50D-5442-8AFB29CA1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Acceptance for Applications by Grant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BE3A3-CFA3-33C5-4E51-1F2B9C35AF3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2123" y="1385077"/>
            <a:ext cx="11047751" cy="4087846"/>
          </a:xfrm>
        </p:spPr>
        <p:txBody>
          <a:bodyPr>
            <a:normAutofit/>
          </a:bodyPr>
          <a:lstStyle/>
          <a:p>
            <a:r>
              <a:rPr lang="en-US" sz="2400" u="sng" dirty="0"/>
              <a:t>Research Project (RP): </a:t>
            </a:r>
            <a:r>
              <a:rPr lang="en-US" sz="2400" dirty="0"/>
              <a:t>31 applications submitted; 15 applications accepted (48%)*</a:t>
            </a:r>
          </a:p>
          <a:p>
            <a:r>
              <a:rPr lang="en-US" sz="2400" u="sng" dirty="0"/>
              <a:t>Research Career Development (RCD):  </a:t>
            </a:r>
            <a:r>
              <a:rPr lang="en-US" sz="2400" dirty="0"/>
              <a:t>11 applications submitted; 7 accepted (64%)*</a:t>
            </a:r>
          </a:p>
          <a:p>
            <a:r>
              <a:rPr lang="en-US" sz="2400" u="sng" dirty="0"/>
              <a:t>Postdoctoral Fellows &amp; Training (PDFT): </a:t>
            </a:r>
            <a:r>
              <a:rPr lang="en-US" sz="2400" dirty="0"/>
              <a:t>5 applications submitted; 3 applications accepted (60%)</a:t>
            </a:r>
          </a:p>
          <a:p>
            <a:endParaRPr lang="en-US" sz="2400" dirty="0"/>
          </a:p>
          <a:p>
            <a:r>
              <a:rPr lang="en-US" sz="2400" dirty="0"/>
              <a:t>*note that 3 RP applications were accepted as RCD, therefore total RP applications are 12 and total RCD are 10. </a:t>
            </a:r>
          </a:p>
        </p:txBody>
      </p:sp>
    </p:spTree>
    <p:extLst>
      <p:ext uri="{BB962C8B-B14F-4D97-AF65-F5344CB8AC3E}">
        <p14:creationId xmlns:p14="http://schemas.microsoft.com/office/powerpoint/2010/main" val="21246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9A5A986-06F6-E6B6-CC64-06ABF51AB998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58524992"/>
              </p:ext>
            </p:extLst>
          </p:nvPr>
        </p:nvGraphicFramePr>
        <p:xfrm>
          <a:off x="37322" y="65314"/>
          <a:ext cx="12117355" cy="6727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1572">
                  <a:extLst>
                    <a:ext uri="{9D8B030D-6E8A-4147-A177-3AD203B41FA5}">
                      <a16:colId xmlns:a16="http://schemas.microsoft.com/office/drawing/2014/main" val="2684766062"/>
                    </a:ext>
                  </a:extLst>
                </a:gridCol>
                <a:gridCol w="909495">
                  <a:extLst>
                    <a:ext uri="{9D8B030D-6E8A-4147-A177-3AD203B41FA5}">
                      <a16:colId xmlns:a16="http://schemas.microsoft.com/office/drawing/2014/main" val="72073694"/>
                    </a:ext>
                  </a:extLst>
                </a:gridCol>
                <a:gridCol w="949473">
                  <a:extLst>
                    <a:ext uri="{9D8B030D-6E8A-4147-A177-3AD203B41FA5}">
                      <a16:colId xmlns:a16="http://schemas.microsoft.com/office/drawing/2014/main" val="3459690085"/>
                    </a:ext>
                  </a:extLst>
                </a:gridCol>
                <a:gridCol w="897338">
                  <a:extLst>
                    <a:ext uri="{9D8B030D-6E8A-4147-A177-3AD203B41FA5}">
                      <a16:colId xmlns:a16="http://schemas.microsoft.com/office/drawing/2014/main" val="3032106194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val="3845925734"/>
                    </a:ext>
                  </a:extLst>
                </a:gridCol>
                <a:gridCol w="475862">
                  <a:extLst>
                    <a:ext uri="{9D8B030D-6E8A-4147-A177-3AD203B41FA5}">
                      <a16:colId xmlns:a16="http://schemas.microsoft.com/office/drawing/2014/main" val="1621359295"/>
                    </a:ext>
                  </a:extLst>
                </a:gridCol>
                <a:gridCol w="513183">
                  <a:extLst>
                    <a:ext uri="{9D8B030D-6E8A-4147-A177-3AD203B41FA5}">
                      <a16:colId xmlns:a16="http://schemas.microsoft.com/office/drawing/2014/main" val="3483406588"/>
                    </a:ext>
                  </a:extLst>
                </a:gridCol>
                <a:gridCol w="1315617">
                  <a:extLst>
                    <a:ext uri="{9D8B030D-6E8A-4147-A177-3AD203B41FA5}">
                      <a16:colId xmlns:a16="http://schemas.microsoft.com/office/drawing/2014/main" val="1742989652"/>
                    </a:ext>
                  </a:extLst>
                </a:gridCol>
                <a:gridCol w="1312690">
                  <a:extLst>
                    <a:ext uri="{9D8B030D-6E8A-4147-A177-3AD203B41FA5}">
                      <a16:colId xmlns:a16="http://schemas.microsoft.com/office/drawing/2014/main" val="23621299"/>
                    </a:ext>
                  </a:extLst>
                </a:gridCol>
                <a:gridCol w="699611">
                  <a:extLst>
                    <a:ext uri="{9D8B030D-6E8A-4147-A177-3AD203B41FA5}">
                      <a16:colId xmlns:a16="http://schemas.microsoft.com/office/drawing/2014/main" val="1503280843"/>
                    </a:ext>
                  </a:extLst>
                </a:gridCol>
              </a:tblGrid>
              <a:tr h="661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Institutions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# Submitted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# Accepted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% Accepted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RP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RCD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PDFT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Percent of all proposals accepted by HRI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Dollars for Proposals Accepted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Percent of  Dollars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24942375"/>
                  </a:ext>
                </a:extLst>
              </a:tr>
              <a:tr h="36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Baylor College of Medicine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40%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434,511.62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96305073"/>
                  </a:ext>
                </a:extLst>
              </a:tr>
              <a:tr h="36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Texas A&amp;M Health Science Center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67%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796,142.92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84643845"/>
                  </a:ext>
                </a:extLst>
              </a:tr>
              <a:tr h="36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Texas Tech University Health Sciences Center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40%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633,383.51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739812"/>
                  </a:ext>
                </a:extLst>
              </a:tr>
              <a:tr h="497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Texas Tech University Health Sciences Center El Paso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50%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290,531.98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19854710"/>
                  </a:ext>
                </a:extLst>
              </a:tr>
              <a:tr h="497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The University of North Texas Health Science Center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67%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914,266.52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26189965"/>
                  </a:ext>
                </a:extLst>
              </a:tr>
              <a:tr h="36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The University of Texas at Austin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71%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$ 1,686,174.55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2453173"/>
                  </a:ext>
                </a:extLst>
              </a:tr>
              <a:tr h="497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The University of Texas Southwestern Medical Center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40%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449,974.01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68748812"/>
                  </a:ext>
                </a:extLst>
              </a:tr>
              <a:tr h="497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The University of Texas Medical Branch at Galveston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67%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999,840.89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0868362"/>
                  </a:ext>
                </a:extLst>
              </a:tr>
              <a:tr h="562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The University of Texas Health Science Center at Houston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50%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1</a:t>
                      </a: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$ 1,201,981.25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55116690"/>
                  </a:ext>
                </a:extLst>
              </a:tr>
              <a:tr h="562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The University of Texas Health Science Center at San Antonio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50%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300,000.00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11653529"/>
                  </a:ext>
                </a:extLst>
              </a:tr>
              <a:tr h="497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The University of Texas at Tyler Health Science Center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50%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660,081.16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25306538"/>
                  </a:ext>
                </a:extLst>
              </a:tr>
              <a:tr h="36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The University of Texas Rio Grande Valley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     -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15083006"/>
                  </a:ext>
                </a:extLst>
              </a:tr>
              <a:tr h="315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47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25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53%</a:t>
                      </a: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$ 8,366,888.53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46107997"/>
                  </a:ext>
                </a:extLst>
              </a:tr>
              <a:tr h="315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UT System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64%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7" marR="5387" marT="5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$ 5,298,051.98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6778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94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253EFA31-F9E2-C41A-B231-E23F85BA48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54039"/>
              </p:ext>
            </p:extLst>
          </p:nvPr>
        </p:nvGraphicFramePr>
        <p:xfrm>
          <a:off x="192754" y="1040727"/>
          <a:ext cx="11806489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282">
                  <a:extLst>
                    <a:ext uri="{9D8B030D-6E8A-4147-A177-3AD203B41FA5}">
                      <a16:colId xmlns:a16="http://schemas.microsoft.com/office/drawing/2014/main" val="1808723064"/>
                    </a:ext>
                  </a:extLst>
                </a:gridCol>
                <a:gridCol w="3267353">
                  <a:extLst>
                    <a:ext uri="{9D8B030D-6E8A-4147-A177-3AD203B41FA5}">
                      <a16:colId xmlns:a16="http://schemas.microsoft.com/office/drawing/2014/main" val="1340014137"/>
                    </a:ext>
                  </a:extLst>
                </a:gridCol>
                <a:gridCol w="1634469">
                  <a:extLst>
                    <a:ext uri="{9D8B030D-6E8A-4147-A177-3AD203B41FA5}">
                      <a16:colId xmlns:a16="http://schemas.microsoft.com/office/drawing/2014/main" val="9957375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841240559"/>
                    </a:ext>
                  </a:extLst>
                </a:gridCol>
                <a:gridCol w="5265728">
                  <a:extLst>
                    <a:ext uri="{9D8B030D-6E8A-4147-A177-3AD203B41FA5}">
                      <a16:colId xmlns:a16="http://schemas.microsoft.com/office/drawing/2014/main" val="3310330348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r>
                        <a:rPr lang="en-US" sz="16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Dollars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Area of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67172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Leslie Allsopp, PhD, MSN, MPH, AE-C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UNTHSC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$414,784.6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Integrated Behavior Health in Schools - Asthma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0287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Jorge Almeida, MD, 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UT Austin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$300,000.0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Value Based Care for Bipolar Youth &amp; their Families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5522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Justin Benzer, 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UT Austin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$497,056.7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Suicide Prevention through TCHATT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84868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Karrie Curry, MS, PhD, 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UNTHSC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$499,481.9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Association between Social Media &amp; MH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8346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Claire Kirk, 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UTMB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$499,841.6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Web-based Parent Coaching App - Bridge Gap for Youth BH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3348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Tarrah Mitchell, 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TTUHSC Lubbock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$273,958.8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Caregivers as a Source of Resilience – Youth D/X Cancer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7454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Benson Mwangi Irungu, 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UTHSCH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$252,411.0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AI – Suicide &amp; Bipolar Disorders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8945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Kiley Schneider, PsyD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UTHSCT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$375,944.9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BE-HAPPY – Tiered Approach to Increase Access to BH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0944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Trent Seltzer, 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TTUHSC Lubbock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$359,424.8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Strategies to Recruit &amp; Retrain Child MH Providers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8561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 Tsai, 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UTHSCH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$499,570.3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Evaluating the YES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0594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Andres Viana, PhD, ABPP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Texas A&amp;M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$496,256.8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Prenatal Anxiety &amp; Alcohol Consumption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9557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Rocksheng</a:t>
                      </a:r>
                      <a:r>
                        <a:rPr lang="en-US" sz="1600" dirty="0"/>
                        <a:t> Zhong, MD, MHS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UTMB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$499,999.3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Youth Mental Health in Juvenile Justice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354402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742D3FE-D441-4E32-A491-C6CF58045C9D}"/>
              </a:ext>
            </a:extLst>
          </p:cNvPr>
          <p:cNvSpPr txBox="1">
            <a:spLocks/>
          </p:cNvSpPr>
          <p:nvPr/>
        </p:nvSpPr>
        <p:spPr>
          <a:xfrm>
            <a:off x="192754" y="284085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Halyard Display" pitchFamily="2" charset="77"/>
                <a:ea typeface="Halyard Display" pitchFamily="2" charset="77"/>
                <a:cs typeface="+mj-cs"/>
              </a:defRPr>
            </a:lvl1pPr>
          </a:lstStyle>
          <a:p>
            <a:r>
              <a:rPr lang="en-US" dirty="0"/>
              <a:t>Proposals Accepted – Research Projects</a:t>
            </a:r>
          </a:p>
        </p:txBody>
      </p:sp>
    </p:spTree>
    <p:extLst>
      <p:ext uri="{BB962C8B-B14F-4D97-AF65-F5344CB8AC3E}">
        <p14:creationId xmlns:p14="http://schemas.microsoft.com/office/powerpoint/2010/main" val="141658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9A51D-1673-6237-DF87-662547B6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34" y="217061"/>
            <a:ext cx="11047751" cy="863174"/>
          </a:xfrm>
        </p:spPr>
        <p:txBody>
          <a:bodyPr/>
          <a:lstStyle/>
          <a:p>
            <a:r>
              <a:rPr lang="en-US" dirty="0"/>
              <a:t>Proposals Accepted – Research Career Development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CEBA9164-31ED-BDE0-8D92-88EBD42BD05C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4918540"/>
              </p:ext>
            </p:extLst>
          </p:nvPr>
        </p:nvGraphicFramePr>
        <p:xfrm>
          <a:off x="223934" y="1003507"/>
          <a:ext cx="1161661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831">
                  <a:extLst>
                    <a:ext uri="{9D8B030D-6E8A-4147-A177-3AD203B41FA5}">
                      <a16:colId xmlns:a16="http://schemas.microsoft.com/office/drawing/2014/main" val="1808723064"/>
                    </a:ext>
                  </a:extLst>
                </a:gridCol>
                <a:gridCol w="2875198">
                  <a:extLst>
                    <a:ext uri="{9D8B030D-6E8A-4147-A177-3AD203B41FA5}">
                      <a16:colId xmlns:a16="http://schemas.microsoft.com/office/drawing/2014/main" val="1340014137"/>
                    </a:ext>
                  </a:extLst>
                </a:gridCol>
                <a:gridCol w="1866123">
                  <a:extLst>
                    <a:ext uri="{9D8B030D-6E8A-4147-A177-3AD203B41FA5}">
                      <a16:colId xmlns:a16="http://schemas.microsoft.com/office/drawing/2014/main" val="99573752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1841240559"/>
                    </a:ext>
                  </a:extLst>
                </a:gridCol>
                <a:gridCol w="5215811">
                  <a:extLst>
                    <a:ext uri="{9D8B030D-6E8A-4147-A177-3AD203B41FA5}">
                      <a16:colId xmlns:a16="http://schemas.microsoft.com/office/drawing/2014/main" val="3310330348"/>
                    </a:ext>
                  </a:extLst>
                </a:gridCol>
              </a:tblGrid>
              <a:tr h="278029">
                <a:tc>
                  <a:txBody>
                    <a:bodyPr/>
                    <a:lstStyle/>
                    <a:p>
                      <a:r>
                        <a:rPr lang="en-US" sz="16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Dollars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Area of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671727"/>
                  </a:ext>
                </a:extLst>
              </a:tr>
              <a:tr h="278029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Kristine Glass, 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TTUHSC El Paso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$290,531.9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Caring for Caregivers in rural &amp; border areas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389083"/>
                  </a:ext>
                </a:extLst>
              </a:tr>
              <a:tr h="278029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Joseph Guillory, 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UTSW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$300,000.0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Community-based Peer-Delivery Recovery 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6711"/>
                  </a:ext>
                </a:extLst>
              </a:tr>
              <a:tr h="278029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Seema Jacob, PsyD, IMH-E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UTHSCH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$300,000.0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Supporting Parenting for Young Children with Common MH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368824"/>
                  </a:ext>
                </a:extLst>
              </a:tr>
              <a:tr h="278029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Erin Logue, 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UT Austin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$299,999.3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Neurocognitive Function  in Trauma Exposed Adolescents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034041"/>
                  </a:ext>
                </a:extLst>
              </a:tr>
              <a:tr h="278029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Tetiana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Nickelsen</a:t>
                      </a:r>
                      <a:r>
                        <a:rPr lang="en-US" sz="1600" dirty="0"/>
                        <a:t>, 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Texas A&amp;M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$299,886.1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Pathways to Care in Traumatized Texas Youth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094494"/>
                  </a:ext>
                </a:extLst>
              </a:tr>
              <a:tr h="278029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Ogechi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Onyeka</a:t>
                      </a:r>
                      <a:r>
                        <a:rPr lang="en-US" sz="1600" dirty="0"/>
                        <a:t>, 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$284,518.4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Youth Cross-Age Peer Mentoring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583159"/>
                  </a:ext>
                </a:extLst>
              </a:tr>
              <a:tr h="278029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Sean O’Sullivan, MD, 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UT Austin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$299,996.7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Truncated Version of SAINT to Treat Adolescent Depression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119566"/>
                  </a:ext>
                </a:extLst>
              </a:tr>
              <a:tr h="463381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Angela Preston, PhD, RN, CNE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UTHSCT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$284,136.3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Integrate Psychological &amp; Environmental Resources in MH Intervention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604792"/>
                  </a:ext>
                </a:extLst>
              </a:tr>
              <a:tr h="278029"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Erin Richardson, APRN, PMHNP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UT Austin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$289,122.0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 Processing Therapy for Perinatal PTSD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92597"/>
                  </a:ext>
                </a:extLst>
              </a:tr>
              <a:tr h="278029"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Jessica Sandoval, 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UTHSC San Antonio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$300,000.0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Clinical Interpretation Svc Quality and MH family satisfaction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959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41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BF075-A0B6-C308-1156-263596F6B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Proposals Accepted - Postdoctoral Fellows &amp; Training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0916AB5-DB49-5E15-0161-4689887A36A0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42272930"/>
              </p:ext>
            </p:extLst>
          </p:nvPr>
        </p:nvGraphicFramePr>
        <p:xfrm>
          <a:off x="571500" y="1668463"/>
          <a:ext cx="11048998" cy="1825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559">
                  <a:extLst>
                    <a:ext uri="{9D8B030D-6E8A-4147-A177-3AD203B41FA5}">
                      <a16:colId xmlns:a16="http://schemas.microsoft.com/office/drawing/2014/main" val="1808723064"/>
                    </a:ext>
                  </a:extLst>
                </a:gridCol>
                <a:gridCol w="3057723">
                  <a:extLst>
                    <a:ext uri="{9D8B030D-6E8A-4147-A177-3AD203B41FA5}">
                      <a16:colId xmlns:a16="http://schemas.microsoft.com/office/drawing/2014/main" val="1340014137"/>
                    </a:ext>
                  </a:extLst>
                </a:gridCol>
                <a:gridCol w="1103527">
                  <a:extLst>
                    <a:ext uri="{9D8B030D-6E8A-4147-A177-3AD203B41FA5}">
                      <a16:colId xmlns:a16="http://schemas.microsoft.com/office/drawing/2014/main" val="99573752"/>
                    </a:ext>
                  </a:extLst>
                </a:gridCol>
                <a:gridCol w="1296201">
                  <a:extLst>
                    <a:ext uri="{9D8B030D-6E8A-4147-A177-3AD203B41FA5}">
                      <a16:colId xmlns:a16="http://schemas.microsoft.com/office/drawing/2014/main" val="1841240559"/>
                    </a:ext>
                  </a:extLst>
                </a:gridCol>
                <a:gridCol w="5157988">
                  <a:extLst>
                    <a:ext uri="{9D8B030D-6E8A-4147-A177-3AD203B41FA5}">
                      <a16:colId xmlns:a16="http://schemas.microsoft.com/office/drawing/2014/main" val="3310330348"/>
                    </a:ext>
                  </a:extLst>
                </a:gridCol>
              </a:tblGrid>
              <a:tr h="531408">
                <a:tc>
                  <a:txBody>
                    <a:bodyPr/>
                    <a:lstStyle/>
                    <a:p>
                      <a:r>
                        <a:rPr lang="en-US" sz="16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Dollars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Area of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671727"/>
                  </a:ext>
                </a:extLst>
              </a:tr>
              <a:tr h="446559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Nabila Haque, MD, 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UTSW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$149,974.0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Barriers to Implementing WET for perinatal PTSD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342481"/>
                  </a:ext>
                </a:extLst>
              </a:tr>
              <a:tr h="428335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Caitlyn </a:t>
                      </a:r>
                      <a:r>
                        <a:rPr lang="en-US" sz="1600" dirty="0" err="1"/>
                        <a:t>Mytelka</a:t>
                      </a:r>
                      <a:r>
                        <a:rPr lang="en-US" sz="1600" dirty="0"/>
                        <a:t>, PhD, LMSW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UTHSCH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$150,000.0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Longitudinal Mixed-Methods Study of Adolescent Coping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506382"/>
                  </a:ext>
                </a:extLst>
              </a:tr>
              <a:tr h="419441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Erika Trent, MA, LPA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$149,993.3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Parental Emotional Socialization Impact on Child Anxiety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094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70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0A60-C865-D574-FB11-905B72F0E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89234-A5FE-EFA9-6D22-DB00A38BFF0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Initiate contracts with all awardees to initiate work on 9/1/2024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Quarterly progress reports will be required by all awardees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will hopefully have this grant opportunity available again in a little over a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2578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MHCC template" id="{FCC7DDF2-8999-4749-B46C-FE05DE583964}" vid="{61E22F56-BE90-4533-A7E4-5DB0C914A9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CMHCC Doc" ma:contentTypeID="0x0101004667D1510EE0504FB2813E0891C78B0300C5F07EC001BB6E4DA4547D9AEF1F211D" ma:contentTypeVersion="10" ma:contentTypeDescription="" ma:contentTypeScope="" ma:versionID="18165362283768d8a2ad6d37bbe4e59a">
  <xsd:schema xmlns:xsd="http://www.w3.org/2001/XMLSchema" xmlns:xs="http://www.w3.org/2001/XMLSchema" xmlns:p="http://schemas.microsoft.com/office/2006/metadata/properties" xmlns:ns2="bc6d5123-e1cb-4a6a-adf0-63854dce486e" targetNamespace="http://schemas.microsoft.com/office/2006/metadata/properties" ma:root="true" ma:fieldsID="3c3721d84d3cdd9c7603d57e495d263b" ns2:_=""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i1904e95db6a47188f554d293b82eae0" minOccurs="0"/>
                <xsd:element ref="ns2:TaxCatchAll" minOccurs="0"/>
                <xsd:element ref="ns2:TaxCatchAllLabel" minOccurs="0"/>
                <xsd:element ref="ns2:lc82855a9fb5425198445e698769f51a" minOccurs="0"/>
                <xsd:element ref="ns2:k4c026a91c0f4cde8fbe4cf9e9fc1201" minOccurs="0"/>
                <xsd:element ref="ns2:pad69e2316a4411e93b443eaf94ad68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i1904e95db6a47188f554d293b82eae0" ma:index="8" nillable="true" ma:taxonomy="true" ma:internalName="i1904e95db6a47188f554d293b82eae0" ma:taxonomyFieldName="TCMHCC_x0020_Doc" ma:displayName="Doc Type" ma:default="" ma:fieldId="{21904e95-db6a-4718-8f55-4d293b82eae0}" ma:taxonomyMulti="true" ma:sspId="9ed3806f-b6ab-496c-883f-16d5fb25bd62" ma:termSetId="ac4bc0d6-13c5-43e2-84bf-054abc5accd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99467ac7-14f5-49b9-8f7c-659e3966369f}" ma:internalName="TaxCatchAll" ma:showField="CatchAllData" ma:web="164cf0c1-e0ce-4e2e-b627-319e4f7cff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99467ac7-14f5-49b9-8f7c-659e3966369f}" ma:internalName="TaxCatchAllLabel" ma:readOnly="true" ma:showField="CatchAllDataLabel" ma:web="164cf0c1-e0ce-4e2e-b627-319e4f7cff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c82855a9fb5425198445e698769f51a" ma:index="12" nillable="true" ma:taxonomy="true" ma:internalName="lc82855a9fb5425198445e698769f51a" ma:taxonomyFieldName="TCHMCCProgram" ma:displayName="TCMHCCProgram" ma:fieldId="{5c82855a-9fb5-4251-9844-5e698769f51a}" ma:sspId="9ed3806f-b6ab-496c-883f-16d5fb25bd62" ma:termSetId="bbf6cad0-0dfd-4e3e-9a40-a7a6a0b952b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c026a91c0f4cde8fbe4cf9e9fc1201" ma:index="14" nillable="true" ma:taxonomy="true" ma:internalName="k4c026a91c0f4cde8fbe4cf9e9fc1201" ma:taxonomyFieldName="TCMHCCInstitution" ma:displayName="Institution" ma:default="" ma:fieldId="{44c026a9-1c0f-4cde-8fbe-4cf9e9fc1201}" ma:sspId="9ed3806f-b6ab-496c-883f-16d5fb25bd62" ma:termSetId="50b159ec-de75-4f1f-baf4-cc3ccb629e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ad69e2316a4411e93b443eaf94ad685" ma:index="16" nillable="true" ma:taxonomy="true" ma:internalName="pad69e2316a4411e93b443eaf94ad685" ma:taxonomyFieldName="TCMHCCAudience" ma:displayName="Audience" ma:default="" ma:fieldId="{9ad69e23-16a4-411e-93b4-43eaf94ad685}" ma:sspId="9ed3806f-b6ab-496c-883f-16d5fb25bd62" ma:termSetId="21934be6-03bc-40c7-b7c6-996558e6fea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1904e95db6a47188f554d293b82eae0 xmlns="bc6d5123-e1cb-4a6a-adf0-63854dce486e">
      <Terms xmlns="http://schemas.microsoft.com/office/infopath/2007/PartnerControls"/>
    </i1904e95db6a47188f554d293b82eae0>
    <k4c026a91c0f4cde8fbe4cf9e9fc1201 xmlns="bc6d5123-e1cb-4a6a-adf0-63854dce486e">
      <Terms xmlns="http://schemas.microsoft.com/office/infopath/2007/PartnerControls"/>
    </k4c026a91c0f4cde8fbe4cf9e9fc1201>
    <TaxCatchAll xmlns="bc6d5123-e1cb-4a6a-adf0-63854dce486e" xsi:nil="true"/>
    <lc82855a9fb5425198445e698769f51a xmlns="bc6d5123-e1cb-4a6a-adf0-63854dce486e">
      <Terms xmlns="http://schemas.microsoft.com/office/infopath/2007/PartnerControls"/>
    </lc82855a9fb5425198445e698769f51a>
    <pad69e2316a4411e93b443eaf94ad685 xmlns="bc6d5123-e1cb-4a6a-adf0-63854dce486e">
      <Terms xmlns="http://schemas.microsoft.com/office/infopath/2007/PartnerControls"/>
    </pad69e2316a4411e93b443eaf94ad685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9ed3806f-b6ab-496c-883f-16d5fb25bd62" ContentTypeId="0x0101004667D1510EE0504FB2813E0891C78B03" PreviousValue="false"/>
</file>

<file path=customXml/itemProps1.xml><?xml version="1.0" encoding="utf-8"?>
<ds:datastoreItem xmlns:ds="http://schemas.openxmlformats.org/officeDocument/2006/customXml" ds:itemID="{8B4471B9-C4CF-4254-B1EE-BA733ED2B0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6d5123-e1cb-4a6a-adf0-63854dce4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561B59-1DF6-40E1-A64D-9C3F1AD9CE5E}">
  <ds:schemaRefs>
    <ds:schemaRef ds:uri="http://schemas.microsoft.com/office/2006/metadata/properties"/>
    <ds:schemaRef ds:uri="http://schemas.microsoft.com/office/infopath/2007/PartnerControls"/>
    <ds:schemaRef ds:uri="bc6d5123-e1cb-4a6a-adf0-63854dce486e"/>
  </ds:schemaRefs>
</ds:datastoreItem>
</file>

<file path=customXml/itemProps3.xml><?xml version="1.0" encoding="utf-8"?>
<ds:datastoreItem xmlns:ds="http://schemas.openxmlformats.org/officeDocument/2006/customXml" ds:itemID="{78286C37-4906-4EBE-8BD7-D9A7B891A02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FD4D6DE-0FCA-49A8-A1F6-47C024E0DD4B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11976</TotalTime>
  <Words>1021</Words>
  <Application>Microsoft Office PowerPoint</Application>
  <PresentationFormat>Widescreen</PresentationFormat>
  <Paragraphs>300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Texas Child Mental Health Care Consortium </vt:lpstr>
      <vt:lpstr>Review and Decision Process</vt:lpstr>
      <vt:lpstr>Budget</vt:lpstr>
      <vt:lpstr>Overall Acceptance for Applications by Grant Type</vt:lpstr>
      <vt:lpstr>PowerPoint Presentation</vt:lpstr>
      <vt:lpstr>PowerPoint Presentation</vt:lpstr>
      <vt:lpstr>Proposals Accepted – Research Career Development</vt:lpstr>
      <vt:lpstr>Proposals Accepted - Postdoctoral Fellows &amp; Training </vt:lpstr>
      <vt:lpstr>Next Steps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Elerian, Nagla</dc:creator>
  <cp:lastModifiedBy>McCorkle, Lainie</cp:lastModifiedBy>
  <cp:revision>97</cp:revision>
  <cp:lastPrinted>2024-07-08T03:04:40Z</cp:lastPrinted>
  <dcterms:created xsi:type="dcterms:W3CDTF">2024-01-22T15:40:51Z</dcterms:created>
  <dcterms:modified xsi:type="dcterms:W3CDTF">2024-07-14T17:51:44Z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0x0101004667D1510EE0504FB2813E0891C78B0300C5F07EC001BB6E4DA4547D9AEF1F211D</vt:lpwstr>
  </property>
  <property fmtid="{D5CDD505-2E9C-101B-9397-08002B2CF9AE}" pid="3" name="TCMHCCInstitution">
    <vt:lpwstr/>
  </property>
  <property fmtid="{D5CDD505-2E9C-101B-9397-08002B2CF9AE}" pid="4" name="TCHMCCProgram">
    <vt:lpwstr/>
  </property>
  <property fmtid="{D5CDD505-2E9C-101B-9397-08002B2CF9AE}" pid="5" name="TCMHCC Doc">
    <vt:lpwstr/>
  </property>
  <property fmtid="{D5CDD505-2E9C-101B-9397-08002B2CF9AE}" pid="6" name="TCMHCCAudience">
    <vt:lpwstr/>
  </property>
</Properties>
</file>