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7.xml" ContentType="application/vnd.openxmlformats-officedocument.presentationml.tag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62" r:id="rId6"/>
    <p:sldId id="287" r:id="rId7"/>
    <p:sldId id="289" r:id="rId8"/>
    <p:sldId id="286" r:id="rId9"/>
    <p:sldId id="288" r:id="rId10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7A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74BF0E-79B6-B07D-C415-2D480BD0D076}" v="106" dt="2023-10-16T13:36:26.9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3684" autoAdjust="0"/>
  </p:normalViewPr>
  <p:slideViewPr>
    <p:cSldViewPr snapToGrid="0">
      <p:cViewPr varScale="1">
        <p:scale>
          <a:sx n="56" d="100"/>
          <a:sy n="56" d="100"/>
        </p:scale>
        <p:origin x="13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pez, Molly A" userId="S::mlopez_austin.utexas.edu#ext#@utsystem.edu::c90306ed-fca0-41d7-bbaa-2f97ea2830e5" providerId="AD" clId="Web-{8A74BF0E-79B6-B07D-C415-2D480BD0D076}"/>
    <pc:docChg chg="modSld">
      <pc:chgData name="Lopez, Molly A" userId="S::mlopez_austin.utexas.edu#ext#@utsystem.edu::c90306ed-fca0-41d7-bbaa-2f97ea2830e5" providerId="AD" clId="Web-{8A74BF0E-79B6-B07D-C415-2D480BD0D076}" dt="2023-10-16T13:36:26.991" v="63" actId="1076"/>
      <pc:docMkLst>
        <pc:docMk/>
      </pc:docMkLst>
      <pc:sldChg chg="modSp">
        <pc:chgData name="Lopez, Molly A" userId="S::mlopez_austin.utexas.edu#ext#@utsystem.edu::c90306ed-fca0-41d7-bbaa-2f97ea2830e5" providerId="AD" clId="Web-{8A74BF0E-79B6-B07D-C415-2D480BD0D076}" dt="2023-10-16T13:36:26.991" v="63" actId="1076"/>
        <pc:sldMkLst>
          <pc:docMk/>
          <pc:sldMk cId="45730913" sldId="262"/>
        </pc:sldMkLst>
        <pc:spChg chg="mod">
          <ac:chgData name="Lopez, Molly A" userId="S::mlopez_austin.utexas.edu#ext#@utsystem.edu::c90306ed-fca0-41d7-bbaa-2f97ea2830e5" providerId="AD" clId="Web-{8A74BF0E-79B6-B07D-C415-2D480BD0D076}" dt="2023-10-16T13:36:22.413" v="62" actId="1076"/>
          <ac:spMkLst>
            <pc:docMk/>
            <pc:sldMk cId="45730913" sldId="262"/>
            <ac:spMk id="10" creationId="{5592C3C1-F5A1-4267-91C0-C1BDCDD46C0C}"/>
          </ac:spMkLst>
        </pc:spChg>
        <pc:spChg chg="mod">
          <ac:chgData name="Lopez, Molly A" userId="S::mlopez_austin.utexas.edu#ext#@utsystem.edu::c90306ed-fca0-41d7-bbaa-2f97ea2830e5" providerId="AD" clId="Web-{8A74BF0E-79B6-B07D-C415-2D480BD0D076}" dt="2023-10-16T13:36:26.991" v="63" actId="1076"/>
          <ac:spMkLst>
            <pc:docMk/>
            <pc:sldMk cId="45730913" sldId="262"/>
            <ac:spMk id="15" creationId="{E2C7011D-17FF-4320-8489-A612F4462DD0}"/>
          </ac:spMkLst>
        </pc:spChg>
        <pc:spChg chg="mod">
          <ac:chgData name="Lopez, Molly A" userId="S::mlopez_austin.utexas.edu#ext#@utsystem.edu::c90306ed-fca0-41d7-bbaa-2f97ea2830e5" providerId="AD" clId="Web-{8A74BF0E-79B6-B07D-C415-2D480BD0D076}" dt="2023-10-16T13:34:47.690" v="4" actId="1076"/>
          <ac:spMkLst>
            <pc:docMk/>
            <pc:sldMk cId="45730913" sldId="262"/>
            <ac:spMk id="16" creationId="{C4265229-5C38-463B-B3D2-DB547B86EA69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aseline="0" dirty="0">
                <a:latin typeface="Halyard Text"/>
              </a:rPr>
              <a:t>Proportion of Students/Families Receiving Types of Services and Supports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rgbClr val="BA3D26"/>
            </a:solidFill>
            <a:ln>
              <a:noFill/>
            </a:ln>
            <a:effectLst/>
          </c:spPr>
          <c:invertIfNegative val="0"/>
          <c:cat>
            <c:strRef>
              <c:f>Sheet1!$A$2:$A$17</c:f>
              <c:strCache>
                <c:ptCount val="16"/>
                <c:pt idx="0">
                  <c:v>Substance Use Therapy</c:v>
                </c:pt>
                <c:pt idx="1">
                  <c:v>Psychodynamic Therapy</c:v>
                </c:pt>
                <c:pt idx="2">
                  <c:v>Play-based Therapy</c:v>
                </c:pt>
                <c:pt idx="3">
                  <c:v>Family Therapy</c:v>
                </c:pt>
                <c:pt idx="4">
                  <c:v>Unified Protocol</c:v>
                </c:pt>
                <c:pt idx="5">
                  <c:v>Health Behavior Mgt</c:v>
                </c:pt>
                <c:pt idx="6">
                  <c:v>Parent Mgt Therapy</c:v>
                </c:pt>
                <c:pt idx="7">
                  <c:v>Medication Mgt</c:v>
                </c:pt>
                <c:pt idx="8">
                  <c:v>School-based Coord</c:v>
                </c:pt>
                <c:pt idx="9">
                  <c:v>Crisis Management</c:v>
                </c:pt>
                <c:pt idx="10">
                  <c:v>Psychosocial Education</c:v>
                </c:pt>
                <c:pt idx="11">
                  <c:v>Case Management</c:v>
                </c:pt>
                <c:pt idx="12">
                  <c:v>Standardized Measurement</c:v>
                </c:pt>
                <c:pt idx="13">
                  <c:v>Cognitive Beh Therapy</c:v>
                </c:pt>
                <c:pt idx="14">
                  <c:v>Supportive Therapy</c:v>
                </c:pt>
                <c:pt idx="15">
                  <c:v>Assessment</c:v>
                </c:pt>
              </c:strCache>
            </c:strRef>
          </c:cat>
          <c:val>
            <c:numRef>
              <c:f>Sheet1!$C$2:$C$17</c:f>
              <c:numCache>
                <c:formatCode>0%</c:formatCode>
                <c:ptCount val="16"/>
                <c:pt idx="0">
                  <c:v>2.0657520062127881E-2</c:v>
                </c:pt>
                <c:pt idx="1">
                  <c:v>2.9044783846751229E-2</c:v>
                </c:pt>
                <c:pt idx="2">
                  <c:v>4.1315040124255763E-2</c:v>
                </c:pt>
                <c:pt idx="3">
                  <c:v>5.8814392958840278E-2</c:v>
                </c:pt>
                <c:pt idx="4">
                  <c:v>7.1136422469583224E-2</c:v>
                </c:pt>
                <c:pt idx="5">
                  <c:v>0.11043230649754077</c:v>
                </c:pt>
                <c:pt idx="6">
                  <c:v>0.1420657520062128</c:v>
                </c:pt>
                <c:pt idx="7">
                  <c:v>0.16582966606264563</c:v>
                </c:pt>
                <c:pt idx="8">
                  <c:v>0.17551126067822936</c:v>
                </c:pt>
                <c:pt idx="9">
                  <c:v>0.17908361377168003</c:v>
                </c:pt>
                <c:pt idx="10">
                  <c:v>0.37007507118819571</c:v>
                </c:pt>
                <c:pt idx="11">
                  <c:v>0.41040641988092158</c:v>
                </c:pt>
                <c:pt idx="12">
                  <c:v>0.41636034170333935</c:v>
                </c:pt>
                <c:pt idx="13">
                  <c:v>0.54594874449909392</c:v>
                </c:pt>
                <c:pt idx="14">
                  <c:v>0.60968159461558369</c:v>
                </c:pt>
                <c:pt idx="15">
                  <c:v>0.67413926999741136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7E-42D3-8220-95017F946C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988775359"/>
        <c:axId val="985130927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Series 1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Sheet1!$A$2:$A$17</c15:sqref>
                        </c15:formulaRef>
                      </c:ext>
                    </c:extLst>
                    <c:strCache>
                      <c:ptCount val="16"/>
                      <c:pt idx="0">
                        <c:v>Substance Use Therapy</c:v>
                      </c:pt>
                      <c:pt idx="1">
                        <c:v>Psychodynamic Therapy</c:v>
                      </c:pt>
                      <c:pt idx="2">
                        <c:v>Play-based Therapy</c:v>
                      </c:pt>
                      <c:pt idx="3">
                        <c:v>Family Therapy</c:v>
                      </c:pt>
                      <c:pt idx="4">
                        <c:v>Unified Protocol</c:v>
                      </c:pt>
                      <c:pt idx="5">
                        <c:v>Health Behavior Mgt</c:v>
                      </c:pt>
                      <c:pt idx="6">
                        <c:v>Parent Mgt Therapy</c:v>
                      </c:pt>
                      <c:pt idx="7">
                        <c:v>Medication Mgt</c:v>
                      </c:pt>
                      <c:pt idx="8">
                        <c:v>School-based Coord</c:v>
                      </c:pt>
                      <c:pt idx="9">
                        <c:v>Crisis Management</c:v>
                      </c:pt>
                      <c:pt idx="10">
                        <c:v>Psychosocial Education</c:v>
                      </c:pt>
                      <c:pt idx="11">
                        <c:v>Case Management</c:v>
                      </c:pt>
                      <c:pt idx="12">
                        <c:v>Standardized Measurement</c:v>
                      </c:pt>
                      <c:pt idx="13">
                        <c:v>Cognitive Beh Therapy</c:v>
                      </c:pt>
                      <c:pt idx="14">
                        <c:v>Supportive Therapy</c:v>
                      </c:pt>
                      <c:pt idx="15">
                        <c:v>Assessment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Sheet1!$B$2:$B$17</c15:sqref>
                        </c15:formulaRef>
                      </c:ext>
                    </c:extLst>
                    <c:numCache>
                      <c:formatCode>General</c:formatCode>
                      <c:ptCount val="16"/>
                      <c:pt idx="0">
                        <c:v>399</c:v>
                      </c:pt>
                      <c:pt idx="1">
                        <c:v>561</c:v>
                      </c:pt>
                      <c:pt idx="2">
                        <c:v>798</c:v>
                      </c:pt>
                      <c:pt idx="3">
                        <c:v>1136</c:v>
                      </c:pt>
                      <c:pt idx="4">
                        <c:v>1374</c:v>
                      </c:pt>
                      <c:pt idx="5">
                        <c:v>2133</c:v>
                      </c:pt>
                      <c:pt idx="6">
                        <c:v>2744</c:v>
                      </c:pt>
                      <c:pt idx="7">
                        <c:v>3203</c:v>
                      </c:pt>
                      <c:pt idx="8">
                        <c:v>3390</c:v>
                      </c:pt>
                      <c:pt idx="9">
                        <c:v>3459</c:v>
                      </c:pt>
                      <c:pt idx="10">
                        <c:v>7148</c:v>
                      </c:pt>
                      <c:pt idx="11">
                        <c:v>7927</c:v>
                      </c:pt>
                      <c:pt idx="12">
                        <c:v>8042</c:v>
                      </c:pt>
                      <c:pt idx="13">
                        <c:v>10545</c:v>
                      </c:pt>
                      <c:pt idx="14">
                        <c:v>11776</c:v>
                      </c:pt>
                      <c:pt idx="15">
                        <c:v>13021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137E-42D3-8220-95017F946CC1}"/>
                  </c:ext>
                </c:extLst>
              </c15:ser>
            </c15:filteredBarSeries>
          </c:ext>
        </c:extLst>
      </c:barChart>
      <c:catAx>
        <c:axId val="9887753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alyard Text"/>
                <a:ea typeface="+mn-ea"/>
                <a:cs typeface="+mn-cs"/>
              </a:defRPr>
            </a:pPr>
            <a:endParaRPr lang="en-US"/>
          </a:p>
        </c:txPr>
        <c:crossAx val="985130927"/>
        <c:crosses val="autoZero"/>
        <c:auto val="1"/>
        <c:lblAlgn val="ctr"/>
        <c:lblOffset val="100"/>
        <c:noMultiLvlLbl val="0"/>
      </c:catAx>
      <c:valAx>
        <c:axId val="98513092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87753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rgbClr val="01426A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Parent Therapy</c:v>
                </c:pt>
                <c:pt idx="1">
                  <c:v>Residential Treatment</c:v>
                </c:pt>
                <c:pt idx="2">
                  <c:v>Group Therapy</c:v>
                </c:pt>
                <c:pt idx="3">
                  <c:v>Intensive Outpatient</c:v>
                </c:pt>
                <c:pt idx="4">
                  <c:v>Parent Mgt Therapy</c:v>
                </c:pt>
                <c:pt idx="5">
                  <c:v>Family Therapy</c:v>
                </c:pt>
                <c:pt idx="6">
                  <c:v>School-based Services</c:v>
                </c:pt>
                <c:pt idx="7">
                  <c:v>CPAN Primary Care</c:v>
                </c:pt>
                <c:pt idx="8">
                  <c:v>General Social Supports</c:v>
                </c:pt>
                <c:pt idx="9">
                  <c:v>General Resources</c:v>
                </c:pt>
                <c:pt idx="10">
                  <c:v>Other Referral</c:v>
                </c:pt>
                <c:pt idx="11">
                  <c:v>Other Therapy</c:v>
                </c:pt>
                <c:pt idx="12">
                  <c:v>C/A Psychiatrist</c:v>
                </c:pt>
                <c:pt idx="13">
                  <c:v>Individual Therapist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14"/>
                <c:pt idx="0">
                  <c:v>7.6525731777310122E-4</c:v>
                </c:pt>
                <c:pt idx="1">
                  <c:v>1.9131432944327531E-3</c:v>
                </c:pt>
                <c:pt idx="2">
                  <c:v>1.0426630954658504E-2</c:v>
                </c:pt>
                <c:pt idx="3">
                  <c:v>1.9322747273770806E-2</c:v>
                </c:pt>
                <c:pt idx="4">
                  <c:v>3.2523436005356801E-2</c:v>
                </c:pt>
                <c:pt idx="5">
                  <c:v>5.1941840443849245E-2</c:v>
                </c:pt>
                <c:pt idx="6">
                  <c:v>9.3361392768318341E-2</c:v>
                </c:pt>
                <c:pt idx="7">
                  <c:v>0.11249282571264588</c:v>
                </c:pt>
                <c:pt idx="8">
                  <c:v>0.14243351827051845</c:v>
                </c:pt>
                <c:pt idx="9">
                  <c:v>0.14243351827051845</c:v>
                </c:pt>
                <c:pt idx="10">
                  <c:v>0.15180792041323896</c:v>
                </c:pt>
                <c:pt idx="11">
                  <c:v>0.16166060837956764</c:v>
                </c:pt>
                <c:pt idx="12">
                  <c:v>0.18834895733690454</c:v>
                </c:pt>
                <c:pt idx="13">
                  <c:v>0.84656590778649321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41-4159-A375-F9A06DF43F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171966143"/>
        <c:axId val="1302332095"/>
      </c:barChart>
      <c:catAx>
        <c:axId val="117196614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alyard Text"/>
                <a:ea typeface="+mn-ea"/>
                <a:cs typeface="+mn-cs"/>
              </a:defRPr>
            </a:pPr>
            <a:endParaRPr lang="en-US"/>
          </a:p>
        </c:txPr>
        <c:crossAx val="1302332095"/>
        <c:crosses val="autoZero"/>
        <c:auto val="1"/>
        <c:lblAlgn val="ctr"/>
        <c:lblOffset val="100"/>
        <c:noMultiLvlLbl val="0"/>
      </c:catAx>
      <c:valAx>
        <c:axId val="130233209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alyard Text"/>
                <a:ea typeface="+mn-ea"/>
                <a:cs typeface="+mn-cs"/>
              </a:defRPr>
            </a:pPr>
            <a:endParaRPr lang="en-US"/>
          </a:p>
        </c:txPr>
        <c:crossAx val="11719661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8B46F-7EA1-4DCD-98FA-BB871DCA8078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FFCDB-C622-4A89-9B5E-3F33CEAB0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853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3533790 active</a:t>
            </a:r>
          </a:p>
          <a:p>
            <a:r>
              <a:rPr lang="en-US" dirty="0"/>
              <a:t>425380 declined</a:t>
            </a:r>
          </a:p>
          <a:p>
            <a:r>
              <a:rPr lang="en-US" dirty="0"/>
              <a:t>34014 inactive</a:t>
            </a:r>
          </a:p>
          <a:p>
            <a:r>
              <a:rPr lang="en-US" dirty="0"/>
              <a:t>378104 unresponsive</a:t>
            </a:r>
          </a:p>
          <a:p>
            <a:r>
              <a:rPr lang="en-US" dirty="0"/>
              <a:t>418711 planned</a:t>
            </a:r>
          </a:p>
          <a:p>
            <a:r>
              <a:rPr lang="en-US" dirty="0"/>
              <a:t>316080 onboarding</a:t>
            </a:r>
          </a:p>
          <a:p>
            <a:endParaRPr lang="en-US" dirty="0"/>
          </a:p>
          <a:p>
            <a:r>
              <a:rPr lang="en-US" dirty="0"/>
              <a:t>5504270 total census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DFFCDB-C622-4A89-9B5E-3F33CEAB02C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025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DFFCDB-C622-4A89-9B5E-3F33CEAB02C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794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83343-382A-4618-ACA6-5B0AB83ADF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C5E818-02BA-4405-82FE-F4F14307F6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951B4-EB51-4263-A314-FB4612EFC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9D4A-4438-4F82-91F2-AADB990111E3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A90C7-A9E8-4BFF-9A93-99463B07B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150B0-49DE-4C1D-A79F-F5DE952DA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4926-97F8-4109-9D39-9D8DBDC4D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09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C741A-2962-44D0-A2BF-AD567F055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71B099-EA05-41CD-85EA-884B3F651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08B05-0A67-4BD9-ADD6-026B04226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9D4A-4438-4F82-91F2-AADB990111E3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074FF-506C-4133-B46B-66A3D9C52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16754-CA25-4BDA-8C2F-7B60C48F8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4926-97F8-4109-9D39-9D8DBDC4D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26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60C19D-2925-409C-AE23-283AE5ECCE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6CB140-F43B-4F45-A381-AE0F3D0FB9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5B89FE-04E7-4309-A06A-40822EE31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9D4A-4438-4F82-91F2-AADB990111E3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546F6-4816-4A27-A16D-B3822937E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FBEB14-A77C-4D7D-B7A5-F52335C40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4926-97F8-4109-9D39-9D8DBDC4D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3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4826A-E633-445F-93EA-5A6B89BBF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DFC1A-4A39-4186-9E4A-37DB38C3B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34240-5F97-44FE-8876-0859DAC80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9D4A-4438-4F82-91F2-AADB990111E3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86284-3AC1-42BD-891A-B2014D7D9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64784-5FD2-44F9-BE5E-B84246A58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4926-97F8-4109-9D39-9D8DBDC4D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153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AC8BF-5821-47EA-A882-29E33BF52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D1FA27-1506-41F4-8E2A-76C73D211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6B3E0-D1C9-4095-B1FD-84BFBE79C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9D4A-4438-4F82-91F2-AADB990111E3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30CA7-5667-4C49-AB71-520F3A5E4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A6BB45-0B92-422C-A9CF-B1299D04A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4926-97F8-4109-9D39-9D8DBDC4D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8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A4D60-DA2C-4DA8-9B08-AD5C6DA15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C23DE-B4F1-4A2A-A928-3CEC3A0C20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0C83B3-3A60-45CF-9F00-F15E3759F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51CC9B-EE10-4E13-B7D1-F7E769858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9D4A-4438-4F82-91F2-AADB990111E3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45CD21-DEA4-490D-95E5-E05B1D0FE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EC0B92-EE40-4F71-9FAE-456385086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4926-97F8-4109-9D39-9D8DBDC4D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76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B7E4B-1F83-4909-83C7-D1BB0925D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A8D04-F38C-465C-9A12-BC9A012B8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3E3C8E-9000-4914-8D33-E0BF5D3EBF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E7D249-CF49-4AB2-8FAD-DA28CC1E20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D8D152-DF83-435C-8AF5-B4052A1F1F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055C44-9559-4AE6-BC33-0F6F61673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9D4A-4438-4F82-91F2-AADB990111E3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2E7CC3-0CDD-4814-B81F-2524ACF54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A13C27-6E9D-4DE3-BE18-9F4326607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4926-97F8-4109-9D39-9D8DBDC4D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4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9A08C-C497-44E1-85C8-E3260804E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F08BE8-E61C-441E-9C29-5D1E11455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9D4A-4438-4F82-91F2-AADB990111E3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EB3D70-13F4-4AEC-B624-130475F6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4301DB-1F10-4810-8C80-83591589F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4926-97F8-4109-9D39-9D8DBDC4D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2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C3C0C9-07BB-4D44-AECE-7EEC2F473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9D4A-4438-4F82-91F2-AADB990111E3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DDECFC-3561-4EA7-831D-5060B01D7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9DFEB2-38A9-4B51-A333-C56AAB8E2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4926-97F8-4109-9D39-9D8DBDC4D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806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959A6-C9BE-4412-8C88-DDD9ED87A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2AB47-ACE4-42B0-A0D7-701563C3E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D92044-CDE2-4D54-BBDD-9FF8FE7C01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66ACB1-249F-4B59-BAB0-293F1BE30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9D4A-4438-4F82-91F2-AADB990111E3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26ADEE-EDB1-41F9-AA7B-872447DE1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41052-D25F-4E8B-B866-72E70A2B2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4926-97F8-4109-9D39-9D8DBDC4D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78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99CA5-DD50-4E54-8388-7935E40EA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8296B3-E5C7-46A1-B9D3-14C6C8952D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63B572-D6EC-4204-955D-96AD0A614E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342632-79C7-4F94-B20A-2917C642F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9D4A-4438-4F82-91F2-AADB990111E3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D2676B-1A4B-4F33-95D1-59D94F2F7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FE33D4-08C1-4927-B318-10330810F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4926-97F8-4109-9D39-9D8DBDC4D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19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BE7739-3A62-43B5-85DD-706750EC5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84D13B-6BF1-4B61-A8F0-1F73D0646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B262C-9E0B-4EDF-95C3-C8ED315F0F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E9D4A-4438-4F82-91F2-AADB990111E3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B0C6A-660C-4E78-883C-BD09507031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526B9D-80FC-4D1C-998F-6C5DF7C39B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44926-97F8-4109-9D39-9D8DBDC4D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267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chart" Target="../charts/char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11DBBF1-3229-4BD9-B3D1-B4CA571E74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843625"/>
            <a:ext cx="12188824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5BC87C3E-1040-4EE4-9BDB-9537F7A1B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6" y="968282"/>
            <a:ext cx="12188824" cy="49469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1B941B-653B-450D-A6E1-989DFBAC90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338" y="1566473"/>
            <a:ext cx="10601325" cy="2166723"/>
          </a:xfrm>
        </p:spPr>
        <p:txBody>
          <a:bodyPr>
            <a:normAutofit/>
          </a:bodyPr>
          <a:lstStyle/>
          <a:p>
            <a:r>
              <a:rPr lang="en-US" sz="6600" dirty="0"/>
              <a:t>Internal Evaluation Updates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555C3D-7EB2-4BEC-B876-DA3080DCC8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338" y="4092320"/>
            <a:ext cx="10601325" cy="1144884"/>
          </a:xfrm>
        </p:spPr>
        <p:txBody>
          <a:bodyPr>
            <a:normAutofit/>
          </a:bodyPr>
          <a:lstStyle/>
          <a:p>
            <a:r>
              <a:rPr lang="en-US" dirty="0"/>
              <a:t>October 16, 2023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2CDBECE-872A-4C73-9DC1-BB4E805E2C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3894594"/>
            <a:ext cx="27432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5CD5A0B-CDD7-427C-AA42-2EECFDFA1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6028863"/>
            <a:ext cx="12188824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1A9A5357-F1E1-4E43-942D-B1A0D39E40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8375"/>
            <a:ext cx="12192000" cy="8096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89329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08F2C-6826-475E-8758-58DEACA55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8451"/>
          </a:xfrm>
        </p:spPr>
        <p:txBody>
          <a:bodyPr/>
          <a:lstStyle/>
          <a:p>
            <a:r>
              <a:rPr lang="en-US" b="1" dirty="0"/>
              <a:t>TCHATT Campuses Active in August 2023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D4F38B-32F5-446A-BF3C-A2B2F8C69C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8375"/>
            <a:ext cx="12192000" cy="8096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E1A057B-3433-4D84-9486-C409D18E54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19005" y="1411765"/>
            <a:ext cx="5660528" cy="403446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89AC83C-13E9-4B83-A060-47F14FE0BE1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1381" y="5604423"/>
            <a:ext cx="10638152" cy="33409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1E22EA6-244A-4F0D-856C-392B1C6D43C9}"/>
              </a:ext>
            </a:extLst>
          </p:cNvPr>
          <p:cNvSpPr txBox="1"/>
          <p:nvPr/>
        </p:nvSpPr>
        <p:spPr>
          <a:xfrm>
            <a:off x="576309" y="1584280"/>
            <a:ext cx="22096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solidFill>
                  <a:srgbClr val="0070C0"/>
                </a:solidFill>
                <a:latin typeface="Halyard Display SemiBold" panose="00000700000000000000" pitchFamily="50" charset="0"/>
                <a:ea typeface="Halyard Display Light" pitchFamily="2" charset="77"/>
              </a:rPr>
              <a:t>3,533,790</a:t>
            </a:r>
            <a:endParaRPr lang="en-US" sz="3200" b="0" kern="1200" dirty="0">
              <a:solidFill>
                <a:srgbClr val="0070C0"/>
              </a:solidFill>
              <a:effectLst/>
              <a:latin typeface="Halyard Display SemiBold" panose="00000700000000000000" pitchFamily="50" charset="0"/>
              <a:ea typeface="Halyard Display Light" pitchFamily="2" charset="7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92C3C1-F5A1-4267-91C0-C1BDCDD46C0C}"/>
              </a:ext>
            </a:extLst>
          </p:cNvPr>
          <p:cNvSpPr txBox="1"/>
          <p:nvPr/>
        </p:nvSpPr>
        <p:spPr>
          <a:xfrm>
            <a:off x="531703" y="2270930"/>
            <a:ext cx="22542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kern="1200" dirty="0">
                <a:solidFill>
                  <a:srgbClr val="0070C0"/>
                </a:solidFill>
                <a:effectLst/>
                <a:latin typeface="Halyard Display Light" pitchFamily="2" charset="77"/>
                <a:ea typeface="Halyard Display Light" pitchFamily="2" charset="77"/>
                <a:cs typeface="+mn-cs"/>
              </a:rPr>
              <a:t>Number of Students Able to Access TCHATT Care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48477E-DA0C-4E81-8582-2146E131585F}"/>
              </a:ext>
            </a:extLst>
          </p:cNvPr>
          <p:cNvSpPr txBox="1"/>
          <p:nvPr/>
        </p:nvSpPr>
        <p:spPr>
          <a:xfrm>
            <a:off x="1268627" y="3941898"/>
            <a:ext cx="898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solidFill>
                  <a:srgbClr val="0070C0"/>
                </a:solidFill>
                <a:latin typeface="Halyard Display SemiBold" panose="00000700000000000000" pitchFamily="50" charset="0"/>
                <a:ea typeface="Halyard Display Light" pitchFamily="2" charset="77"/>
              </a:rPr>
              <a:t>690</a:t>
            </a:r>
            <a:endParaRPr lang="en-US" sz="3200" b="0" kern="1200" dirty="0">
              <a:solidFill>
                <a:srgbClr val="0070C0"/>
              </a:solidFill>
              <a:effectLst/>
              <a:latin typeface="Halyard Display SemiBold" panose="00000700000000000000" pitchFamily="50" charset="0"/>
              <a:ea typeface="Halyard Display Light" pitchFamily="2" charset="7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B232279-F21C-4AB3-800A-BFC30ED32AC8}"/>
              </a:ext>
            </a:extLst>
          </p:cNvPr>
          <p:cNvSpPr txBox="1"/>
          <p:nvPr/>
        </p:nvSpPr>
        <p:spPr>
          <a:xfrm>
            <a:off x="635459" y="4507777"/>
            <a:ext cx="2091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kern="1200" dirty="0">
                <a:solidFill>
                  <a:srgbClr val="0070C0"/>
                </a:solidFill>
                <a:effectLst/>
                <a:latin typeface="Halyard Display Light" pitchFamily="2" charset="77"/>
                <a:ea typeface="Halyard Display Light" pitchFamily="2" charset="77"/>
                <a:cs typeface="+mn-cs"/>
              </a:rPr>
              <a:t>Number of School Districts Enrolled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B04FBF-555D-4F3E-ABCD-F2CCD14D357A}"/>
              </a:ext>
            </a:extLst>
          </p:cNvPr>
          <p:cNvSpPr txBox="1"/>
          <p:nvPr/>
        </p:nvSpPr>
        <p:spPr>
          <a:xfrm>
            <a:off x="3763629" y="3903805"/>
            <a:ext cx="13480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solidFill>
                  <a:srgbClr val="0070C0"/>
                </a:solidFill>
                <a:latin typeface="Halyard Display SemiBold" panose="00000700000000000000" pitchFamily="50" charset="0"/>
                <a:ea typeface="Halyard Display Light" pitchFamily="2" charset="77"/>
              </a:rPr>
              <a:t>5,546</a:t>
            </a:r>
            <a:endParaRPr lang="en-US" sz="3200" b="0" kern="1200" dirty="0">
              <a:solidFill>
                <a:srgbClr val="0070C0"/>
              </a:solidFill>
              <a:effectLst/>
              <a:latin typeface="Halyard Display SemiBold" panose="00000700000000000000" pitchFamily="50" charset="0"/>
              <a:ea typeface="Halyard Display Light" pitchFamily="2" charset="7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6E57B90-DC92-4894-BF88-67198DE81E07}"/>
              </a:ext>
            </a:extLst>
          </p:cNvPr>
          <p:cNvSpPr txBox="1"/>
          <p:nvPr/>
        </p:nvSpPr>
        <p:spPr>
          <a:xfrm>
            <a:off x="3242715" y="4527916"/>
            <a:ext cx="2389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kern="1200" dirty="0">
                <a:solidFill>
                  <a:srgbClr val="0070C0"/>
                </a:solidFill>
                <a:effectLst/>
                <a:latin typeface="Halyard Display Light" pitchFamily="2" charset="77"/>
                <a:ea typeface="Halyard Display Light" pitchFamily="2" charset="77"/>
                <a:cs typeface="+mn-cs"/>
              </a:rPr>
              <a:t>Number of School Campuses Enrolled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2C7011D-17FF-4320-8489-A612F4462DD0}"/>
              </a:ext>
            </a:extLst>
          </p:cNvPr>
          <p:cNvSpPr txBox="1"/>
          <p:nvPr/>
        </p:nvSpPr>
        <p:spPr>
          <a:xfrm>
            <a:off x="3041914" y="2267800"/>
            <a:ext cx="2596712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b="0" kern="1200" dirty="0">
                <a:solidFill>
                  <a:srgbClr val="0070C0"/>
                </a:solidFill>
                <a:effectLst/>
                <a:latin typeface="Halyard Display Light"/>
                <a:ea typeface="Halyard Display Light" pitchFamily="2" charset="77"/>
              </a:rPr>
              <a:t>Student Lives </a:t>
            </a:r>
            <a:r>
              <a:rPr lang="en-US" dirty="0">
                <a:solidFill>
                  <a:srgbClr val="0070C0"/>
                </a:solidFill>
                <a:latin typeface="Halyard Display Light"/>
                <a:ea typeface="Halyard Display Light" pitchFamily="2" charset="77"/>
              </a:rPr>
              <a:t>Remaining to be </a:t>
            </a:r>
            <a:r>
              <a:rPr lang="en-US" b="0" kern="1200" dirty="0">
                <a:solidFill>
                  <a:srgbClr val="0070C0"/>
                </a:solidFill>
                <a:effectLst/>
                <a:latin typeface="Halyard Display Light"/>
                <a:ea typeface="Halyard Display Light" pitchFamily="2" charset="77"/>
              </a:rPr>
              <a:t>Covered by </a:t>
            </a:r>
            <a:r>
              <a:rPr lang="en-US" dirty="0">
                <a:solidFill>
                  <a:srgbClr val="0070C0"/>
                </a:solidFill>
                <a:latin typeface="Halyard Display Light"/>
                <a:ea typeface="Halyard Display Light" pitchFamily="2" charset="77"/>
              </a:rPr>
              <a:t>TCHATT</a:t>
            </a:r>
            <a:endParaRPr lang="en-US" b="0" kern="1200" dirty="0">
              <a:solidFill>
                <a:srgbClr val="0070C0"/>
              </a:solidFill>
              <a:effectLst/>
              <a:latin typeface="Halyard Display Light"/>
              <a:ea typeface="Halyard Display Light" pitchFamily="2" charset="7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4265229-5C38-463B-B3D2-DB547B86EA69}"/>
              </a:ext>
            </a:extLst>
          </p:cNvPr>
          <p:cNvSpPr txBox="1"/>
          <p:nvPr/>
        </p:nvSpPr>
        <p:spPr>
          <a:xfrm>
            <a:off x="3840071" y="1551292"/>
            <a:ext cx="1067928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US" sz="3200" dirty="0">
                <a:solidFill>
                  <a:srgbClr val="0070C0"/>
                </a:solidFill>
                <a:latin typeface="Halyard Display SemiBold"/>
                <a:ea typeface="Halyard Display Light" pitchFamily="2" charset="77"/>
              </a:rPr>
              <a:t>27</a:t>
            </a:r>
            <a:r>
              <a:rPr lang="en-US" sz="3200" b="0" kern="1200" dirty="0">
                <a:solidFill>
                  <a:srgbClr val="0070C0"/>
                </a:solidFill>
                <a:effectLst/>
                <a:latin typeface="Halyard Display SemiBold"/>
                <a:ea typeface="Halyard Display Light" pitchFamily="2" charset="77"/>
              </a:rPr>
              <a:t>%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730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08F2C-6826-475E-8758-58DEACA55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TCHATT Referrals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D4F38B-32F5-446A-BF3C-A2B2F8C69C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8375"/>
            <a:ext cx="12192000" cy="8096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A4C55A2-091D-4BC3-8179-95EF47D957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1578499"/>
            <a:ext cx="10619509" cy="416984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76493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FF262-CDB9-4D89-9EE8-E298AFB16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92019"/>
            <a:ext cx="10515600" cy="1325563"/>
          </a:xfrm>
        </p:spPr>
        <p:txBody>
          <a:bodyPr/>
          <a:lstStyle/>
          <a:p>
            <a:r>
              <a:rPr lang="en-US" b="1" dirty="0"/>
              <a:t>TCHATT Sessions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0848B52-8DE6-44C9-A167-B825FD7AD6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447491"/>
            <a:ext cx="11325340" cy="345454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65997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08F2C-6826-475E-8758-58DEACA55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Types of Supports Families Receive through TCHATT</a:t>
            </a:r>
            <a:endParaRPr lang="en-US" sz="4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D4F38B-32F5-446A-BF3C-A2B2F8C69C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8375"/>
            <a:ext cx="12192000" cy="809625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9679F503-91F8-4C36-BB79-487C22CCB144}"/>
              </a:ext>
            </a:extLst>
          </p:cNvPr>
          <p:cNvGrpSpPr/>
          <p:nvPr/>
        </p:nvGrpSpPr>
        <p:grpSpPr>
          <a:xfrm>
            <a:off x="457010" y="1724297"/>
            <a:ext cx="5359545" cy="3853112"/>
            <a:chOff x="572124" y="2004468"/>
            <a:chExt cx="5127055" cy="3559878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1F23341-4373-4097-9017-DA9B4D38A73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2124" y="2004468"/>
              <a:ext cx="5127055" cy="3559878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0380D73-2615-4C60-ACFF-EAD6BE0A566D}"/>
                </a:ext>
              </a:extLst>
            </p:cNvPr>
            <p:cNvSpPr txBox="1"/>
            <p:nvPr/>
          </p:nvSpPr>
          <p:spPr>
            <a:xfrm>
              <a:off x="2246812" y="3429000"/>
              <a:ext cx="146304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0" kern="1200" dirty="0">
                  <a:solidFill>
                    <a:srgbClr val="BA3D26"/>
                  </a:solidFill>
                  <a:effectLst/>
                  <a:latin typeface="Halyard Display Light" pitchFamily="2" charset="77"/>
                  <a:ea typeface="Halyard Display Light" pitchFamily="2" charset="77"/>
                  <a:cs typeface="+mn-cs"/>
                </a:rPr>
                <a:t>Number of Encounters</a:t>
              </a:r>
            </a:p>
          </p:txBody>
        </p:sp>
      </p:grp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D73CC6DB-2476-43D5-9435-84CA198895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1349474"/>
              </p:ext>
            </p:extLst>
          </p:nvPr>
        </p:nvGraphicFramePr>
        <p:xfrm>
          <a:off x="5993452" y="1502444"/>
          <a:ext cx="5754048" cy="4296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834929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08F2C-6826-475E-8758-58DEACA55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Referrals Following TCHATT Care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D4F38B-32F5-446A-BF3C-A2B2F8C69C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8375"/>
            <a:ext cx="12192000" cy="809625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2AA366D9-80AF-41B3-8432-9A026FE746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5404988"/>
              </p:ext>
            </p:extLst>
          </p:nvPr>
        </p:nvGraphicFramePr>
        <p:xfrm>
          <a:off x="4492009" y="1532253"/>
          <a:ext cx="6861791" cy="4248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44BD5259-1FB0-40EE-884F-6D275EFEF3C1}"/>
              </a:ext>
            </a:extLst>
          </p:cNvPr>
          <p:cNvSpPr txBox="1"/>
          <p:nvPr/>
        </p:nvSpPr>
        <p:spPr>
          <a:xfrm>
            <a:off x="1809375" y="2729390"/>
            <a:ext cx="145079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1426A"/>
                </a:solidFill>
                <a:latin typeface="Open Sans"/>
                <a:ea typeface="Open Sans"/>
                <a:cs typeface="Open Sans"/>
              </a:rPr>
              <a:t>56.1%</a:t>
            </a:r>
            <a:endParaRPr lang="en-US" sz="3200" b="1" dirty="0">
              <a:solidFill>
                <a:srgbClr val="01426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BB17CA-BF7C-4FEC-9E35-625941F8629B}"/>
              </a:ext>
            </a:extLst>
          </p:cNvPr>
          <p:cNvSpPr txBox="1"/>
          <p:nvPr/>
        </p:nvSpPr>
        <p:spPr>
          <a:xfrm>
            <a:off x="685800" y="3314165"/>
            <a:ext cx="369794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BD463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Students or </a:t>
            </a:r>
          </a:p>
          <a:p>
            <a:pPr algn="ctr"/>
            <a:r>
              <a:rPr lang="en-US" sz="2400" b="1" dirty="0">
                <a:solidFill>
                  <a:srgbClr val="BD463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Families Referred</a:t>
            </a:r>
            <a:endParaRPr lang="en-US" sz="2000" b="1" dirty="0">
              <a:solidFill>
                <a:srgbClr val="BD463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68946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6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c6d5123-e1cb-4a6a-adf0-63854dce486e" xsi:nil="true"/>
    <Comments xmlns="2018a4d9-e5a5-428b-a312-dfd840ba6b63" xsi:nil="true"/>
    <lcf76f155ced4ddcb4097134ff3c332f xmlns="2018a4d9-e5a5-428b-a312-dfd840ba6b6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055B7319015E448FD1C412E8D3BF38" ma:contentTypeVersion="17" ma:contentTypeDescription="Create a new document." ma:contentTypeScope="" ma:versionID="c9b99145b013152f2800ea016eb62efb">
  <xsd:schema xmlns:xsd="http://www.w3.org/2001/XMLSchema" xmlns:xs="http://www.w3.org/2001/XMLSchema" xmlns:p="http://schemas.microsoft.com/office/2006/metadata/properties" xmlns:ns2="2018a4d9-e5a5-428b-a312-dfd840ba6b63" xmlns:ns3="ef95f5f0-dadb-470a-94cb-364b588c356d" xmlns:ns4="bc6d5123-e1cb-4a6a-adf0-63854dce486e" targetNamespace="http://schemas.microsoft.com/office/2006/metadata/properties" ma:root="true" ma:fieldsID="b910f8455d27ecf63bf9ca063884c220" ns2:_="" ns3:_="" ns4:_="">
    <xsd:import namespace="2018a4d9-e5a5-428b-a312-dfd840ba6b63"/>
    <xsd:import namespace="ef95f5f0-dadb-470a-94cb-364b588c356d"/>
    <xsd:import namespace="bc6d5123-e1cb-4a6a-adf0-63854dce48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Comment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18a4d9-e5a5-428b-a312-dfd840ba6b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Comments" ma:index="16" nillable="true" ma:displayName="Comments" ma:format="Dropdown" ma:internalName="Comments">
      <xsd:simpleType>
        <xsd:restriction base="dms:Text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ed3806f-b6ab-496c-883f-16d5fb25bd6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95f5f0-dadb-470a-94cb-364b588c356d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6d5123-e1cb-4a6a-adf0-63854dce486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f7b66987-d0bb-4024-bef9-55cd6781fd71}" ma:internalName="TaxCatchAll" ma:showField="CatchAllData" ma:web="ef95f5f0-dadb-470a-94cb-364b588c35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75F15E-E517-4FCB-8690-514ED5D6AFD5}">
  <ds:schemaRefs>
    <ds:schemaRef ds:uri="http://schemas.microsoft.com/office/2006/metadata/properties"/>
    <ds:schemaRef ds:uri="http://schemas.microsoft.com/office/infopath/2007/PartnerControls"/>
    <ds:schemaRef ds:uri="bc6d5123-e1cb-4a6a-adf0-63854dce486e"/>
    <ds:schemaRef ds:uri="2018a4d9-e5a5-428b-a312-dfd840ba6b63"/>
  </ds:schemaRefs>
</ds:datastoreItem>
</file>

<file path=customXml/itemProps2.xml><?xml version="1.0" encoding="utf-8"?>
<ds:datastoreItem xmlns:ds="http://schemas.openxmlformats.org/officeDocument/2006/customXml" ds:itemID="{F9C3DC03-6FDE-4E12-BD93-9C140E3A54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FABCEA2-0B49-447E-8ADA-29923018E1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18a4d9-e5a5-428b-a312-dfd840ba6b63"/>
    <ds:schemaRef ds:uri="ef95f5f0-dadb-470a-94cb-364b588c356d"/>
    <ds:schemaRef ds:uri="bc6d5123-e1cb-4a6a-adf0-63854dce48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2971</TotalTime>
  <Words>105</Words>
  <Application>Microsoft Office PowerPoint</Application>
  <PresentationFormat>Widescreen</PresentationFormat>
  <Paragraphs>30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Internal Evaluation Updates</vt:lpstr>
      <vt:lpstr>TCHATT Campuses Active in August 2023</vt:lpstr>
      <vt:lpstr>TCHATT Referrals</vt:lpstr>
      <vt:lpstr>TCHATT Sessions</vt:lpstr>
      <vt:lpstr>Types of Supports Families Receive through TCHATT</vt:lpstr>
      <vt:lpstr>Referrals Following TCHATT Care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Inman, Lashelle</dc:creator>
  <cp:lastModifiedBy>Lopez, Molly A</cp:lastModifiedBy>
  <cp:revision>60</cp:revision>
  <dcterms:created xsi:type="dcterms:W3CDTF">2021-10-26T17:47:42Z</dcterms:created>
  <dcterms:modified xsi:type="dcterms:W3CDTF">2023-10-16T13:36:31Z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CF309F36-EEBA-4BD1-A18B-E57347221344</vt:lpwstr>
  </property>
  <property fmtid="{D5CDD505-2E9C-101B-9397-08002B2CF9AE}" pid="3" name="ArticulatePath">
    <vt:lpwstr>TCMHCC-ARPA-Budget-for-Approval-Feb-2022-Final</vt:lpwstr>
  </property>
  <property fmtid="{D5CDD505-2E9C-101B-9397-08002B2CF9AE}" pid="4" name="ContentTypeId">
    <vt:lpwstr>0x01010056055B7319015E448FD1C412E8D3BF38</vt:lpwstr>
  </property>
  <property fmtid="{D5CDD505-2E9C-101B-9397-08002B2CF9AE}" pid="5" name="MediaServiceImageTags">
    <vt:lpwstr/>
  </property>
</Properties>
</file>