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style4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olors4.xml" ContentType="application/vnd.ms-office.chartcolorstyle+xml"/>
  <Override PartName="/ppt/charts/style2.xml" ContentType="application/vnd.ms-office.chart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docProps/custom.xml" ContentType="application/vnd.openxmlformats-officedocument.custom-properties+xml"/>
  <Override PartName="/ppt/tags/tag5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9"/>
  </p:notesMasterIdLst>
  <p:sldIdLst>
    <p:sldId id="256" r:id="rId3"/>
    <p:sldId id="262" r:id="rId4"/>
    <p:sldId id="287" r:id="rId5"/>
    <p:sldId id="292" r:id="rId6"/>
    <p:sldId id="286" r:id="rId7"/>
    <p:sldId id="29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9"/>
    <a:srgbClr val="01426A"/>
    <a:srgbClr val="E03C31"/>
    <a:srgbClr val="ECC3B2"/>
    <a:srgbClr val="D9E1E2"/>
    <a:srgbClr val="2F2951"/>
    <a:srgbClr val="497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73297" autoAdjust="0"/>
  </p:normalViewPr>
  <p:slideViewPr>
    <p:cSldViewPr snapToGrid="0">
      <p:cViewPr varScale="1">
        <p:scale>
          <a:sx n="66" d="100"/>
          <a:sy n="66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67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6E-4E79-856C-87ABD33C4FA0}"/>
              </c:ext>
            </c:extLst>
          </c:dPt>
          <c:dPt>
            <c:idx val="1"/>
            <c:bubble3D val="0"/>
            <c:spPr>
              <a:solidFill>
                <a:srgbClr val="ECC3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6E-4E79-856C-87ABD33C4FA0}"/>
              </c:ext>
            </c:extLst>
          </c:dPt>
          <c:dPt>
            <c:idx val="2"/>
            <c:bubble3D val="0"/>
            <c:spPr>
              <a:solidFill>
                <a:srgbClr val="2F29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6E-4E79-856C-87ABD33C4FA0}"/>
              </c:ext>
            </c:extLst>
          </c:dPt>
          <c:dPt>
            <c:idx val="3"/>
            <c:bubble3D val="0"/>
            <c:spPr>
              <a:solidFill>
                <a:srgbClr val="D9E1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6E-4E79-856C-87ABD33C4FA0}"/>
              </c:ext>
            </c:extLst>
          </c:dPt>
          <c:dPt>
            <c:idx val="4"/>
            <c:bubble3D val="0"/>
            <c:spPr>
              <a:solidFill>
                <a:srgbClr val="D9E1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6E-4E79-856C-87ABD33C4FA0}"/>
              </c:ext>
            </c:extLst>
          </c:dPt>
          <c:dPt>
            <c:idx val="5"/>
            <c:bubble3D val="0"/>
            <c:spPr>
              <a:solidFill>
                <a:srgbClr val="ECC3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6E-4E79-856C-87ABD33C4FA0}"/>
              </c:ext>
            </c:extLst>
          </c:dPt>
          <c:dPt>
            <c:idx val="6"/>
            <c:bubble3D val="0"/>
            <c:spPr>
              <a:solidFill>
                <a:srgbClr val="0142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D6E-4E79-856C-87ABD33C4FA0}"/>
              </c:ext>
            </c:extLst>
          </c:dPt>
          <c:dPt>
            <c:idx val="7"/>
            <c:bubble3D val="0"/>
            <c:spPr>
              <a:solidFill>
                <a:srgbClr val="E03C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D6E-4E79-856C-87ABD33C4FA0}"/>
              </c:ext>
            </c:extLst>
          </c:dPt>
          <c:dPt>
            <c:idx val="8"/>
            <c:bubble3D val="0"/>
            <c:spPr>
              <a:solidFill>
                <a:srgbClr val="0067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D6E-4E79-856C-87ABD33C4FA0}"/>
              </c:ext>
            </c:extLst>
          </c:dPt>
          <c:dPt>
            <c:idx val="9"/>
            <c:bubble3D val="0"/>
            <c:spPr>
              <a:solidFill>
                <a:srgbClr val="E03C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D6E-4E79-856C-87ABD33C4FA0}"/>
              </c:ext>
            </c:extLst>
          </c:dPt>
          <c:dLbls>
            <c:dLbl>
              <c:idx val="1"/>
              <c:layout>
                <c:manualLayout>
                  <c:x val="-2.91084490046567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21078514334097"/>
                      <c:h val="0.114448979591836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D6E-4E79-856C-87ABD33C4FA0}"/>
                </c:ext>
              </c:extLst>
            </c:dLbl>
            <c:dLbl>
              <c:idx val="2"/>
              <c:layout>
                <c:manualLayout>
                  <c:x val="-2.3286759203724854E-3"/>
                  <c:y val="3.26530612244897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6E-4E79-856C-87ABD33C4FA0}"/>
                </c:ext>
              </c:extLst>
            </c:dLbl>
            <c:dLbl>
              <c:idx val="5"/>
              <c:layout>
                <c:manualLayout>
                  <c:x val="-6.9860277611175419E-3"/>
                  <c:y val="9.79591836734693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6E-4E79-856C-87ABD33C4FA0}"/>
                </c:ext>
              </c:extLst>
            </c:dLbl>
            <c:dLbl>
              <c:idx val="6"/>
              <c:layout>
                <c:manualLayout>
                  <c:x val="-1.1643379601862427E-3"/>
                  <c:y val="2.99319727891156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6E-4E79-856C-87ABD33C4FA0}"/>
                </c:ext>
              </c:extLst>
            </c:dLbl>
            <c:dLbl>
              <c:idx val="8"/>
              <c:layout>
                <c:manualLayout>
                  <c:x val="-1.707675947721553E-16"/>
                  <c:y val="2.44897959183673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D6E-4E79-856C-87ABD33C4FA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baseline="0"/>
                      <a:t>Planned</a:t>
                    </a:r>
                    <a:r>
                      <a:rPr lang="en-US" baseline="0" dirty="0"/>
                      <a:t>
</a:t>
                    </a:r>
                    <a:fld id="{E61DBD9B-8FFB-48BC-966F-D36B59DD328B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D6E-4E79-856C-87ABD33C4F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Active</c:v>
                </c:pt>
                <c:pt idx="1">
                  <c:v>Pending/ Onboarding</c:v>
                </c:pt>
                <c:pt idx="2">
                  <c:v>Declined/ Inactive</c:v>
                </c:pt>
                <c:pt idx="3">
                  <c:v>Unresponsive to Outreach</c:v>
                </c:pt>
                <c:pt idx="4">
                  <c:v>Elementary</c:v>
                </c:pt>
                <c:pt idx="5">
                  <c:v>Middle</c:v>
                </c:pt>
                <c:pt idx="6">
                  <c:v>Secondary</c:v>
                </c:pt>
                <c:pt idx="7">
                  <c:v>Multi-grade</c:v>
                </c:pt>
                <c:pt idx="8">
                  <c:v>Unknown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0.70264567991835347</c:v>
                </c:pt>
                <c:pt idx="1">
                  <c:v>6.8088951359687719E-2</c:v>
                </c:pt>
                <c:pt idx="2">
                  <c:v>0.108319689548555</c:v>
                </c:pt>
                <c:pt idx="3">
                  <c:v>7.0921759018933897E-2</c:v>
                </c:pt>
                <c:pt idx="4" formatCode="0.00000">
                  <c:v>2.372119838066096E-2</c:v>
                </c:pt>
                <c:pt idx="5" formatCode="0.00000">
                  <c:v>8.7611540325310475E-3</c:v>
                </c:pt>
                <c:pt idx="6" formatCode="0.00000">
                  <c:v>1.3452157056481907E-2</c:v>
                </c:pt>
                <c:pt idx="7" formatCode="0.00000">
                  <c:v>3.0479346086751758E-3</c:v>
                </c:pt>
                <c:pt idx="8" formatCode="0.00000">
                  <c:v>1.0414760761207815E-3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D6E-4E79-856C-87ABD33C4F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plitType val="cust"/>
        <c:custSplit>
          <c:secondPiePt val="4"/>
          <c:secondPiePt val="5"/>
          <c:secondPiePt val="6"/>
          <c:secondPiePt val="7"/>
          <c:secondPiePt val="8"/>
        </c:custSplit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2022</c:v>
                </c:pt>
              </c:strCache>
            </c:strRef>
          </c:tx>
          <c:spPr>
            <a:ln w="63500" cap="rnd">
              <a:solidFill>
                <a:srgbClr val="0067B9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1082</c:v>
                </c:pt>
                <c:pt idx="1">
                  <c:v>2247</c:v>
                </c:pt>
                <c:pt idx="2">
                  <c:v>3022</c:v>
                </c:pt>
                <c:pt idx="3">
                  <c:v>2646</c:v>
                </c:pt>
                <c:pt idx="4">
                  <c:v>2845</c:v>
                </c:pt>
                <c:pt idx="5">
                  <c:v>3237</c:v>
                </c:pt>
                <c:pt idx="6">
                  <c:v>3611</c:v>
                </c:pt>
                <c:pt idx="7">
                  <c:v>3829</c:v>
                </c:pt>
                <c:pt idx="8">
                  <c:v>3561</c:v>
                </c:pt>
                <c:pt idx="9">
                  <c:v>2813</c:v>
                </c:pt>
                <c:pt idx="10">
                  <c:v>2243</c:v>
                </c:pt>
                <c:pt idx="11">
                  <c:v>1494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42-4F28-98B8-9CDCB78831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2023</c:v>
                </c:pt>
              </c:strCache>
            </c:strRef>
          </c:tx>
          <c:spPr>
            <a:ln w="63500" cap="rnd">
              <a:solidFill>
                <a:srgbClr val="E03C3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2626</c:v>
                </c:pt>
                <c:pt idx="1">
                  <c:v>4202</c:v>
                </c:pt>
                <c:pt idx="2">
                  <c:v>4718</c:v>
                </c:pt>
                <c:pt idx="3">
                  <c:v>4102</c:v>
                </c:pt>
                <c:pt idx="4">
                  <c:v>5553</c:v>
                </c:pt>
                <c:pt idx="5">
                  <c:v>5547</c:v>
                </c:pt>
                <c:pt idx="6">
                  <c:v>6216</c:v>
                </c:pt>
                <c:pt idx="7">
                  <c:v>5742</c:v>
                </c:pt>
                <c:pt idx="8">
                  <c:v>6392</c:v>
                </c:pt>
                <c:pt idx="9">
                  <c:v>4968</c:v>
                </c:pt>
                <c:pt idx="10">
                  <c:v>3525</c:v>
                </c:pt>
                <c:pt idx="11">
                  <c:v>3096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42-4F28-98B8-9CDCB78831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2024</c:v>
                </c:pt>
              </c:strCache>
            </c:strRef>
          </c:tx>
          <c:spPr>
            <a:ln w="63500" cap="rnd">
              <a:solidFill>
                <a:srgbClr val="01426A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4625</c:v>
                </c:pt>
                <c:pt idx="1">
                  <c:v>7406</c:v>
                </c:pt>
                <c:pt idx="2">
                  <c:v>8849</c:v>
                </c:pt>
                <c:pt idx="3">
                  <c:v>8822</c:v>
                </c:pt>
                <c:pt idx="4">
                  <c:v>11212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42-4F28-98B8-9CDCB7883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5367488"/>
        <c:axId val="1078945984"/>
      </c:lineChart>
      <c:catAx>
        <c:axId val="10753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pPr>
            <a:endParaRPr lang="en-US"/>
          </a:p>
        </c:txPr>
        <c:crossAx val="1078945984"/>
        <c:crosses val="autoZero"/>
        <c:auto val="1"/>
        <c:lblAlgn val="ctr"/>
        <c:lblOffset val="100"/>
        <c:noMultiLvlLbl val="0"/>
      </c:catAx>
      <c:valAx>
        <c:axId val="107894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pPr>
            <a:endParaRPr lang="en-US"/>
          </a:p>
        </c:txPr>
        <c:crossAx val="10753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526541519266611"/>
          <c:y val="0.38556316471650554"/>
          <c:w val="0.10473458480733387"/>
          <c:h val="0.2288734290659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67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E8-450C-8EEA-95317791D339}"/>
              </c:ext>
            </c:extLst>
          </c:dPt>
          <c:dPt>
            <c:idx val="1"/>
            <c:bubble3D val="0"/>
            <c:spPr>
              <a:solidFill>
                <a:srgbClr val="E03C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E8-450C-8EEA-95317791D339}"/>
              </c:ext>
            </c:extLst>
          </c:dPt>
          <c:dPt>
            <c:idx val="2"/>
            <c:bubble3D val="0"/>
            <c:spPr>
              <a:solidFill>
                <a:srgbClr val="D9E1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E8-450C-8EEA-95317791D339}"/>
              </c:ext>
            </c:extLst>
          </c:dPt>
          <c:dPt>
            <c:idx val="3"/>
            <c:bubble3D val="0"/>
            <c:spPr>
              <a:solidFill>
                <a:srgbClr val="0142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E8-450C-8EEA-95317791D339}"/>
              </c:ext>
            </c:extLst>
          </c:dPt>
          <c:dPt>
            <c:idx val="4"/>
            <c:bubble3D val="0"/>
            <c:spPr>
              <a:solidFill>
                <a:srgbClr val="ECC3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E8-450C-8EEA-95317791D339}"/>
              </c:ext>
            </c:extLst>
          </c:dPt>
          <c:dPt>
            <c:idx val="5"/>
            <c:bubble3D val="0"/>
            <c:spPr>
              <a:solidFill>
                <a:srgbClr val="2F29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0E8-450C-8EEA-95317791D339}"/>
              </c:ext>
            </c:extLst>
          </c:dPt>
          <c:dLbls>
            <c:dLbl>
              <c:idx val="0"/>
              <c:layout>
                <c:manualLayout>
                  <c:x val="0.18296612805275447"/>
                  <c:y val="-5.69344266940485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23286850781116"/>
                      <c:h val="0.162767188578077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E8-450C-8EEA-95317791D339}"/>
                </c:ext>
              </c:extLst>
            </c:dLbl>
            <c:dLbl>
              <c:idx val="1"/>
              <c:layout>
                <c:manualLayout>
                  <c:x val="0.16589241477142294"/>
                  <c:y val="-1.30005108407468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E8-450C-8EEA-95317791D339}"/>
                </c:ext>
              </c:extLst>
            </c:dLbl>
            <c:dLbl>
              <c:idx val="2"/>
              <c:layout>
                <c:manualLayout>
                  <c:x val="0.17030018424602597"/>
                  <c:y val="3.36294297229875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E8-450C-8EEA-95317791D339}"/>
                </c:ext>
              </c:extLst>
            </c:dLbl>
            <c:dLbl>
              <c:idx val="3"/>
              <c:layout>
                <c:manualLayout>
                  <c:x val="0.2604590624892969"/>
                  <c:y val="0.10428132734257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64479263072454"/>
                      <c:h val="0.150075692157464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0E8-450C-8EEA-95317791D339}"/>
                </c:ext>
              </c:extLst>
            </c:dLbl>
            <c:dLbl>
              <c:idx val="4"/>
              <c:layout>
                <c:manualLayout>
                  <c:x val="-0.16729496544746444"/>
                  <c:y val="0.153883122243739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64118956669735"/>
                      <c:h val="0.159600361367401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0E8-450C-8EEA-95317791D339}"/>
                </c:ext>
              </c:extLst>
            </c:dLbl>
            <c:dLbl>
              <c:idx val="5"/>
              <c:layout>
                <c:manualLayout>
                  <c:x val="-0.19777979303046275"/>
                  <c:y val="-7.62823842368806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727280303204816"/>
                      <c:h val="0.190627288624881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0E8-450C-8EEA-95317791D3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1 encounter</c:v>
                </c:pt>
                <c:pt idx="1">
                  <c:v>2 encounters</c:v>
                </c:pt>
                <c:pt idx="2">
                  <c:v>3 encounters</c:v>
                </c:pt>
                <c:pt idx="3">
                  <c:v>4 encounters</c:v>
                </c:pt>
                <c:pt idx="4">
                  <c:v>5 encounters</c:v>
                </c:pt>
                <c:pt idx="5">
                  <c:v>&gt;5 encounters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0.18410000000000001</c:v>
                </c:pt>
                <c:pt idx="1">
                  <c:v>0.11260000000000001</c:v>
                </c:pt>
                <c:pt idx="2">
                  <c:v>0.1038</c:v>
                </c:pt>
                <c:pt idx="3">
                  <c:v>0.1149</c:v>
                </c:pt>
                <c:pt idx="4">
                  <c:v>0.23080000000000001</c:v>
                </c:pt>
                <c:pt idx="5">
                  <c:v>0.25375904253304549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E8-450C-8EEA-95317791D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Distribution of Encounters &gt;5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7B9"/>
            </a:solidFill>
            <a:ln>
              <a:noFill/>
            </a:ln>
            <a:effectLst/>
          </c:spPr>
          <c:invertIfNegative val="0"/>
          <c:cat>
            <c:numRef>
              <c:f>Sheet1!$A$2:$A$42</c:f>
              <c:numCache>
                <c:formatCode>General</c:formatCode>
                <c:ptCount val="41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>
                  <c:v>31</c:v>
                </c:pt>
                <c:pt idx="26">
                  <c:v>32</c:v>
                </c:pt>
                <c:pt idx="27">
                  <c:v>33</c:v>
                </c:pt>
                <c:pt idx="28">
                  <c:v>34</c:v>
                </c:pt>
                <c:pt idx="29">
                  <c:v>35</c:v>
                </c:pt>
                <c:pt idx="30">
                  <c:v>36</c:v>
                </c:pt>
                <c:pt idx="31">
                  <c:v>37</c:v>
                </c:pt>
                <c:pt idx="32">
                  <c:v>38</c:v>
                </c:pt>
                <c:pt idx="33">
                  <c:v>39</c:v>
                </c:pt>
                <c:pt idx="34">
                  <c:v>40</c:v>
                </c:pt>
                <c:pt idx="35">
                  <c:v>41</c:v>
                </c:pt>
                <c:pt idx="36">
                  <c:v>42</c:v>
                </c:pt>
                <c:pt idx="37">
                  <c:v>43</c:v>
                </c:pt>
                <c:pt idx="38">
                  <c:v>44</c:v>
                </c:pt>
                <c:pt idx="39">
                  <c:v>45</c:v>
                </c:pt>
                <c:pt idx="40">
                  <c:v>46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1837</c:v>
                </c:pt>
                <c:pt idx="1">
                  <c:v>1226</c:v>
                </c:pt>
                <c:pt idx="2">
                  <c:v>850</c:v>
                </c:pt>
                <c:pt idx="3">
                  <c:v>676</c:v>
                </c:pt>
                <c:pt idx="4">
                  <c:v>516</c:v>
                </c:pt>
                <c:pt idx="5">
                  <c:v>347</c:v>
                </c:pt>
                <c:pt idx="6">
                  <c:v>262</c:v>
                </c:pt>
                <c:pt idx="7">
                  <c:v>185</c:v>
                </c:pt>
                <c:pt idx="8">
                  <c:v>151</c:v>
                </c:pt>
                <c:pt idx="9">
                  <c:v>103</c:v>
                </c:pt>
                <c:pt idx="10">
                  <c:v>96</c:v>
                </c:pt>
                <c:pt idx="11">
                  <c:v>85</c:v>
                </c:pt>
                <c:pt idx="12">
                  <c:v>58</c:v>
                </c:pt>
                <c:pt idx="13">
                  <c:v>39</c:v>
                </c:pt>
                <c:pt idx="14">
                  <c:v>46</c:v>
                </c:pt>
                <c:pt idx="15">
                  <c:v>39</c:v>
                </c:pt>
                <c:pt idx="16">
                  <c:v>27</c:v>
                </c:pt>
                <c:pt idx="17">
                  <c:v>30</c:v>
                </c:pt>
                <c:pt idx="18">
                  <c:v>18</c:v>
                </c:pt>
                <c:pt idx="19">
                  <c:v>22</c:v>
                </c:pt>
                <c:pt idx="20">
                  <c:v>10</c:v>
                </c:pt>
                <c:pt idx="21">
                  <c:v>14</c:v>
                </c:pt>
                <c:pt idx="22">
                  <c:v>8</c:v>
                </c:pt>
                <c:pt idx="23">
                  <c:v>6</c:v>
                </c:pt>
                <c:pt idx="24">
                  <c:v>4</c:v>
                </c:pt>
                <c:pt idx="25">
                  <c:v>7</c:v>
                </c:pt>
                <c:pt idx="26">
                  <c:v>8</c:v>
                </c:pt>
                <c:pt idx="27">
                  <c:v>4</c:v>
                </c:pt>
                <c:pt idx="28">
                  <c:v>2</c:v>
                </c:pt>
                <c:pt idx="29">
                  <c:v>4</c:v>
                </c:pt>
                <c:pt idx="30">
                  <c:v>2</c:v>
                </c:pt>
                <c:pt idx="31">
                  <c:v>3</c:v>
                </c:pt>
                <c:pt idx="32">
                  <c:v>1</c:v>
                </c:pt>
                <c:pt idx="33">
                  <c:v>3</c:v>
                </c:pt>
                <c:pt idx="34">
                  <c:v>1</c:v>
                </c:pt>
                <c:pt idx="35">
                  <c:v>1</c:v>
                </c:pt>
                <c:pt idx="36">
                  <c:v>2</c:v>
                </c:pt>
                <c:pt idx="37">
                  <c:v>0</c:v>
                </c:pt>
                <c:pt idx="38">
                  <c:v>4</c:v>
                </c:pt>
                <c:pt idx="39">
                  <c:v>0</c:v>
                </c:pt>
                <c:pt idx="4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3-4DCC-B407-7924B2FA3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75378048"/>
        <c:axId val="1533995600"/>
      </c:barChart>
      <c:catAx>
        <c:axId val="107537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pPr>
            <a:endParaRPr lang="en-US"/>
          </a:p>
        </c:txPr>
        <c:crossAx val="1533995600"/>
        <c:crosses val="autoZero"/>
        <c:auto val="1"/>
        <c:lblAlgn val="ctr"/>
        <c:lblOffset val="100"/>
        <c:noMultiLvlLbl val="0"/>
      </c:catAx>
      <c:valAx>
        <c:axId val="153399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+mn-ea"/>
                <a:cs typeface="+mn-cs"/>
              </a:defRPr>
            </a:pPr>
            <a:endParaRPr lang="en-US"/>
          </a:p>
        </c:txPr>
        <c:crossAx val="107537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8B46F-7EA1-4DCD-98FA-BB871DCA8078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FFCDB-C622-4A89-9B5E-3F33CEAB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5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3867170 active</a:t>
            </a:r>
          </a:p>
          <a:p>
            <a:r>
              <a:rPr lang="en-US" dirty="0"/>
              <a:t>565044 declined</a:t>
            </a:r>
          </a:p>
          <a:p>
            <a:r>
              <a:rPr lang="en-US" dirty="0"/>
              <a:t>31118 inactive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390334</a:t>
            </a:r>
            <a:r>
              <a:rPr lang="en-US" dirty="0"/>
              <a:t>  unresponsive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275318</a:t>
            </a:r>
            <a:r>
              <a:rPr lang="en-US" dirty="0"/>
              <a:t>  planned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167410</a:t>
            </a:r>
            <a:r>
              <a:rPr lang="en-US" dirty="0"/>
              <a:t>  onboarding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207333</a:t>
            </a:r>
            <a:r>
              <a:rPr lang="en-US" dirty="0"/>
              <a:t>  pending</a:t>
            </a:r>
          </a:p>
          <a:p>
            <a:endParaRPr lang="en-US" dirty="0"/>
          </a:p>
          <a:p>
            <a:r>
              <a:rPr lang="en-US" dirty="0"/>
              <a:t>5504270 total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FFCDB-C622-4A89-9B5E-3F33CEAB02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DIVE INTO UNCOVERED SCHOOLS – WHO IS REALLY LEFT TO COVER</a:t>
            </a:r>
          </a:p>
          <a:p>
            <a:endParaRPr lang="en-US" dirty="0"/>
          </a:p>
          <a:p>
            <a:r>
              <a:rPr lang="en-US" dirty="0"/>
              <a:t>4 HRIS HAVE NO REMAINING STUDENTS IN THE “PLANNED” STATUS – CELEBRATE THEM </a:t>
            </a:r>
          </a:p>
          <a:p>
            <a:endParaRPr lang="en-US" dirty="0"/>
          </a:p>
          <a:p>
            <a:r>
              <a:rPr lang="en-US" dirty="0"/>
              <a:t>UNTHSC</a:t>
            </a:r>
          </a:p>
          <a:p>
            <a:r>
              <a:rPr lang="en-US" dirty="0"/>
              <a:t>UTHSCSA</a:t>
            </a:r>
          </a:p>
          <a:p>
            <a:r>
              <a:rPr lang="en-US" dirty="0"/>
              <a:t>UTMB</a:t>
            </a:r>
          </a:p>
          <a:p>
            <a:r>
              <a:rPr lang="en-US" dirty="0"/>
              <a:t>UTSWMC</a:t>
            </a:r>
          </a:p>
          <a:p>
            <a:endParaRPr lang="en-US" dirty="0"/>
          </a:p>
          <a:p>
            <a:r>
              <a:rPr lang="en-US" dirty="0"/>
              <a:t>ALL OTHERS ARE UNDER 15% REMAINING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FFCDB-C622-4A89-9B5E-3F33CEAB02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many days it is taking to get enrolled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many they are seeing past 5 sessions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many are seen after 5:00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FFCDB-C622-4A89-9B5E-3F33CEAB02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through 1/31/2024</a:t>
            </a:r>
          </a:p>
          <a:p>
            <a:endParaRPr lang="en-US" dirty="0"/>
          </a:p>
          <a:p>
            <a:r>
              <a:rPr lang="en-US" dirty="0"/>
              <a:t>Encounters exclude those that are solely care coordination.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FFCDB-C622-4A89-9B5E-3F33CEAB02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9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3343-382A-4618-ACA6-5B0AB83AD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5E818-02BA-4405-82FE-F4F14307F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51B4-EB51-4263-A314-FB4612EF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9D4A-4438-4F82-91F2-AADB990111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A90C7-A9E8-4BFF-9A93-99463B07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150B0-49DE-4C1D-A79F-F5DE952D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934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741A-2962-44D0-A2BF-AD567F05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1B099-EA05-41CD-85EA-884B3F651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08B05-0A67-4BD9-ADD6-026B0422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9D4A-4438-4F82-91F2-AADB990111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074FF-506C-4133-B46B-66A3D9C5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16754-CA25-4BDA-8C2F-7B60C48F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69238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0C19D-2925-409C-AE23-283AE5ECC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CB140-F43B-4F45-A381-AE0F3D0FB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B89FE-04E7-4309-A06A-40822EE3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9D4A-4438-4F82-91F2-AADB990111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546F6-4816-4A27-A16D-B3822937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BEB14-A77C-4D7D-B7A5-F52335C4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37344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826A-E633-445F-93EA-5A6B89BB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FC1A-4A39-4186-9E4A-37DB38C3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34240-5F97-44FE-8876-0859DAC8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9D4A-4438-4F82-91F2-AADB990111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86284-3AC1-42BD-891A-B2014D7D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64784-5FD2-44F9-BE5E-B84246A5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5343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C8BF-5821-47EA-A882-29E33BF5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1FA27-1506-41F4-8E2A-76C73D211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6B3E0-D1C9-4095-B1FD-84BFBE79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9D4A-4438-4F82-91F2-AADB990111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30CA7-5667-4C49-AB71-520F3A5E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6BB45-0B92-422C-A9CF-B1299D04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63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4D60-DA2C-4DA8-9B08-AD5C6DA15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C23DE-B4F1-4A2A-A928-3CEC3A0C2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C83B3-3A60-45CF-9F00-F15E3759F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1CC9B-EE10-4E13-B7D1-F7E76985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9D4A-4438-4F82-91F2-AADB990111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5CD21-DEA4-490D-95E5-E05B1D0F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C0B92-EE40-4F71-9FAE-45638508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7682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E4B-1F83-4909-83C7-D1BB0925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A8D04-F38C-465C-9A12-BC9A012B8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E3C8E-9000-4914-8D33-E0BF5D3EB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7D249-CF49-4AB2-8FAD-DA28CC1E2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8D152-DF83-435C-8AF5-B4052A1F1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55C44-9559-4AE6-BC33-0F6F6167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9D4A-4438-4F82-91F2-AADB990111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E7CC3-0CDD-4814-B81F-2524ACF5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A13C27-6E9D-4DE3-BE18-9F432660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4974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A08C-C497-44E1-85C8-E3260804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08BE8-E61C-441E-9C29-5D1E1145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9D4A-4438-4F82-91F2-AADB990111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B3D70-13F4-4AEC-B624-130475F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301DB-1F10-4810-8C80-83591589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522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3C0C9-07BB-4D44-AECE-7EEC2F47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9D4A-4438-4F82-91F2-AADB990111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DECFC-3561-4EA7-831D-5060B01D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DFEB2-38A9-4B51-A333-C56AAB8E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59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59A6-C9BE-4412-8C88-DDD9ED87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2AB47-ACE4-42B0-A0D7-701563C3E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92044-CDE2-4D54-BBDD-9FF8FE7C0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6ACB1-249F-4B59-BAB0-293F1BE3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9D4A-4438-4F82-91F2-AADB990111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6ADEE-EDB1-41F9-AA7B-872447DE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41052-D25F-4E8B-B866-72E70A2B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8862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9CA5-DD50-4E54-8388-7935E40E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296B3-E5C7-46A1-B9D3-14C6C8952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3B572-D6EC-4204-955D-96AD0A614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42632-79C7-4F94-B20A-2917C642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9D4A-4438-4F82-91F2-AADB990111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2676B-1A4B-4F33-95D1-59D94F2F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E33D4-08C1-4927-B318-10330810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5195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E7739-3A62-43B5-85DD-706750EC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4D13B-6BF1-4B61-A8F0-1F73D0646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B262C-9E0B-4EDF-95C3-C8ED315F0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9D4A-4438-4F82-91F2-AADB990111E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B0C6A-660C-4E78-883C-BD0950703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6B9D-80FC-4D1C-998F-6C5DF7C39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B941B-653B-450D-A6E1-989DFBAC9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en-US" sz="6600" dirty="0"/>
              <a:t>Internal Evaluation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55C3D-7EB2-4BEC-B876-DA3080DCC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r>
              <a:rPr lang="en-US" dirty="0"/>
              <a:t>February 19, 2024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A9A5357-F1E1-4E43-942D-B1A0D39E4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75"/>
            <a:ext cx="12192000" cy="809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32925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8F2C-6826-475E-8758-58DEACA5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451"/>
          </a:xfrm>
        </p:spPr>
        <p:txBody>
          <a:bodyPr/>
          <a:lstStyle/>
          <a:p>
            <a:r>
              <a:rPr lang="en-US" b="1" dirty="0"/>
              <a:t>TCHATT Campuses Active in December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4F38B-32F5-446A-BF3C-A2B2F8C69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75"/>
            <a:ext cx="12192000" cy="809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9AC83C-13E9-4B83-A060-47F14FE0B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81" y="5604423"/>
            <a:ext cx="10638152" cy="3340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E22EA6-244A-4F0D-856C-392B1C6D43C9}"/>
              </a:ext>
            </a:extLst>
          </p:cNvPr>
          <p:cNvSpPr txBox="1"/>
          <p:nvPr/>
        </p:nvSpPr>
        <p:spPr>
          <a:xfrm>
            <a:off x="1179764" y="1536915"/>
            <a:ext cx="220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Halyard Display SemiBold" panose="00000700000000000000" pitchFamily="50" charset="0"/>
                <a:ea typeface="Halyard Display Light" pitchFamily="2" charset="77"/>
              </a:rPr>
              <a:t>3,867,170</a:t>
            </a:r>
            <a:endParaRPr lang="en-US" sz="3200" b="0" kern="1200" dirty="0">
              <a:solidFill>
                <a:srgbClr val="0070C0"/>
              </a:solidFill>
              <a:effectLst/>
              <a:latin typeface="Halyard Display SemiBold" panose="00000700000000000000" pitchFamily="50" charset="0"/>
              <a:ea typeface="Halyard Display Ligh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2C3C1-F5A1-4267-91C0-C1BDCDD46C0C}"/>
              </a:ext>
            </a:extLst>
          </p:cNvPr>
          <p:cNvSpPr txBox="1"/>
          <p:nvPr/>
        </p:nvSpPr>
        <p:spPr>
          <a:xfrm>
            <a:off x="1004942" y="2239027"/>
            <a:ext cx="2254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kern="1200" dirty="0">
                <a:solidFill>
                  <a:srgbClr val="0070C0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Number of Students Able to Access TCHATT 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8477E-DA0C-4E81-8582-2146E131585F}"/>
              </a:ext>
            </a:extLst>
          </p:cNvPr>
          <p:cNvSpPr txBox="1"/>
          <p:nvPr/>
        </p:nvSpPr>
        <p:spPr>
          <a:xfrm>
            <a:off x="1719563" y="3941898"/>
            <a:ext cx="89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Halyard Display SemiBold" panose="00000700000000000000" pitchFamily="50" charset="0"/>
                <a:ea typeface="Halyard Display Light" pitchFamily="2" charset="77"/>
              </a:rPr>
              <a:t>778</a:t>
            </a:r>
            <a:endParaRPr lang="en-US" sz="3200" b="0" kern="1200" dirty="0">
              <a:solidFill>
                <a:srgbClr val="0070C0"/>
              </a:solidFill>
              <a:effectLst/>
              <a:latin typeface="Halyard Display SemiBold" panose="00000700000000000000" pitchFamily="50" charset="0"/>
              <a:ea typeface="Halyard Display Ligh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32279-F21C-4AB3-800A-BFC30ED32AC8}"/>
              </a:ext>
            </a:extLst>
          </p:cNvPr>
          <p:cNvSpPr txBox="1"/>
          <p:nvPr/>
        </p:nvSpPr>
        <p:spPr>
          <a:xfrm>
            <a:off x="1086395" y="4507777"/>
            <a:ext cx="209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kern="1200" dirty="0">
                <a:solidFill>
                  <a:srgbClr val="0070C0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Number of School Districts Enrolled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B04FBF-555D-4F3E-ABCD-F2CCD14D357A}"/>
              </a:ext>
            </a:extLst>
          </p:cNvPr>
          <p:cNvSpPr txBox="1"/>
          <p:nvPr/>
        </p:nvSpPr>
        <p:spPr>
          <a:xfrm>
            <a:off x="4214565" y="3903805"/>
            <a:ext cx="134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Halyard Display SemiBold" panose="00000700000000000000" pitchFamily="50" charset="0"/>
                <a:ea typeface="Halyard Display Light" pitchFamily="2" charset="77"/>
              </a:rPr>
              <a:t>6,154</a:t>
            </a:r>
            <a:endParaRPr lang="en-US" sz="3200" b="0" kern="1200" dirty="0">
              <a:solidFill>
                <a:srgbClr val="0070C0"/>
              </a:solidFill>
              <a:effectLst/>
              <a:latin typeface="Halyard Display SemiBold" panose="00000700000000000000" pitchFamily="50" charset="0"/>
              <a:ea typeface="Halyard Display Ligh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57B90-DC92-4894-BF88-67198DE81E07}"/>
              </a:ext>
            </a:extLst>
          </p:cNvPr>
          <p:cNvSpPr txBox="1"/>
          <p:nvPr/>
        </p:nvSpPr>
        <p:spPr>
          <a:xfrm>
            <a:off x="3553599" y="4507777"/>
            <a:ext cx="238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kern="1200" dirty="0">
                <a:solidFill>
                  <a:srgbClr val="0070C0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Number of School Campuses Enrolled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C7011D-17FF-4320-8489-A612F4462DD0}"/>
              </a:ext>
            </a:extLst>
          </p:cNvPr>
          <p:cNvSpPr txBox="1"/>
          <p:nvPr/>
        </p:nvSpPr>
        <p:spPr>
          <a:xfrm>
            <a:off x="3468286" y="2239027"/>
            <a:ext cx="2611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kern="1200" dirty="0">
                <a:solidFill>
                  <a:srgbClr val="0070C0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Total Proportion of Student Lives Covered by TCHATT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265229-5C38-463B-B3D2-DB547B86EA69}"/>
              </a:ext>
            </a:extLst>
          </p:cNvPr>
          <p:cNvSpPr txBox="1"/>
          <p:nvPr/>
        </p:nvSpPr>
        <p:spPr>
          <a:xfrm>
            <a:off x="4089724" y="1536915"/>
            <a:ext cx="1427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kern="1200" dirty="0">
                <a:solidFill>
                  <a:srgbClr val="0070C0"/>
                </a:solidFill>
                <a:effectLst/>
                <a:latin typeface="Halyard Display SemiBold" panose="00000700000000000000" pitchFamily="50" charset="0"/>
                <a:ea typeface="Halyard Display Light" pitchFamily="2" charset="77"/>
              </a:rPr>
              <a:t>70.3%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E90497-1891-2CBD-DE16-5D484835A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146" y="1253576"/>
            <a:ext cx="4709654" cy="42224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261EA3-844F-6E2B-E175-7CAC96A69384}"/>
              </a:ext>
            </a:extLst>
          </p:cNvPr>
          <p:cNvSpPr/>
          <p:nvPr/>
        </p:nvSpPr>
        <p:spPr>
          <a:xfrm>
            <a:off x="3928758" y="1407375"/>
            <a:ext cx="1511635" cy="8293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309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D4F38B-32F5-446A-BF3C-A2B2F8C69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75"/>
            <a:ext cx="12192000" cy="8096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E1FE31-3D10-63DD-E3FA-8E88365AC0E9}"/>
              </a:ext>
            </a:extLst>
          </p:cNvPr>
          <p:cNvSpPr txBox="1">
            <a:spLocks/>
          </p:cNvSpPr>
          <p:nvPr/>
        </p:nvSpPr>
        <p:spPr>
          <a:xfrm>
            <a:off x="838200" y="415776"/>
            <a:ext cx="10515600" cy="1033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Exploring Enrollment Further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7A2F1740-95D1-CBCA-78DA-78B55620B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425465"/>
              </p:ext>
            </p:extLst>
          </p:nvPr>
        </p:nvGraphicFramePr>
        <p:xfrm>
          <a:off x="446314" y="1704854"/>
          <a:ext cx="10907486" cy="448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76493025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94DD27-09CF-ED96-ACB6-CD97EB7B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TCHATT Sessions by Month – Growth by Program Years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138D73-1865-5948-D273-4789A8DDB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500382"/>
              </p:ext>
            </p:extLst>
          </p:nvPr>
        </p:nvGraphicFramePr>
        <p:xfrm>
          <a:off x="838199" y="1690688"/>
          <a:ext cx="10703943" cy="414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8D4F38B-32F5-446A-BF3C-A2B2F8C69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75"/>
            <a:ext cx="12192000" cy="809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12155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8F2C-6826-475E-8758-58DEACA5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50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Number of Encounters Provided through TCHATT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4F38B-32F5-446A-BF3C-A2B2F8C69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75"/>
            <a:ext cx="12192000" cy="809625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338D3F3-04DD-E7A0-4ED3-EDF44BED4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610074"/>
              </p:ext>
            </p:extLst>
          </p:nvPr>
        </p:nvGraphicFramePr>
        <p:xfrm>
          <a:off x="249567" y="1541853"/>
          <a:ext cx="5903864" cy="4010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0BA6B8-0728-9BBC-DECE-A2508E8F15DA}"/>
              </a:ext>
            </a:extLst>
          </p:cNvPr>
          <p:cNvSpPr txBox="1"/>
          <p:nvPr/>
        </p:nvSpPr>
        <p:spPr>
          <a:xfrm>
            <a:off x="2408092" y="3197228"/>
            <a:ext cx="1529383" cy="699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kern="1200" dirty="0">
                <a:solidFill>
                  <a:srgbClr val="BA3D26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Number of Encounters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223D7BC-F3DD-30AA-B03A-678D71CB2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351341"/>
              </p:ext>
            </p:extLst>
          </p:nvPr>
        </p:nvGraphicFramePr>
        <p:xfrm>
          <a:off x="6521571" y="1531629"/>
          <a:ext cx="5420862" cy="4161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3492962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698B2-2B9B-44E9-2B68-4FE2D50A83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33D0676-B10D-C1E1-EC36-8ACCC0EBE0AA}"/>
              </a:ext>
            </a:extLst>
          </p:cNvPr>
          <p:cNvSpPr txBox="1">
            <a:spLocks/>
          </p:cNvSpPr>
          <p:nvPr/>
        </p:nvSpPr>
        <p:spPr>
          <a:xfrm>
            <a:off x="1758875" y="1449800"/>
            <a:ext cx="7947833" cy="16978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0" dirty="0">
                <a:latin typeface="Arial" panose="020B0604020202020204" pitchFamily="34" charset="0"/>
              </a:rPr>
              <a:t>Honestly, we had a great experience with my daughter’s counselor, and she has overcome some things she struggled with in the past so TCHATT helped us!!! I wouldn't change a thing.</a:t>
            </a:r>
            <a:endParaRPr lang="en-US" sz="240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00F8063-EA2D-CF4B-F7B3-8C8C3060262E}"/>
              </a:ext>
            </a:extLst>
          </p:cNvPr>
          <p:cNvSpPr txBox="1">
            <a:spLocks/>
          </p:cNvSpPr>
          <p:nvPr/>
        </p:nvSpPr>
        <p:spPr>
          <a:xfrm>
            <a:off x="2271346" y="2989385"/>
            <a:ext cx="7649308" cy="221151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i="0" dirty="0">
                <a:latin typeface="Arial" panose="020B0604020202020204" pitchFamily="34" charset="0"/>
              </a:rPr>
              <a:t>Please have weekends and times passed [</a:t>
            </a:r>
            <a:r>
              <a:rPr lang="en-US" sz="2400" dirty="0">
                <a:latin typeface="Arial" panose="020B0604020202020204" pitchFamily="34" charset="0"/>
              </a:rPr>
              <a:t>sic</a:t>
            </a:r>
            <a:r>
              <a:rPr lang="en-US" sz="2400" i="0" dirty="0">
                <a:latin typeface="Arial" panose="020B0604020202020204" pitchFamily="34" charset="0"/>
              </a:rPr>
              <a:t>] 5pm would be very helpful for parents to attend more sessions.</a:t>
            </a:r>
          </a:p>
          <a:p>
            <a:pPr>
              <a:spcBef>
                <a:spcPts val="0"/>
              </a:spcBef>
            </a:pPr>
            <a:endParaRPr lang="en-US" sz="1600" i="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i="0" dirty="0">
                <a:latin typeface="Arial" panose="020B0604020202020204" pitchFamily="34" charset="0"/>
              </a:rPr>
              <a:t>I really hoped that my child and her provider could meet a little longer.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7E20BD8-5785-51D7-5116-52C6D2206740}"/>
              </a:ext>
            </a:extLst>
          </p:cNvPr>
          <p:cNvSpPr txBox="1">
            <a:spLocks/>
          </p:cNvSpPr>
          <p:nvPr/>
        </p:nvSpPr>
        <p:spPr>
          <a:xfrm>
            <a:off x="2667410" y="5031203"/>
            <a:ext cx="6494175" cy="114099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0" dirty="0">
                <a:latin typeface="Arial" panose="020B0604020202020204" pitchFamily="34" charset="0"/>
              </a:rPr>
              <a:t>I can’t say enough great things about this program.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268472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624B56-5F9F-497F-BA10-86FB465E1942}"/>
</file>

<file path=customXml/itemProps2.xml><?xml version="1.0" encoding="utf-8"?>
<ds:datastoreItem xmlns:ds="http://schemas.openxmlformats.org/officeDocument/2006/customXml" ds:itemID="{552B07B1-F13B-427F-B4DF-E1C23FACD5A0}"/>
</file>

<file path=customXml/itemProps3.xml><?xml version="1.0" encoding="utf-8"?>
<ds:datastoreItem xmlns:ds="http://schemas.openxmlformats.org/officeDocument/2006/customXml" ds:itemID="{4B84F213-1138-4E67-8128-2063ACBD928F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281</Words>
  <Application>Microsoft Office PowerPoint</Application>
  <PresentationFormat>Widescreen</PresentationFormat>
  <Paragraphs>63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Halyard Display</vt:lpstr>
      <vt:lpstr>Halyard Display Light</vt:lpstr>
      <vt:lpstr>Halyard Display SemiBold</vt:lpstr>
      <vt:lpstr>Office Theme</vt:lpstr>
      <vt:lpstr>Office Theme</vt:lpstr>
      <vt:lpstr>Internal Evaluation Updates</vt:lpstr>
      <vt:lpstr>TCHATT Campuses Active in December 2023</vt:lpstr>
      <vt:lpstr>PowerPoint Presentation</vt:lpstr>
      <vt:lpstr>TCHATT Sessions by Month – Growth by Program Years</vt:lpstr>
      <vt:lpstr>Number of Encounters Provided through TCHATT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Inman, Lashelle</dc:creator>
  <cp:lastModifiedBy>Lopez, Molly A</cp:lastModifiedBy>
  <cp:revision>46</cp:revision>
  <dcterms:created xsi:type="dcterms:W3CDTF">2021-10-26T17:47:42Z</dcterms:created>
  <dcterms:modified xsi:type="dcterms:W3CDTF">2024-02-16T15:21:46Z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CF309F36-EEBA-4BD1-A18B-E57347221344</vt:lpwstr>
  </property>
  <property fmtid="{D5CDD505-2E9C-101B-9397-08002B2CF9AE}" pid="3" name="ArticulatePath">
    <vt:lpwstr>TCMHCC-ARPA-Budget-for-Approval-Feb-2022-Final</vt:lpwstr>
  </property>
  <property fmtid="{D5CDD505-2E9C-101B-9397-08002B2CF9AE}" pid="4" name="ContentTypeId">
    <vt:lpwstr>0x01010056055B7319015E448FD1C412E8D3BF38</vt:lpwstr>
  </property>
</Properties>
</file>