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charts/style6.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style4.xml" ContentType="application/vnd.ms-office.chartstyle+xml"/>
  <Override PartName="/ppt/notesMasters/notesMaster1.xml" ContentType="application/vnd.openxmlformats-officedocument.presentationml.notesMaster+xml"/>
  <Override PartName="/ppt/charts/colors6.xml" ContentType="application/vnd.ms-office.chartcolorstyle+xml"/>
  <Override PartName="/ppt/charts/chart3.xml" ContentType="application/vnd.openxmlformats-officedocument.drawingml.chart+xml"/>
  <Override PartName="/ppt/charts/colors3.xml" ContentType="application/vnd.ms-office.chartcolor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hart4.xml" ContentType="application/vnd.openxmlformats-officedocument.drawingml.char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11">
  <p:sldMasterIdLst>
    <p:sldMasterId id="2147483658" r:id="rId1"/>
  </p:sldMasterIdLst>
  <p:notesMasterIdLst>
    <p:notesMasterId r:id="rId9"/>
  </p:notesMasterIdLst>
  <p:sldIdLst>
    <p:sldId id="256" r:id="rId2"/>
    <p:sldId id="431" r:id="rId3"/>
    <p:sldId id="433" r:id="rId4"/>
    <p:sldId id="435" r:id="rId5"/>
    <p:sldId id="434" r:id="rId6"/>
    <p:sldId id="432" r:id="rId7"/>
    <p:sldId id="413" r:id="rId8"/>
  </p:sldIdLst>
  <p:sldSz cx="9144000" cy="5143500" type="screen16x9"/>
  <p:notesSz cx="7010400" cy="9236075"/>
  <p:embeddedFontLst>
    <p:embeddedFont>
      <p:font typeface="Calibri" panose="020F0502020204030204" pitchFamily="34" charset="0"/>
      <p:regular r:id="rId10"/>
      <p:bold r:id="rId11"/>
      <p:italic r:id="rId12"/>
      <p:boldItalic r:id="rId13"/>
    </p:embeddedFont>
    <p:embeddedFont>
      <p:font typeface="Microsoft Sans Serif" panose="020B0604020202020204" pitchFamily="34" charset="0"/>
      <p:regular r:id="rId14"/>
    </p:embeddedFont>
    <p:embeddedFont>
      <p:font typeface="Lato" panose="020B0604020202020204" charset="0"/>
      <p:regular r:id="rId15"/>
      <p:bold r:id="rId16"/>
      <p:italic r:id="rId17"/>
      <p:boldItalic r:id="rId18"/>
    </p:embeddedFont>
    <p:embeddedFont>
      <p:font typeface="Helvetica" pitchFamily="2" charset="0"/>
      <p:regular r:id="rId19"/>
      <p:bold r:id="rId20"/>
      <p:italic r:id="rId21"/>
      <p:boldItalic r:id="rId22"/>
    </p:embeddedFont>
    <p:embeddedFont>
      <p:font typeface="Raleway" panose="020B0604020202020204" charset="0"/>
      <p:regular r:id="rId23"/>
      <p:bold r:id="rId24"/>
      <p:italic r:id="rId25"/>
      <p:boldItalic r:id="rId26"/>
    </p:embeddedFont>
    <p:embeddedFont>
      <p:font typeface="HelveticaNeueW01-77BdCnObl" panose="020B0706030502090204" pitchFamily="34" charset="0"/>
      <p:regular r:id="rId27"/>
    </p:embeddedFont>
    <p:embeddedFont>
      <p:font typeface="Garamond" panose="02020404030301010803" pitchFamily="18" charset="0"/>
      <p:regular r:id="rId28"/>
      <p:bold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pos="120" userDrawn="1">
          <p15:clr>
            <a:srgbClr val="A4A3A4"/>
          </p15:clr>
        </p15:guide>
        <p15:guide id="3" orient="horz" pos="132" userDrawn="1">
          <p15:clr>
            <a:srgbClr val="A4A3A4"/>
          </p15:clr>
        </p15:guide>
        <p15:guide id="4" orient="horz"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ost, Erica L" initials="FEL" lastIdx="4" clrIdx="0">
    <p:extLst>
      <p:ext uri="{19B8F6BF-5375-455C-9EA6-DF929625EA0E}">
        <p15:presenceInfo xmlns:p15="http://schemas.microsoft.com/office/powerpoint/2012/main" userId="Frost, Erica L" providerId="None"/>
      </p:ext>
    </p:extLst>
  </p:cmAuthor>
  <p:cmAuthor id="2" name="Savas, Lara" initials="SL" lastIdx="15" clrIdx="1">
    <p:extLst>
      <p:ext uri="{19B8F6BF-5375-455C-9EA6-DF929625EA0E}">
        <p15:presenceInfo xmlns:p15="http://schemas.microsoft.com/office/powerpoint/2012/main" userId="S-1-5-21-1292428093-879983540-839522115-99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E6042"/>
    <a:srgbClr val="F2B826"/>
    <a:srgbClr val="4E738A"/>
    <a:srgbClr val="5A6675"/>
    <a:srgbClr val="31243E"/>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0" autoAdjust="0"/>
    <p:restoredTop sz="90184" autoAdjust="0"/>
  </p:normalViewPr>
  <p:slideViewPr>
    <p:cSldViewPr snapToGrid="0">
      <p:cViewPr>
        <p:scale>
          <a:sx n="125" d="100"/>
          <a:sy n="125" d="100"/>
        </p:scale>
        <p:origin x="392" y="256"/>
      </p:cViewPr>
      <p:guideLst>
        <p:guide pos="120"/>
        <p:guide orient="horz" pos="132"/>
        <p:guide orient="horz"/>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21" Type="http://schemas.openxmlformats.org/officeDocument/2006/relationships/font" Target="fonts/font1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customXml" Target="../customXml/item1.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thouston.edu\uthsc\sph\Research\SB11%20Evaluation\Reports%20to%20UT%20System\Yr%203%20FINAL%20REPORT\CPAN%20Survey%20Data\CPAN%20Survey%20Tables%20&amp;%20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thouston.edu\uthsc\sph\Research\SB11%20Evaluation\Reports%20to%20UT%20System\Yr%203%20FINAL%20REPORT\CPAN%20Survey%20Data\CPAN%20Survey%20Tables%20&amp;%20Figu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thouston.edu\uthsc\sph\Research\SB11%20Evaluation\Reports%20to%20UT%20System\Yr%203%20FINAL%20REPORT\CPAN%20Survey%20Data\CPAN%20Survey%20Tables%20&amp;%20Figur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thouston.edu\uthsc\sph\Research\SB11%20Evaluation\Reports%20to%20UT%20System\Yr%203%20FINAL%20REPORT\CPAN%20Survey%20Data\CPAN%20Survey%20Tables%20&amp;%20Figur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thouston.edu\uthsc\sph\Research\SB11%20Evaluation\Reports%20to%20UT%20System\Yr%203%20FINAL%20REPORT\CPAN%20Survey%20Data\CPAN%20Survey%20Tables%20&amp;%20Figur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thouston.edu\uthsc\sph\Research\SB11%20Evaluation\Reports%20to%20UT%20System\Yr%203%20FINAL%20REPORT\CPAN%20Survey%20Data\CPAN%20Survey%20Tables%20&amp;%20Figur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0057879661697"/>
          <c:y val="5.0925925925925923E-2"/>
          <c:w val="0.74817213582700304"/>
          <c:h val="0.7623988686558304"/>
        </c:manualLayout>
      </c:layout>
      <c:barChart>
        <c:barDir val="bar"/>
        <c:grouping val="stacked"/>
        <c:varyColors val="0"/>
        <c:ser>
          <c:idx val="3"/>
          <c:order val="3"/>
          <c:tx>
            <c:strRef>
              <c:f>'Fig8'!$E$17:$E$18</c:f>
              <c:strCache>
                <c:ptCount val="2"/>
                <c:pt idx="0">
                  <c:v>Regular CPAN Callersᵇ</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'Fig8'!$A$19:$A$30</c:f>
              <c:strCache>
                <c:ptCount val="11"/>
                <c:pt idx="0">
                  <c:v>Medication management</c:v>
                </c:pt>
                <c:pt idx="1">
                  <c:v>Referral assistance</c:v>
                </c:pt>
                <c:pt idx="2">
                  <c:v>Behavioral management</c:v>
                </c:pt>
                <c:pt idx="3">
                  <c:v>General resources</c:v>
                </c:pt>
                <c:pt idx="4">
                  <c:v>Diagnosis</c:v>
                </c:pt>
                <c:pt idx="5">
                  <c:v>Second opinionᵈ</c:v>
                </c:pt>
                <c:pt idx="6">
                  <c:v>Advice for parents</c:v>
                </c:pt>
                <c:pt idx="7">
                  <c:v>Assessment</c:v>
                </c:pt>
                <c:pt idx="8">
                  <c:v>Crisis</c:v>
                </c:pt>
                <c:pt idx="9">
                  <c:v>School issues</c:v>
                </c:pt>
                <c:pt idx="10">
                  <c:v>Other</c:v>
                </c:pt>
              </c:strCache>
              <c:extLst/>
            </c:strRef>
          </c:cat>
          <c:val>
            <c:numRef>
              <c:f>'Fig8'!$E$19:$E$30</c:f>
              <c:numCache>
                <c:formatCode>General</c:formatCode>
                <c:ptCount val="11"/>
                <c:pt idx="0">
                  <c:v>8.076009501187649E-2</c:v>
                </c:pt>
                <c:pt idx="1">
                  <c:v>8.076009501187649E-2</c:v>
                </c:pt>
                <c:pt idx="2">
                  <c:v>5.7007125890736345E-2</c:v>
                </c:pt>
                <c:pt idx="3">
                  <c:v>4.5130641330166268E-2</c:v>
                </c:pt>
                <c:pt idx="4">
                  <c:v>3.800475059382423E-2</c:v>
                </c:pt>
                <c:pt idx="5">
                  <c:v>2.8503562945368172E-2</c:v>
                </c:pt>
                <c:pt idx="6">
                  <c:v>2.6128266033254157E-2</c:v>
                </c:pt>
                <c:pt idx="7">
                  <c:v>2.1377672209026127E-2</c:v>
                </c:pt>
                <c:pt idx="8">
                  <c:v>1.66270783847981E-2</c:v>
                </c:pt>
                <c:pt idx="9">
                  <c:v>1.4251781472684086E-2</c:v>
                </c:pt>
                <c:pt idx="10">
                  <c:v>2.3752969121140144E-3</c:v>
                </c:pt>
              </c:numCache>
              <c:extLst/>
            </c:numRef>
          </c:val>
          <c:extLst>
            <c:ext xmlns:c16="http://schemas.microsoft.com/office/drawing/2014/chart" uri="{C3380CC4-5D6E-409C-BE32-E72D297353CC}">
              <c16:uniqueId val="{00000000-6217-450D-8B88-37747D1372D5}"/>
            </c:ext>
          </c:extLst>
        </c:ser>
        <c:ser>
          <c:idx val="5"/>
          <c:order val="5"/>
          <c:tx>
            <c:strRef>
              <c:f>'Fig8'!$G$17:$G$18</c:f>
              <c:strCache>
                <c:ptCount val="2"/>
                <c:pt idx="0">
                  <c:v>Occasional CPAN Callersᶜ</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'Fig8'!$A$19:$A$30</c:f>
              <c:strCache>
                <c:ptCount val="11"/>
                <c:pt idx="0">
                  <c:v>Medication management</c:v>
                </c:pt>
                <c:pt idx="1">
                  <c:v>Referral assistance</c:v>
                </c:pt>
                <c:pt idx="2">
                  <c:v>Behavioral management</c:v>
                </c:pt>
                <c:pt idx="3">
                  <c:v>General resources</c:v>
                </c:pt>
                <c:pt idx="4">
                  <c:v>Diagnosis</c:v>
                </c:pt>
                <c:pt idx="5">
                  <c:v>Second opinionᵈ</c:v>
                </c:pt>
                <c:pt idx="6">
                  <c:v>Advice for parents</c:v>
                </c:pt>
                <c:pt idx="7">
                  <c:v>Assessment</c:v>
                </c:pt>
                <c:pt idx="8">
                  <c:v>Crisis</c:v>
                </c:pt>
                <c:pt idx="9">
                  <c:v>School issues</c:v>
                </c:pt>
                <c:pt idx="10">
                  <c:v>Other</c:v>
                </c:pt>
              </c:strCache>
              <c:extLst/>
            </c:strRef>
          </c:cat>
          <c:val>
            <c:numRef>
              <c:f>'Fig8'!$G$19:$G$30</c:f>
              <c:numCache>
                <c:formatCode>General</c:formatCode>
                <c:ptCount val="11"/>
                <c:pt idx="0">
                  <c:v>0.11876484560570071</c:v>
                </c:pt>
                <c:pt idx="1">
                  <c:v>0.10688836104513064</c:v>
                </c:pt>
                <c:pt idx="2">
                  <c:v>7.3634204275534437E-2</c:v>
                </c:pt>
                <c:pt idx="3">
                  <c:v>7.3634204275534437E-2</c:v>
                </c:pt>
                <c:pt idx="4">
                  <c:v>4.7505938242280284E-2</c:v>
                </c:pt>
                <c:pt idx="5">
                  <c:v>4.5130641330166268E-2</c:v>
                </c:pt>
                <c:pt idx="6">
                  <c:v>4.0380047505938245E-2</c:v>
                </c:pt>
                <c:pt idx="7">
                  <c:v>3.5629453681710214E-2</c:v>
                </c:pt>
                <c:pt idx="8">
                  <c:v>2.6128266033254157E-2</c:v>
                </c:pt>
                <c:pt idx="9">
                  <c:v>1.9002375296912115E-2</c:v>
                </c:pt>
                <c:pt idx="10">
                  <c:v>2.3752969121140144E-3</c:v>
                </c:pt>
              </c:numCache>
              <c:extLst/>
            </c:numRef>
          </c:val>
          <c:extLst>
            <c:ext xmlns:c16="http://schemas.microsoft.com/office/drawing/2014/chart" uri="{C3380CC4-5D6E-409C-BE32-E72D297353CC}">
              <c16:uniqueId val="{00000001-6217-450D-8B88-37747D1372D5}"/>
            </c:ext>
          </c:extLst>
        </c:ser>
        <c:dLbls>
          <c:showLegendKey val="0"/>
          <c:showVal val="0"/>
          <c:showCatName val="0"/>
          <c:showSerName val="0"/>
          <c:showPercent val="0"/>
          <c:showBubbleSize val="0"/>
        </c:dLbls>
        <c:gapWidth val="90"/>
        <c:overlap val="100"/>
        <c:axId val="506811912"/>
        <c:axId val="506808632"/>
        <c:extLst>
          <c:ext xmlns:c15="http://schemas.microsoft.com/office/drawing/2012/chart" uri="{02D57815-91ED-43cb-92C2-25804820EDAC}">
            <c15:filteredBarSeries>
              <c15:ser>
                <c:idx val="0"/>
                <c:order val="0"/>
                <c:tx>
                  <c:strRef>
                    <c:extLst>
                      <c:ext uri="{02D57815-91ED-43cb-92C2-25804820EDAC}">
                        <c15:formulaRef>
                          <c15:sqref>'Fig8'!$B$17:$B$18</c15:sqref>
                        </c15:formulaRef>
                      </c:ext>
                    </c:extLst>
                    <c:strCache>
                      <c:ptCount val="2"/>
                      <c:pt idx="0">
                        <c:v>All CPAN Callers</c:v>
                      </c:pt>
                    </c:strCache>
                  </c:strRef>
                </c:tx>
                <c:spPr>
                  <a:solidFill>
                    <a:schemeClr val="accent1"/>
                  </a:solidFill>
                  <a:ln>
                    <a:noFill/>
                  </a:ln>
                  <a:effectLst/>
                </c:spPr>
                <c:invertIfNegative val="0"/>
                <c:cat>
                  <c:strRef>
                    <c:extLst>
                      <c:ext uri="{02D57815-91ED-43cb-92C2-25804820EDAC}">
                        <c15:formulaRef>
                          <c15:sqref>'Fig8'!$A$19:$A$30</c15:sqref>
                        </c15:formulaRef>
                      </c:ext>
                    </c:extLst>
                    <c:strCache>
                      <c:ptCount val="11"/>
                      <c:pt idx="0">
                        <c:v>Medication management</c:v>
                      </c:pt>
                      <c:pt idx="1">
                        <c:v>Referral assistance</c:v>
                      </c:pt>
                      <c:pt idx="2">
                        <c:v>Behavioral management</c:v>
                      </c:pt>
                      <c:pt idx="3">
                        <c:v>General resources</c:v>
                      </c:pt>
                      <c:pt idx="4">
                        <c:v>Diagnosis</c:v>
                      </c:pt>
                      <c:pt idx="5">
                        <c:v>Second opinionᵈ</c:v>
                      </c:pt>
                      <c:pt idx="6">
                        <c:v>Advice for parents</c:v>
                      </c:pt>
                      <c:pt idx="7">
                        <c:v>Assessment</c:v>
                      </c:pt>
                      <c:pt idx="8">
                        <c:v>Crisis</c:v>
                      </c:pt>
                      <c:pt idx="9">
                        <c:v>School issues</c:v>
                      </c:pt>
                      <c:pt idx="10">
                        <c:v>Other</c:v>
                      </c:pt>
                    </c:strCache>
                  </c:strRef>
                </c:cat>
                <c:val>
                  <c:numRef>
                    <c:extLst>
                      <c:ext uri="{02D57815-91ED-43cb-92C2-25804820EDAC}">
                        <c15:formulaRef>
                          <c15:sqref>'Fig8'!$B$19:$B$30</c15:sqref>
                        </c15:formulaRef>
                      </c:ext>
                    </c:extLst>
                    <c:numCache>
                      <c:formatCode>General</c:formatCode>
                      <c:ptCount val="11"/>
                      <c:pt idx="0">
                        <c:v>84</c:v>
                      </c:pt>
                      <c:pt idx="1">
                        <c:v>79</c:v>
                      </c:pt>
                      <c:pt idx="2">
                        <c:v>55</c:v>
                      </c:pt>
                      <c:pt idx="3">
                        <c:v>50</c:v>
                      </c:pt>
                      <c:pt idx="4">
                        <c:v>36</c:v>
                      </c:pt>
                      <c:pt idx="5">
                        <c:v>31</c:v>
                      </c:pt>
                      <c:pt idx="6">
                        <c:v>28</c:v>
                      </c:pt>
                      <c:pt idx="7">
                        <c:v>24</c:v>
                      </c:pt>
                      <c:pt idx="8">
                        <c:v>18</c:v>
                      </c:pt>
                      <c:pt idx="9">
                        <c:v>14</c:v>
                      </c:pt>
                      <c:pt idx="10">
                        <c:v>2</c:v>
                      </c:pt>
                    </c:numCache>
                  </c:numRef>
                </c:val>
                <c:extLst>
                  <c:ext xmlns:c16="http://schemas.microsoft.com/office/drawing/2014/chart" uri="{C3380CC4-5D6E-409C-BE32-E72D297353CC}">
                    <c16:uniqueId val="{00000002-6217-450D-8B88-37747D1372D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'Fig8'!$C$17:$C$18</c15:sqref>
                        </c15:formulaRef>
                      </c:ext>
                    </c:extLst>
                    <c:strCache>
                      <c:ptCount val="2"/>
                      <c:pt idx="0">
                        <c:v>All CPAN Callers</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'Fig8'!$A$19:$A$30</c15:sqref>
                        </c15:formulaRef>
                      </c:ext>
                    </c:extLst>
                    <c:strCache>
                      <c:ptCount val="11"/>
                      <c:pt idx="0">
                        <c:v>Medication management</c:v>
                      </c:pt>
                      <c:pt idx="1">
                        <c:v>Referral assistance</c:v>
                      </c:pt>
                      <c:pt idx="2">
                        <c:v>Behavioral management</c:v>
                      </c:pt>
                      <c:pt idx="3">
                        <c:v>General resources</c:v>
                      </c:pt>
                      <c:pt idx="4">
                        <c:v>Diagnosis</c:v>
                      </c:pt>
                      <c:pt idx="5">
                        <c:v>Second opinionᵈ</c:v>
                      </c:pt>
                      <c:pt idx="6">
                        <c:v>Advice for parents</c:v>
                      </c:pt>
                      <c:pt idx="7">
                        <c:v>Assessment</c:v>
                      </c:pt>
                      <c:pt idx="8">
                        <c:v>Crisis</c:v>
                      </c:pt>
                      <c:pt idx="9">
                        <c:v>School issues</c:v>
                      </c:pt>
                      <c:pt idx="10">
                        <c:v>Other</c:v>
                      </c:pt>
                    </c:strCache>
                  </c:strRef>
                </c:cat>
                <c:val>
                  <c:numRef>
                    <c:extLst xmlns:c15="http://schemas.microsoft.com/office/drawing/2012/chart">
                      <c:ext xmlns:c15="http://schemas.microsoft.com/office/drawing/2012/chart" uri="{02D57815-91ED-43cb-92C2-25804820EDAC}">
                        <c15:formulaRef>
                          <c15:sqref>'Fig8'!$C$19:$C$30</c15:sqref>
                        </c15:formulaRef>
                      </c:ext>
                    </c:extLst>
                    <c:numCache>
                      <c:formatCode>General</c:formatCode>
                      <c:ptCount val="11"/>
                      <c:pt idx="0">
                        <c:v>19.952494061757719</c:v>
                      </c:pt>
                      <c:pt idx="1">
                        <c:v>18.76484560570071</c:v>
                      </c:pt>
                      <c:pt idx="2">
                        <c:v>13.064133016627078</c:v>
                      </c:pt>
                      <c:pt idx="3">
                        <c:v>11.87648456057007</c:v>
                      </c:pt>
                      <c:pt idx="4">
                        <c:v>8.5510688836104514</c:v>
                      </c:pt>
                      <c:pt idx="5">
                        <c:v>7.3634204275534438</c:v>
                      </c:pt>
                      <c:pt idx="6">
                        <c:v>6.6508313539192399</c:v>
                      </c:pt>
                      <c:pt idx="7">
                        <c:v>5.7007125890736345</c:v>
                      </c:pt>
                      <c:pt idx="8">
                        <c:v>4.2755344418052257</c:v>
                      </c:pt>
                      <c:pt idx="9">
                        <c:v>3.3254156769596199</c:v>
                      </c:pt>
                      <c:pt idx="10">
                        <c:v>0.47505938242280288</c:v>
                      </c:pt>
                    </c:numCache>
                  </c:numRef>
                </c:val>
                <c:extLst xmlns:c15="http://schemas.microsoft.com/office/drawing/2012/chart">
                  <c:ext xmlns:c16="http://schemas.microsoft.com/office/drawing/2014/chart" uri="{C3380CC4-5D6E-409C-BE32-E72D297353CC}">
                    <c16:uniqueId val="{00000003-6217-450D-8B88-37747D1372D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'Fig8'!$D$17:$D$18</c15:sqref>
                        </c15:formulaRef>
                      </c:ext>
                    </c:extLst>
                    <c:strCache>
                      <c:ptCount val="2"/>
                      <c:pt idx="0">
                        <c:v>Regular CPAN Callersᵇ</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'Fig8'!$A$19:$A$30</c15:sqref>
                        </c15:formulaRef>
                      </c:ext>
                    </c:extLst>
                    <c:strCache>
                      <c:ptCount val="11"/>
                      <c:pt idx="0">
                        <c:v>Medication management</c:v>
                      </c:pt>
                      <c:pt idx="1">
                        <c:v>Referral assistance</c:v>
                      </c:pt>
                      <c:pt idx="2">
                        <c:v>Behavioral management</c:v>
                      </c:pt>
                      <c:pt idx="3">
                        <c:v>General resources</c:v>
                      </c:pt>
                      <c:pt idx="4">
                        <c:v>Diagnosis</c:v>
                      </c:pt>
                      <c:pt idx="5">
                        <c:v>Second opinionᵈ</c:v>
                      </c:pt>
                      <c:pt idx="6">
                        <c:v>Advice for parents</c:v>
                      </c:pt>
                      <c:pt idx="7">
                        <c:v>Assessment</c:v>
                      </c:pt>
                      <c:pt idx="8">
                        <c:v>Crisis</c:v>
                      </c:pt>
                      <c:pt idx="9">
                        <c:v>School issues</c:v>
                      </c:pt>
                      <c:pt idx="10">
                        <c:v>Other</c:v>
                      </c:pt>
                    </c:strCache>
                  </c:strRef>
                </c:cat>
                <c:val>
                  <c:numRef>
                    <c:extLst xmlns:c15="http://schemas.microsoft.com/office/drawing/2012/chart">
                      <c:ext xmlns:c15="http://schemas.microsoft.com/office/drawing/2012/chart" uri="{02D57815-91ED-43cb-92C2-25804820EDAC}">
                        <c15:formulaRef>
                          <c15:sqref>'Fig8'!$D$19:$D$30</c15:sqref>
                        </c15:formulaRef>
                      </c:ext>
                    </c:extLst>
                    <c:numCache>
                      <c:formatCode>General</c:formatCode>
                      <c:ptCount val="11"/>
                      <c:pt idx="0">
                        <c:v>34</c:v>
                      </c:pt>
                      <c:pt idx="1">
                        <c:v>34</c:v>
                      </c:pt>
                      <c:pt idx="2">
                        <c:v>24</c:v>
                      </c:pt>
                      <c:pt idx="3">
                        <c:v>19</c:v>
                      </c:pt>
                      <c:pt idx="4">
                        <c:v>16</c:v>
                      </c:pt>
                      <c:pt idx="5">
                        <c:v>12</c:v>
                      </c:pt>
                      <c:pt idx="6">
                        <c:v>11</c:v>
                      </c:pt>
                      <c:pt idx="7">
                        <c:v>9</c:v>
                      </c:pt>
                      <c:pt idx="8">
                        <c:v>7</c:v>
                      </c:pt>
                      <c:pt idx="9">
                        <c:v>6</c:v>
                      </c:pt>
                      <c:pt idx="10">
                        <c:v>1</c:v>
                      </c:pt>
                    </c:numCache>
                  </c:numRef>
                </c:val>
                <c:extLst xmlns:c15="http://schemas.microsoft.com/office/drawing/2012/chart">
                  <c:ext xmlns:c16="http://schemas.microsoft.com/office/drawing/2014/chart" uri="{C3380CC4-5D6E-409C-BE32-E72D297353CC}">
                    <c16:uniqueId val="{00000004-6217-450D-8B88-37747D1372D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'Fig8'!$F$17:$F$18</c15:sqref>
                        </c15:formulaRef>
                      </c:ext>
                    </c:extLst>
                    <c:strCache>
                      <c:ptCount val="2"/>
                      <c:pt idx="0">
                        <c:v>Occasional CPAN Callersᶜ</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'Fig8'!$A$19:$A$30</c15:sqref>
                        </c15:formulaRef>
                      </c:ext>
                    </c:extLst>
                    <c:strCache>
                      <c:ptCount val="11"/>
                      <c:pt idx="0">
                        <c:v>Medication management</c:v>
                      </c:pt>
                      <c:pt idx="1">
                        <c:v>Referral assistance</c:v>
                      </c:pt>
                      <c:pt idx="2">
                        <c:v>Behavioral management</c:v>
                      </c:pt>
                      <c:pt idx="3">
                        <c:v>General resources</c:v>
                      </c:pt>
                      <c:pt idx="4">
                        <c:v>Diagnosis</c:v>
                      </c:pt>
                      <c:pt idx="5">
                        <c:v>Second opinionᵈ</c:v>
                      </c:pt>
                      <c:pt idx="6">
                        <c:v>Advice for parents</c:v>
                      </c:pt>
                      <c:pt idx="7">
                        <c:v>Assessment</c:v>
                      </c:pt>
                      <c:pt idx="8">
                        <c:v>Crisis</c:v>
                      </c:pt>
                      <c:pt idx="9">
                        <c:v>School issues</c:v>
                      </c:pt>
                      <c:pt idx="10">
                        <c:v>Other</c:v>
                      </c:pt>
                    </c:strCache>
                  </c:strRef>
                </c:cat>
                <c:val>
                  <c:numRef>
                    <c:extLst xmlns:c15="http://schemas.microsoft.com/office/drawing/2012/chart">
                      <c:ext xmlns:c15="http://schemas.microsoft.com/office/drawing/2012/chart" uri="{02D57815-91ED-43cb-92C2-25804820EDAC}">
                        <c15:formulaRef>
                          <c15:sqref>'Fig8'!$F$19:$F$30</c15:sqref>
                        </c15:formulaRef>
                      </c:ext>
                    </c:extLst>
                    <c:numCache>
                      <c:formatCode>General</c:formatCode>
                      <c:ptCount val="11"/>
                      <c:pt idx="0">
                        <c:v>50</c:v>
                      </c:pt>
                      <c:pt idx="1">
                        <c:v>45</c:v>
                      </c:pt>
                      <c:pt idx="2">
                        <c:v>31</c:v>
                      </c:pt>
                      <c:pt idx="3">
                        <c:v>31</c:v>
                      </c:pt>
                      <c:pt idx="4">
                        <c:v>20</c:v>
                      </c:pt>
                      <c:pt idx="5">
                        <c:v>19</c:v>
                      </c:pt>
                      <c:pt idx="6">
                        <c:v>17</c:v>
                      </c:pt>
                      <c:pt idx="7">
                        <c:v>15</c:v>
                      </c:pt>
                      <c:pt idx="8">
                        <c:v>11</c:v>
                      </c:pt>
                      <c:pt idx="9">
                        <c:v>8</c:v>
                      </c:pt>
                      <c:pt idx="10">
                        <c:v>1</c:v>
                      </c:pt>
                    </c:numCache>
                  </c:numRef>
                </c:val>
                <c:extLst xmlns:c15="http://schemas.microsoft.com/office/drawing/2012/chart">
                  <c:ext xmlns:c16="http://schemas.microsoft.com/office/drawing/2014/chart" uri="{C3380CC4-5D6E-409C-BE32-E72D297353CC}">
                    <c16:uniqueId val="{00000005-6217-450D-8B88-37747D1372D5}"/>
                  </c:ext>
                </c:extLst>
              </c15:ser>
            </c15:filteredBarSeries>
          </c:ext>
        </c:extLst>
      </c:barChart>
      <c:catAx>
        <c:axId val="506811912"/>
        <c:scaling>
          <c:orientation val="maxMin"/>
        </c:scaling>
        <c:delete val="0"/>
        <c:axPos val="l"/>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900" b="0" i="0" u="none" strike="noStrike" kern="120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crossAx val="506808632"/>
        <c:crosses val="autoZero"/>
        <c:auto val="1"/>
        <c:lblAlgn val="ctr"/>
        <c:lblOffset val="100"/>
        <c:noMultiLvlLbl val="0"/>
      </c:catAx>
      <c:valAx>
        <c:axId val="506808632"/>
        <c:scaling>
          <c:orientation val="minMax"/>
        </c:scaling>
        <c:delete val="0"/>
        <c:axPos val="b"/>
        <c:majorGridlines>
          <c:spPr>
            <a:ln w="6350"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crossAx val="506811912"/>
        <c:crosses val="max"/>
        <c:crossBetween val="between"/>
      </c:valAx>
      <c:spPr>
        <a:noFill/>
        <a:ln>
          <a:noFill/>
        </a:ln>
        <a:effectLst/>
      </c:spPr>
    </c:plotArea>
    <c:legend>
      <c:legendPos val="b"/>
      <c:layout>
        <c:manualLayout>
          <c:xMode val="edge"/>
          <c:yMode val="edge"/>
          <c:x val="0.26998804424049205"/>
          <c:y val="0.91674773469280868"/>
          <c:w val="0.46002364319921157"/>
          <c:h val="6.927967337416156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legend>
    <c:plotVisOnly val="1"/>
    <c:dispBlanksAs val="gap"/>
    <c:showDLblsOverMax val="0"/>
  </c:chart>
  <c:spPr>
    <a:solidFill>
      <a:schemeClr val="bg1"/>
    </a:solidFill>
    <a:ln w="6350" cap="flat" cmpd="sng" algn="ctr">
      <a:solidFill>
        <a:schemeClr val="accent3"/>
      </a:solidFill>
      <a:round/>
    </a:ln>
    <a:effectLst/>
  </c:spPr>
  <c:txPr>
    <a:bodyPr/>
    <a:lstStyle/>
    <a:p>
      <a:pPr>
        <a:defRPr sz="90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r>
              <a:rPr lang="en-US" b="1" dirty="0"/>
              <a:t>My knowledge in mental health care </a:t>
            </a:r>
            <a:r>
              <a:rPr lang="en-US" b="1" dirty="0" smtClean="0"/>
              <a:t>increased</a:t>
            </a:r>
            <a:endParaRPr lang="en-US" b="1" baseline="30000" dirty="0"/>
          </a:p>
        </c:rich>
      </c:tx>
      <c:layout/>
      <c:overlay val="0"/>
      <c:spPr>
        <a:noFill/>
        <a:ln>
          <a:noFill/>
        </a:ln>
        <a:effectLst/>
      </c:spPr>
      <c:txPr>
        <a:bodyPr rot="0" spcFirstLastPara="1" vertOverflow="ellipsis" vert="horz" wrap="square" anchor="ctr" anchorCtr="1"/>
        <a:lstStyle/>
        <a:p>
          <a:pPr>
            <a:defRPr sz="960" b="1" i="0" u="none" strike="noStrike" kern="1200" spc="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title>
    <c:autoTitleDeleted val="0"/>
    <c:plotArea>
      <c:layout>
        <c:manualLayout>
          <c:layoutTarget val="inner"/>
          <c:xMode val="edge"/>
          <c:yMode val="edge"/>
          <c:x val="0.24226850675923575"/>
          <c:y val="0.24953703703703703"/>
          <c:w val="0.69072898145796291"/>
          <c:h val="0.53502583010457028"/>
        </c:manualLayout>
      </c:layout>
      <c:barChart>
        <c:barDir val="bar"/>
        <c:grouping val="clustered"/>
        <c:varyColors val="0"/>
        <c:ser>
          <c:idx val="0"/>
          <c:order val="0"/>
          <c:tx>
            <c:strRef>
              <c:f>'Fig9'!$B$22</c:f>
              <c:strCache>
                <c:ptCount val="1"/>
                <c:pt idx="0">
                  <c:v>Regular Callers (n=42)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'Fig9'!$A$23:$A$25</c:f>
              <c:strCache>
                <c:ptCount val="3"/>
                <c:pt idx="0">
                  <c:v>Moderately
or Very Much</c:v>
                </c:pt>
                <c:pt idx="1">
                  <c:v>Slightly</c:v>
                </c:pt>
                <c:pt idx="2">
                  <c:v>Not at All</c:v>
                </c:pt>
              </c:strCache>
            </c:strRef>
          </c:cat>
          <c:val>
            <c:numRef>
              <c:f>'Fig9'!$B$23:$B$25</c:f>
              <c:numCache>
                <c:formatCode>0.0%</c:formatCode>
                <c:ptCount val="3"/>
                <c:pt idx="0">
                  <c:v>0.85365853658536583</c:v>
                </c:pt>
                <c:pt idx="1">
                  <c:v>9.7560975609756101E-2</c:v>
                </c:pt>
                <c:pt idx="2">
                  <c:v>4.878048780487805E-2</c:v>
                </c:pt>
              </c:numCache>
            </c:numRef>
          </c:val>
          <c:extLst>
            <c:ext xmlns:c16="http://schemas.microsoft.com/office/drawing/2014/chart" uri="{C3380CC4-5D6E-409C-BE32-E72D297353CC}">
              <c16:uniqueId val="{00000000-7CF2-4172-B4B7-29FEBD46E8D7}"/>
            </c:ext>
          </c:extLst>
        </c:ser>
        <c:ser>
          <c:idx val="1"/>
          <c:order val="1"/>
          <c:tx>
            <c:strRef>
              <c:f>'Fig9'!$C$22</c:f>
              <c:strCache>
                <c:ptCount val="1"/>
                <c:pt idx="0">
                  <c:v>Occasional Callers (n=74)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2"/>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'Fig9'!$A$23:$A$25</c:f>
              <c:strCache>
                <c:ptCount val="3"/>
                <c:pt idx="0">
                  <c:v>Moderately
or Very Much</c:v>
                </c:pt>
                <c:pt idx="1">
                  <c:v>Slightly</c:v>
                </c:pt>
                <c:pt idx="2">
                  <c:v>Not at All</c:v>
                </c:pt>
              </c:strCache>
            </c:strRef>
          </c:cat>
          <c:val>
            <c:numRef>
              <c:f>'Fig9'!$C$23:$C$25</c:f>
              <c:numCache>
                <c:formatCode>0.0%</c:formatCode>
                <c:ptCount val="3"/>
                <c:pt idx="0">
                  <c:v>0.75714285714285712</c:v>
                </c:pt>
                <c:pt idx="1">
                  <c:v>0.21428571428571427</c:v>
                </c:pt>
                <c:pt idx="2">
                  <c:v>2.8571428571428571E-2</c:v>
                </c:pt>
              </c:numCache>
            </c:numRef>
          </c:val>
          <c:extLst>
            <c:ext xmlns:c16="http://schemas.microsoft.com/office/drawing/2014/chart" uri="{C3380CC4-5D6E-409C-BE32-E72D297353CC}">
              <c16:uniqueId val="{00000001-7CF2-4172-B4B7-29FEBD46E8D7}"/>
            </c:ext>
          </c:extLst>
        </c:ser>
        <c:dLbls>
          <c:showLegendKey val="0"/>
          <c:showVal val="0"/>
          <c:showCatName val="0"/>
          <c:showSerName val="0"/>
          <c:showPercent val="0"/>
          <c:showBubbleSize val="0"/>
        </c:dLbls>
        <c:gapWidth val="120"/>
        <c:axId val="712938160"/>
        <c:axId val="712933240"/>
      </c:barChart>
      <c:catAx>
        <c:axId val="712938160"/>
        <c:scaling>
          <c:orientation val="maxMin"/>
        </c:scaling>
        <c:delete val="0"/>
        <c:axPos val="l"/>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700" b="0" i="0" u="none" strike="noStrike" kern="120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crossAx val="712933240"/>
        <c:crosses val="autoZero"/>
        <c:auto val="1"/>
        <c:lblAlgn val="ctr"/>
        <c:lblOffset val="100"/>
        <c:noMultiLvlLbl val="0"/>
      </c:catAx>
      <c:valAx>
        <c:axId val="712933240"/>
        <c:scaling>
          <c:orientation val="minMax"/>
        </c:scaling>
        <c:delete val="0"/>
        <c:axPos val="b"/>
        <c:majorGridlines>
          <c:spPr>
            <a:ln w="6350"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crossAx val="712938160"/>
        <c:crosses val="max"/>
        <c:crossBetween val="between"/>
      </c:valAx>
      <c:spPr>
        <a:noFill/>
        <a:ln>
          <a:noFill/>
        </a:ln>
        <a:effectLst/>
      </c:spPr>
    </c:plotArea>
    <c:legend>
      <c:legendPos val="b"/>
      <c:layout>
        <c:manualLayout>
          <c:xMode val="edge"/>
          <c:yMode val="edge"/>
          <c:x val="5.4889157000536225E-2"/>
          <c:y val="0.88197256592925888"/>
          <c:w val="0.89022133322044417"/>
          <c:h val="9.1572407615714696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legend>
    <c:plotVisOnly val="1"/>
    <c:dispBlanksAs val="gap"/>
    <c:showDLblsOverMax val="0"/>
  </c:chart>
  <c:spPr>
    <a:noFill/>
    <a:ln w="6350">
      <a:solidFill>
        <a:schemeClr val="accent3"/>
      </a:solidFill>
    </a:ln>
    <a:effectLst/>
  </c:spPr>
  <c:txPr>
    <a:bodyPr/>
    <a:lstStyle/>
    <a:p>
      <a:pPr>
        <a:defRPr sz="80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r>
              <a:rPr lang="en-US" b="1" dirty="0"/>
              <a:t>My skill to provide mental health care </a:t>
            </a:r>
            <a:r>
              <a:rPr lang="en-US" b="1" dirty="0" smtClean="0"/>
              <a:t>increased</a:t>
            </a:r>
            <a:endParaRPr lang="en-US" b="1" dirty="0"/>
          </a:p>
        </c:rich>
      </c:tx>
      <c:layout/>
      <c:overlay val="0"/>
      <c:spPr>
        <a:noFill/>
        <a:ln>
          <a:noFill/>
        </a:ln>
        <a:effectLst/>
      </c:spPr>
      <c:txPr>
        <a:bodyPr rot="0" spcFirstLastPara="1" vertOverflow="ellipsis" vert="horz" wrap="square" anchor="ctr" anchorCtr="1"/>
        <a:lstStyle/>
        <a:p>
          <a:pPr>
            <a:defRPr sz="960" b="1" i="0" u="none" strike="noStrike" kern="1200" spc="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title>
    <c:autoTitleDeleted val="0"/>
    <c:plotArea>
      <c:layout>
        <c:manualLayout>
          <c:layoutTarget val="inner"/>
          <c:xMode val="edge"/>
          <c:yMode val="edge"/>
          <c:x val="0.24226850675923575"/>
          <c:y val="0.24953703703703703"/>
          <c:w val="0.69072898145796302"/>
          <c:h val="0.52841207349081365"/>
        </c:manualLayout>
      </c:layout>
      <c:barChart>
        <c:barDir val="bar"/>
        <c:grouping val="clustered"/>
        <c:varyColors val="0"/>
        <c:ser>
          <c:idx val="0"/>
          <c:order val="0"/>
          <c:tx>
            <c:strRef>
              <c:f>'Fig9'!$B$28</c:f>
              <c:strCache>
                <c:ptCount val="1"/>
                <c:pt idx="0">
                  <c:v>Regular Callers (n=42)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'Fig9'!$A$29:$A$31</c:f>
              <c:strCache>
                <c:ptCount val="3"/>
                <c:pt idx="0">
                  <c:v>Moderately
or Very Much</c:v>
                </c:pt>
                <c:pt idx="1">
                  <c:v>Slightly</c:v>
                </c:pt>
                <c:pt idx="2">
                  <c:v>Not at All</c:v>
                </c:pt>
              </c:strCache>
            </c:strRef>
          </c:cat>
          <c:val>
            <c:numRef>
              <c:f>'Fig9'!$B$29:$B$31</c:f>
              <c:numCache>
                <c:formatCode>0.0%</c:formatCode>
                <c:ptCount val="3"/>
                <c:pt idx="0">
                  <c:v>0.85365853658536583</c:v>
                </c:pt>
                <c:pt idx="1">
                  <c:v>9.7560975609756101E-2</c:v>
                </c:pt>
                <c:pt idx="2">
                  <c:v>4.878048780487805E-2</c:v>
                </c:pt>
              </c:numCache>
            </c:numRef>
          </c:val>
          <c:extLst>
            <c:ext xmlns:c16="http://schemas.microsoft.com/office/drawing/2014/chart" uri="{C3380CC4-5D6E-409C-BE32-E72D297353CC}">
              <c16:uniqueId val="{00000000-C5A8-49A6-8454-4E318738E770}"/>
            </c:ext>
          </c:extLst>
        </c:ser>
        <c:ser>
          <c:idx val="1"/>
          <c:order val="1"/>
          <c:tx>
            <c:strRef>
              <c:f>'Fig9'!$C$28</c:f>
              <c:strCache>
                <c:ptCount val="1"/>
                <c:pt idx="0">
                  <c:v>Occasional Callers (n=74)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2"/>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'Fig9'!$A$29:$A$31</c:f>
              <c:strCache>
                <c:ptCount val="3"/>
                <c:pt idx="0">
                  <c:v>Moderately
or Very Much</c:v>
                </c:pt>
                <c:pt idx="1">
                  <c:v>Slightly</c:v>
                </c:pt>
                <c:pt idx="2">
                  <c:v>Not at All</c:v>
                </c:pt>
              </c:strCache>
            </c:strRef>
          </c:cat>
          <c:val>
            <c:numRef>
              <c:f>'Fig9'!$C$29:$C$31</c:f>
              <c:numCache>
                <c:formatCode>0.0%</c:formatCode>
                <c:ptCount val="3"/>
                <c:pt idx="0">
                  <c:v>0.75714285714285712</c:v>
                </c:pt>
                <c:pt idx="1">
                  <c:v>0.18571428571428572</c:v>
                </c:pt>
                <c:pt idx="2">
                  <c:v>5.7142857142857141E-2</c:v>
                </c:pt>
              </c:numCache>
            </c:numRef>
          </c:val>
          <c:extLst>
            <c:ext xmlns:c16="http://schemas.microsoft.com/office/drawing/2014/chart" uri="{C3380CC4-5D6E-409C-BE32-E72D297353CC}">
              <c16:uniqueId val="{00000001-C5A8-49A6-8454-4E318738E770}"/>
            </c:ext>
          </c:extLst>
        </c:ser>
        <c:dLbls>
          <c:showLegendKey val="0"/>
          <c:showVal val="0"/>
          <c:showCatName val="0"/>
          <c:showSerName val="0"/>
          <c:showPercent val="0"/>
          <c:showBubbleSize val="0"/>
        </c:dLbls>
        <c:gapWidth val="120"/>
        <c:axId val="274383288"/>
        <c:axId val="274380664"/>
      </c:barChart>
      <c:catAx>
        <c:axId val="274383288"/>
        <c:scaling>
          <c:orientation val="maxMin"/>
        </c:scaling>
        <c:delete val="0"/>
        <c:axPos val="l"/>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700" b="0" i="0" u="none" strike="noStrike" kern="120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crossAx val="274380664"/>
        <c:crosses val="autoZero"/>
        <c:auto val="1"/>
        <c:lblAlgn val="ctr"/>
        <c:lblOffset val="100"/>
        <c:noMultiLvlLbl val="0"/>
      </c:catAx>
      <c:valAx>
        <c:axId val="274380664"/>
        <c:scaling>
          <c:orientation val="minMax"/>
        </c:scaling>
        <c:delete val="0"/>
        <c:axPos val="b"/>
        <c:majorGridlines>
          <c:spPr>
            <a:ln w="6350"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crossAx val="274383288"/>
        <c:crosses val="max"/>
        <c:crossBetween val="between"/>
      </c:valAx>
      <c:spPr>
        <a:noFill/>
        <a:ln>
          <a:noFill/>
        </a:ln>
        <a:effectLst/>
      </c:spPr>
    </c:plotArea>
    <c:legend>
      <c:legendPos val="b"/>
      <c:layout>
        <c:manualLayout>
          <c:xMode val="edge"/>
          <c:yMode val="edge"/>
          <c:x val="5.4889157000536225E-2"/>
          <c:y val="0.88858632254301551"/>
          <c:w val="0.89022133322044417"/>
          <c:h val="9.1572407615714696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legend>
    <c:plotVisOnly val="1"/>
    <c:dispBlanksAs val="gap"/>
    <c:showDLblsOverMax val="0"/>
  </c:chart>
  <c:spPr>
    <a:noFill/>
    <a:ln w="6350">
      <a:solidFill>
        <a:schemeClr val="accent3"/>
      </a:solidFill>
    </a:ln>
    <a:effectLst/>
  </c:spPr>
  <c:txPr>
    <a:bodyPr/>
    <a:lstStyle/>
    <a:p>
      <a:pPr>
        <a:defRPr sz="80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r>
              <a:rPr lang="en-US" b="1" dirty="0"/>
              <a:t>My confidence to provide mental health care </a:t>
            </a:r>
            <a:r>
              <a:rPr lang="en-US" b="1" dirty="0" smtClean="0"/>
              <a:t>increased</a:t>
            </a:r>
            <a:endParaRPr lang="en-US" b="1" dirty="0"/>
          </a:p>
        </c:rich>
      </c:tx>
      <c:layout/>
      <c:overlay val="0"/>
      <c:spPr>
        <a:noFill/>
        <a:ln>
          <a:noFill/>
        </a:ln>
        <a:effectLst/>
      </c:spPr>
      <c:txPr>
        <a:bodyPr rot="0" spcFirstLastPara="1" vertOverflow="ellipsis" vert="horz" wrap="square" anchor="ctr" anchorCtr="1"/>
        <a:lstStyle/>
        <a:p>
          <a:pPr>
            <a:defRPr sz="960" b="1" i="0" u="none" strike="noStrike" kern="1200" spc="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title>
    <c:autoTitleDeleted val="0"/>
    <c:plotArea>
      <c:layout>
        <c:manualLayout>
          <c:layoutTarget val="inner"/>
          <c:xMode val="edge"/>
          <c:yMode val="edge"/>
          <c:x val="0.24226850675923575"/>
          <c:y val="0.24953703703703703"/>
          <c:w val="0.69072898145796291"/>
          <c:h val="0.52841207349081365"/>
        </c:manualLayout>
      </c:layout>
      <c:barChart>
        <c:barDir val="bar"/>
        <c:grouping val="clustered"/>
        <c:varyColors val="0"/>
        <c:ser>
          <c:idx val="0"/>
          <c:order val="0"/>
          <c:tx>
            <c:strRef>
              <c:f>'Fig9'!$B$34</c:f>
              <c:strCache>
                <c:ptCount val="1"/>
                <c:pt idx="0">
                  <c:v>Regular Callers (n=42)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'Fig9'!$A$35:$A$37</c:f>
              <c:strCache>
                <c:ptCount val="3"/>
                <c:pt idx="0">
                  <c:v>Moderately
or Very Much</c:v>
                </c:pt>
                <c:pt idx="1">
                  <c:v>Slightly</c:v>
                </c:pt>
                <c:pt idx="2">
                  <c:v>Not at All</c:v>
                </c:pt>
              </c:strCache>
            </c:strRef>
          </c:cat>
          <c:val>
            <c:numRef>
              <c:f>'Fig9'!$B$35:$B$37</c:f>
              <c:numCache>
                <c:formatCode>0.0%</c:formatCode>
                <c:ptCount val="3"/>
                <c:pt idx="0">
                  <c:v>0.82926829268292679</c:v>
                </c:pt>
                <c:pt idx="1">
                  <c:v>0.12195121951219512</c:v>
                </c:pt>
                <c:pt idx="2">
                  <c:v>4.878048780487805E-2</c:v>
                </c:pt>
              </c:numCache>
            </c:numRef>
          </c:val>
          <c:extLst>
            <c:ext xmlns:c16="http://schemas.microsoft.com/office/drawing/2014/chart" uri="{C3380CC4-5D6E-409C-BE32-E72D297353CC}">
              <c16:uniqueId val="{00000000-61C9-4F5B-AF08-4085314E9236}"/>
            </c:ext>
          </c:extLst>
        </c:ser>
        <c:ser>
          <c:idx val="1"/>
          <c:order val="1"/>
          <c:tx>
            <c:strRef>
              <c:f>'Fig9'!$C$34</c:f>
              <c:strCache>
                <c:ptCount val="1"/>
                <c:pt idx="0">
                  <c:v>Occasional Callers (n=74)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2"/>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'Fig9'!$A$35:$A$37</c:f>
              <c:strCache>
                <c:ptCount val="3"/>
                <c:pt idx="0">
                  <c:v>Moderately
or Very Much</c:v>
                </c:pt>
                <c:pt idx="1">
                  <c:v>Slightly</c:v>
                </c:pt>
                <c:pt idx="2">
                  <c:v>Not at All</c:v>
                </c:pt>
              </c:strCache>
            </c:strRef>
          </c:cat>
          <c:val>
            <c:numRef>
              <c:f>'Fig9'!$C$35:$C$37</c:f>
              <c:numCache>
                <c:formatCode>0.0%</c:formatCode>
                <c:ptCount val="3"/>
                <c:pt idx="0">
                  <c:v>0.73913043478260865</c:v>
                </c:pt>
                <c:pt idx="1">
                  <c:v>0.24637681159420291</c:v>
                </c:pt>
                <c:pt idx="2">
                  <c:v>1.4492753623188406E-2</c:v>
                </c:pt>
              </c:numCache>
            </c:numRef>
          </c:val>
          <c:extLst>
            <c:ext xmlns:c16="http://schemas.microsoft.com/office/drawing/2014/chart" uri="{C3380CC4-5D6E-409C-BE32-E72D297353CC}">
              <c16:uniqueId val="{00000001-61C9-4F5B-AF08-4085314E9236}"/>
            </c:ext>
          </c:extLst>
        </c:ser>
        <c:dLbls>
          <c:showLegendKey val="0"/>
          <c:showVal val="0"/>
          <c:showCatName val="0"/>
          <c:showSerName val="0"/>
          <c:showPercent val="0"/>
          <c:showBubbleSize val="0"/>
        </c:dLbls>
        <c:gapWidth val="120"/>
        <c:axId val="706963432"/>
        <c:axId val="706962120"/>
      </c:barChart>
      <c:catAx>
        <c:axId val="706963432"/>
        <c:scaling>
          <c:orientation val="maxMin"/>
        </c:scaling>
        <c:delete val="0"/>
        <c:axPos val="l"/>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700" b="0" i="0" u="none" strike="noStrike" kern="120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crossAx val="706962120"/>
        <c:crosses val="autoZero"/>
        <c:auto val="1"/>
        <c:lblAlgn val="ctr"/>
        <c:lblOffset val="100"/>
        <c:noMultiLvlLbl val="0"/>
      </c:catAx>
      <c:valAx>
        <c:axId val="706962120"/>
        <c:scaling>
          <c:orientation val="minMax"/>
        </c:scaling>
        <c:delete val="0"/>
        <c:axPos val="b"/>
        <c:majorGridlines>
          <c:spPr>
            <a:ln w="6350"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crossAx val="706963432"/>
        <c:crosses val="max"/>
        <c:crossBetween val="between"/>
      </c:valAx>
      <c:spPr>
        <a:noFill/>
        <a:ln>
          <a:noFill/>
        </a:ln>
        <a:effectLst/>
      </c:spPr>
    </c:plotArea>
    <c:legend>
      <c:legendPos val="b"/>
      <c:layout>
        <c:manualLayout>
          <c:xMode val="edge"/>
          <c:yMode val="edge"/>
          <c:x val="5.040887026218497E-2"/>
          <c:y val="0.88858632254301551"/>
          <c:w val="0.89022133322044417"/>
          <c:h val="9.1572407615714696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legend>
    <c:plotVisOnly val="1"/>
    <c:dispBlanksAs val="gap"/>
    <c:showDLblsOverMax val="0"/>
  </c:chart>
  <c:spPr>
    <a:solidFill>
      <a:schemeClr val="lt1"/>
    </a:solidFill>
    <a:ln w="6350">
      <a:solidFill>
        <a:schemeClr val="accent3"/>
      </a:solidFill>
    </a:ln>
    <a:effectLst/>
  </c:spPr>
  <c:txPr>
    <a:bodyPr/>
    <a:lstStyle/>
    <a:p>
      <a:pPr>
        <a:defRPr sz="80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26293502573213"/>
          <c:y val="0.10427797458920121"/>
          <c:w val="0.7038629964424683"/>
          <c:h val="0.84153938745247303"/>
        </c:manualLayout>
      </c:layout>
      <c:pieChart>
        <c:varyColors val="1"/>
        <c:ser>
          <c:idx val="1"/>
          <c:order val="1"/>
          <c:tx>
            <c:strRef>
              <c:f>'Fig10'!$C$1:$C$2</c:f>
              <c:strCache>
                <c:ptCount val="2"/>
                <c:pt idx="0">
                  <c:v>I intend to continue using the CPAN program in the next 6 months</c:v>
                </c:pt>
                <c:pt idx="1">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69-46EE-B734-5D33FED688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69-46EE-B734-5D33FED6882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69-46EE-B734-5D33FED68828}"/>
              </c:ext>
            </c:extLst>
          </c:dPt>
          <c:dLbls>
            <c:dLbl>
              <c:idx val="0"/>
              <c:layout>
                <c:manualLayout>
                  <c:x val="-2.5058317130672754E-2"/>
                  <c:y val="-0.18054340986655254"/>
                </c:manualLayout>
              </c:layout>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422756253065226"/>
                      <c:h val="0.19384499805635899"/>
                    </c:manualLayout>
                  </c15:layout>
                </c:ext>
                <c:ext xmlns:c16="http://schemas.microsoft.com/office/drawing/2014/chart" uri="{C3380CC4-5D6E-409C-BE32-E72D297353CC}">
                  <c16:uniqueId val="{00000001-6269-46EE-B734-5D33FED68828}"/>
                </c:ext>
              </c:extLst>
            </c:dLbl>
            <c:dLbl>
              <c:idx val="1"/>
              <c:layout>
                <c:manualLayout>
                  <c:x val="-5.1632513559144763E-2"/>
                  <c:y val="4.7657171431962882E-3"/>
                </c:manualLayout>
              </c:layout>
              <c:spPr>
                <a:noFill/>
                <a:ln>
                  <a:noFill/>
                </a:ln>
                <a:effectLst/>
              </c:spPr>
              <c:txPr>
                <a:bodyPr rot="0" spcFirstLastPara="1" vertOverflow="ellipsis" vert="horz" wrap="square" anchor="ctr" anchorCtr="1"/>
                <a:lstStyle/>
                <a:p>
                  <a:pPr>
                    <a:defRPr sz="900" b="0" i="0" u="none" strike="noStrike" kern="120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269-46EE-B734-5D33FED68828}"/>
                </c:ext>
              </c:extLst>
            </c:dLbl>
            <c:dLbl>
              <c:idx val="2"/>
              <c:layout>
                <c:manualLayout>
                  <c:x val="5.3009906019811953E-2"/>
                  <c:y val="8.6126383686952745E-3"/>
                </c:manualLayout>
              </c:layout>
              <c:spPr>
                <a:noFill/>
                <a:ln>
                  <a:noFill/>
                </a:ln>
                <a:effectLst/>
              </c:spPr>
              <c:txPr>
                <a:bodyPr rot="0" spcFirstLastPara="1" vertOverflow="ellipsis" vert="horz" wrap="square" anchor="ctr" anchorCtr="1"/>
                <a:lstStyle/>
                <a:p>
                  <a:pPr>
                    <a:defRPr sz="900" b="0" i="0" u="none" strike="noStrike" kern="120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269-46EE-B734-5D33FED68828}"/>
                </c:ext>
              </c:extLst>
            </c:dLbl>
            <c:spPr>
              <a:noFill/>
              <a:ln>
                <a:noFill/>
              </a:ln>
              <a:effectLst/>
            </c:spPr>
            <c:txPr>
              <a:bodyPr rot="0" spcFirstLastPara="1" vertOverflow="ellipsis" vert="horz" wrap="square" anchor="ctr" anchorCtr="1"/>
              <a:lstStyle/>
              <a:p>
                <a:pPr>
                  <a:defRPr sz="1000" b="0" i="0" u="none" strike="noStrike" kern="120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bg2">
                      <a:lumMod val="75000"/>
                    </a:schemeClr>
                  </a:solidFill>
                  <a:round/>
                </a:ln>
                <a:effectLst/>
              </c:spPr>
            </c:leaderLines>
            <c:extLst>
              <c:ext xmlns:c15="http://schemas.microsoft.com/office/drawing/2012/chart" uri="{CE6537A1-D6FC-4f65-9D91-7224C49458BB}"/>
            </c:extLst>
          </c:dLbls>
          <c:cat>
            <c:strRef>
              <c:f>'Fig10'!$A$3:$A$5</c:f>
              <c:strCache>
                <c:ptCount val="3"/>
                <c:pt idx="0">
                  <c:v>Agree or Strongly Agree</c:v>
                </c:pt>
                <c:pt idx="1">
                  <c:v>Neither Agree Nor Disagree</c:v>
                </c:pt>
                <c:pt idx="2">
                  <c:v>Disagree or Strongly Disagree</c:v>
                </c:pt>
              </c:strCache>
            </c:strRef>
          </c:cat>
          <c:val>
            <c:numRef>
              <c:f>'Fig10'!$C$3:$C$5</c:f>
              <c:numCache>
                <c:formatCode>0.0%</c:formatCode>
                <c:ptCount val="3"/>
                <c:pt idx="0">
                  <c:v>0.96330275229357798</c:v>
                </c:pt>
                <c:pt idx="1">
                  <c:v>1.834862385321101E-2</c:v>
                </c:pt>
                <c:pt idx="2">
                  <c:v>1.834862385321101E-2</c:v>
                </c:pt>
              </c:numCache>
            </c:numRef>
          </c:val>
          <c:extLst>
            <c:ext xmlns:c16="http://schemas.microsoft.com/office/drawing/2014/chart" uri="{C3380CC4-5D6E-409C-BE32-E72D297353CC}">
              <c16:uniqueId val="{00000006-6269-46EE-B734-5D33FED68828}"/>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'Fig10'!$B$1:$B$2</c15:sqref>
                        </c15:formulaRef>
                      </c:ext>
                    </c:extLst>
                    <c:strCache>
                      <c:ptCount val="2"/>
                      <c:pt idx="0">
                        <c:v>I intend to continue using the CPAN program in the next 6 months</c:v>
                      </c:pt>
                      <c:pt idx="1">
                        <c:v>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6269-46EE-B734-5D33FED688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6269-46EE-B734-5D33FED6882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6269-46EE-B734-5D33FED68828}"/>
                    </c:ext>
                  </c:extLst>
                </c:dPt>
                <c:cat>
                  <c:strRef>
                    <c:extLst>
                      <c:ext uri="{02D57815-91ED-43cb-92C2-25804820EDAC}">
                        <c15:formulaRef>
                          <c15:sqref>'Fig10'!$A$3:$A$5</c15:sqref>
                        </c15:formulaRef>
                      </c:ext>
                    </c:extLst>
                    <c:strCache>
                      <c:ptCount val="3"/>
                      <c:pt idx="0">
                        <c:v>Agree or Strongly Agree</c:v>
                      </c:pt>
                      <c:pt idx="1">
                        <c:v>Neither Agree Nor Disagree</c:v>
                      </c:pt>
                      <c:pt idx="2">
                        <c:v>Disagree or Strongly Disagree</c:v>
                      </c:pt>
                    </c:strCache>
                  </c:strRef>
                </c:cat>
                <c:val>
                  <c:numRef>
                    <c:extLst>
                      <c:ext uri="{02D57815-91ED-43cb-92C2-25804820EDAC}">
                        <c15:formulaRef>
                          <c15:sqref>'Fig10'!$B$3:$B$5</c15:sqref>
                        </c15:formulaRef>
                      </c:ext>
                    </c:extLst>
                    <c:numCache>
                      <c:formatCode>General</c:formatCode>
                      <c:ptCount val="3"/>
                      <c:pt idx="0">
                        <c:v>105</c:v>
                      </c:pt>
                      <c:pt idx="1">
                        <c:v>2</c:v>
                      </c:pt>
                      <c:pt idx="2">
                        <c:v>2</c:v>
                      </c:pt>
                    </c:numCache>
                  </c:numRef>
                </c:val>
                <c:extLst>
                  <c:ext xmlns:c16="http://schemas.microsoft.com/office/drawing/2014/chart" uri="{C3380CC4-5D6E-409C-BE32-E72D297353CC}">
                    <c16:uniqueId val="{0000000D-6269-46EE-B734-5D33FED68828}"/>
                  </c:ext>
                </c:extLst>
              </c15:ser>
            </c15:filteredPieSeries>
          </c:ext>
        </c:extLst>
      </c:pieChart>
      <c:spPr>
        <a:noFill/>
        <a:ln>
          <a:noFill/>
        </a:ln>
        <a:effectLst/>
      </c:spPr>
    </c:plotArea>
    <c:plotVisOnly val="1"/>
    <c:dispBlanksAs val="gap"/>
    <c:showDLblsOverMax val="0"/>
  </c:chart>
  <c:spPr>
    <a:noFill/>
    <a:ln>
      <a:noFill/>
    </a:ln>
    <a:effectLst/>
  </c:spPr>
  <c:txPr>
    <a:bodyPr/>
    <a:lstStyle/>
    <a:p>
      <a:pPr>
        <a:defRPr sz="100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75279313610105"/>
          <c:y val="0.10880367176395395"/>
          <c:w val="0.62446831895245847"/>
          <c:h val="0.84181317790263976"/>
        </c:manualLayout>
      </c:layout>
      <c:pieChart>
        <c:varyColors val="1"/>
        <c:ser>
          <c:idx val="1"/>
          <c:order val="1"/>
          <c:tx>
            <c:strRef>
              <c:f>'Fig10'!$C$7:$C$8</c:f>
              <c:strCache>
                <c:ptCount val="2"/>
                <c:pt idx="0">
                  <c:v>I would recommend the CPAN program to other providers</c:v>
                </c:pt>
                <c:pt idx="1">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98-49C0-B146-8A7C276E8A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E98-49C0-B146-8A7C276E8A4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E98-49C0-B146-8A7C276E8A48}"/>
              </c:ext>
            </c:extLst>
          </c:dPt>
          <c:dLbls>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E98-49C0-B146-8A7C276E8A48}"/>
                </c:ext>
              </c:extLst>
            </c:dLbl>
            <c:dLbl>
              <c:idx val="1"/>
              <c:delete val="1"/>
              <c:extLst>
                <c:ext xmlns:c15="http://schemas.microsoft.com/office/drawing/2012/chart" uri="{CE6537A1-D6FC-4f65-9D91-7224C49458BB}"/>
                <c:ext xmlns:c16="http://schemas.microsoft.com/office/drawing/2014/chart" uri="{C3380CC4-5D6E-409C-BE32-E72D297353CC}">
                  <c16:uniqueId val="{00000003-0E98-49C0-B146-8A7C276E8A48}"/>
                </c:ext>
              </c:extLst>
            </c:dLbl>
            <c:dLbl>
              <c:idx val="2"/>
              <c:layout>
                <c:manualLayout>
                  <c:x val="2.9081111848970598E-2"/>
                  <c:y val="1.03269832530628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E98-49C0-B146-8A7C276E8A48}"/>
                </c:ext>
              </c:extLst>
            </c:dLbl>
            <c:spPr>
              <a:noFill/>
              <a:ln>
                <a:noFill/>
              </a:ln>
              <a:effectLst/>
            </c:spPr>
            <c:txPr>
              <a:bodyPr rot="0" spcFirstLastPara="1" vertOverflow="ellipsis" vert="horz" wrap="square" anchor="ctr" anchorCtr="1"/>
              <a:lstStyle/>
              <a:p>
                <a:pPr>
                  <a:defRPr sz="900" b="0" i="0" u="none" strike="noStrike" kern="1200" baseline="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'Fig10'!$A$9:$A$11</c:f>
              <c:strCache>
                <c:ptCount val="3"/>
                <c:pt idx="0">
                  <c:v>Agree or Strongly Agree</c:v>
                </c:pt>
                <c:pt idx="1">
                  <c:v>Neither Agree Nor Disagree</c:v>
                </c:pt>
                <c:pt idx="2">
                  <c:v>Disagree or Strongly Disagree</c:v>
                </c:pt>
              </c:strCache>
            </c:strRef>
          </c:cat>
          <c:val>
            <c:numRef>
              <c:f>'Fig10'!$C$9:$C$11</c:f>
              <c:numCache>
                <c:formatCode>0.0%</c:formatCode>
                <c:ptCount val="3"/>
                <c:pt idx="0">
                  <c:v>0.98181818181818181</c:v>
                </c:pt>
                <c:pt idx="1">
                  <c:v>0</c:v>
                </c:pt>
                <c:pt idx="2">
                  <c:v>1.8181818181818181E-2</c:v>
                </c:pt>
              </c:numCache>
            </c:numRef>
          </c:val>
          <c:extLst>
            <c:ext xmlns:c16="http://schemas.microsoft.com/office/drawing/2014/chart" uri="{C3380CC4-5D6E-409C-BE32-E72D297353CC}">
              <c16:uniqueId val="{00000006-0E98-49C0-B146-8A7C276E8A48}"/>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'Fig10'!$B$7:$B$8</c15:sqref>
                        </c15:formulaRef>
                      </c:ext>
                    </c:extLst>
                    <c:strCache>
                      <c:ptCount val="2"/>
                      <c:pt idx="0">
                        <c:v>I would recommend the CPAN program to other providers</c:v>
                      </c:pt>
                      <c:pt idx="1">
                        <c:v>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0E98-49C0-B146-8A7C276E8A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0E98-49C0-B146-8A7C276E8A4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0E98-49C0-B146-8A7C276E8A48}"/>
                    </c:ext>
                  </c:extLst>
                </c:dPt>
                <c:cat>
                  <c:strRef>
                    <c:extLst>
                      <c:ext uri="{02D57815-91ED-43cb-92C2-25804820EDAC}">
                        <c15:formulaRef>
                          <c15:sqref>'Fig10'!$A$9:$A$11</c15:sqref>
                        </c15:formulaRef>
                      </c:ext>
                    </c:extLst>
                    <c:strCache>
                      <c:ptCount val="3"/>
                      <c:pt idx="0">
                        <c:v>Agree or Strongly Agree</c:v>
                      </c:pt>
                      <c:pt idx="1">
                        <c:v>Neither Agree Nor Disagree</c:v>
                      </c:pt>
                      <c:pt idx="2">
                        <c:v>Disagree or Strongly Disagree</c:v>
                      </c:pt>
                    </c:strCache>
                  </c:strRef>
                </c:cat>
                <c:val>
                  <c:numRef>
                    <c:extLst>
                      <c:ext uri="{02D57815-91ED-43cb-92C2-25804820EDAC}">
                        <c15:formulaRef>
                          <c15:sqref>'Fig10'!$B$9:$B$11</c15:sqref>
                        </c15:formulaRef>
                      </c:ext>
                    </c:extLst>
                    <c:numCache>
                      <c:formatCode>General</c:formatCode>
                      <c:ptCount val="3"/>
                      <c:pt idx="0">
                        <c:v>108</c:v>
                      </c:pt>
                      <c:pt idx="1">
                        <c:v>0</c:v>
                      </c:pt>
                      <c:pt idx="2">
                        <c:v>2</c:v>
                      </c:pt>
                    </c:numCache>
                  </c:numRef>
                </c:val>
                <c:extLst>
                  <c:ext xmlns:c16="http://schemas.microsoft.com/office/drawing/2014/chart" uri="{C3380CC4-5D6E-409C-BE32-E72D297353CC}">
                    <c16:uniqueId val="{0000000D-0E98-49C0-B146-8A7C276E8A48}"/>
                  </c:ext>
                </c:extLst>
              </c15:ser>
            </c15:filteredPieSeries>
          </c:ext>
        </c:extLst>
      </c:pieChart>
      <c:spPr>
        <a:noFill/>
        <a:ln>
          <a:noFill/>
        </a:ln>
        <a:effectLst/>
      </c:spPr>
    </c:plotArea>
    <c:plotVisOnly val="1"/>
    <c:dispBlanksAs val="gap"/>
    <c:showDLblsOverMax val="0"/>
  </c:chart>
  <c:spPr>
    <a:noFill/>
    <a:ln>
      <a:noFill/>
    </a:ln>
    <a:effectLst/>
  </c:spPr>
  <c:txPr>
    <a:bodyPr/>
    <a:lstStyle/>
    <a:p>
      <a:pPr>
        <a:defRPr>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387136"/>
            <a:ext cx="5608320" cy="4156234"/>
          </a:xfrm>
          <a:prstGeom prst="rect">
            <a:avLst/>
          </a:prstGeom>
          <a:noFill/>
          <a:ln>
            <a:noFill/>
          </a:ln>
        </p:spPr>
        <p:txBody>
          <a:bodyPr spcFirstLastPara="1" wrap="square" lIns="92815" tIns="92815" rIns="92815" bIns="9281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smtClean="0">
                <a:solidFill>
                  <a:srgbClr val="000000"/>
                </a:solidFill>
                <a:effectLst/>
                <a:latin typeface="Arial"/>
                <a:ea typeface="Arial"/>
                <a:cs typeface="Arial"/>
                <a:sym typeface="Arial"/>
              </a:rPr>
              <a:t>Survey</a:t>
            </a:r>
            <a:r>
              <a:rPr lang="en-US" sz="1100" b="0" i="0" u="none" strike="noStrike" cap="none" baseline="0" dirty="0" smtClean="0">
                <a:solidFill>
                  <a:srgbClr val="000000"/>
                </a:solidFill>
                <a:effectLst/>
                <a:latin typeface="Arial"/>
                <a:ea typeface="Arial"/>
                <a:cs typeface="Arial"/>
                <a:sym typeface="Arial"/>
              </a:rPr>
              <a:t> r</a:t>
            </a:r>
            <a:r>
              <a:rPr lang="en-US" sz="1100" b="0" i="0" u="none" strike="noStrike" cap="none" dirty="0" smtClean="0">
                <a:solidFill>
                  <a:srgbClr val="000000"/>
                </a:solidFill>
                <a:effectLst/>
                <a:latin typeface="Arial"/>
                <a:ea typeface="Arial"/>
                <a:cs typeface="Arial"/>
                <a:sym typeface="Arial"/>
              </a:rPr>
              <a:t>esponse rates varied by HRI, ranging from 13.9% to 44.4%, with an overall survey response rate of 29%</a:t>
            </a:r>
            <a:endParaRPr lang="en-US" dirty="0"/>
          </a:p>
        </p:txBody>
      </p:sp>
    </p:spTree>
    <p:extLst>
      <p:ext uri="{BB962C8B-B14F-4D97-AF65-F5344CB8AC3E}">
        <p14:creationId xmlns:p14="http://schemas.microsoft.com/office/powerpoint/2010/main" val="201323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tabLst/>
              <a:defRPr/>
            </a:pPr>
            <a:r>
              <a:rPr lang="en-US" sz="1100" b="0" i="0" u="none" strike="noStrike" cap="none" dirty="0" smtClean="0">
                <a:solidFill>
                  <a:srgbClr val="000000"/>
                </a:solidFill>
                <a:effectLst/>
                <a:latin typeface="Arial"/>
                <a:ea typeface="Arial"/>
                <a:cs typeface="Arial"/>
                <a:sym typeface="Arial"/>
              </a:rPr>
              <a:t>76% female, 57% white, 71.7% physicians, and 59% practicing</a:t>
            </a:r>
            <a:r>
              <a:rPr lang="en-US" sz="1100" b="0" i="0" u="none" strike="noStrike" cap="none" baseline="0" dirty="0" smtClean="0">
                <a:solidFill>
                  <a:srgbClr val="000000"/>
                </a:solidFill>
                <a:effectLst/>
                <a:latin typeface="Arial"/>
                <a:ea typeface="Arial"/>
                <a:cs typeface="Arial"/>
                <a:sym typeface="Arial"/>
              </a:rPr>
              <a:t> 10 years or longer. </a:t>
            </a:r>
          </a:p>
          <a:p>
            <a:pPr marL="457200" marR="0" lvl="0" indent="-317500" algn="l" defTabSz="914400" rtl="0" eaLnBrk="1" fontAlgn="auto" latinLnBrk="0" hangingPunct="1">
              <a:lnSpc>
                <a:spcPct val="100000"/>
              </a:lnSpc>
              <a:spcBef>
                <a:spcPts val="0"/>
              </a:spcBef>
              <a:spcAft>
                <a:spcPts val="0"/>
              </a:spcAft>
              <a:buClr>
                <a:srgbClr val="000000"/>
              </a:buClr>
              <a:buSzPts val="1400"/>
              <a:tabLst/>
              <a:defRPr/>
            </a:pPr>
            <a:r>
              <a:rPr lang="en-US" sz="1100" b="0" i="0" u="none" strike="noStrike" cap="none" dirty="0" smtClean="0">
                <a:solidFill>
                  <a:srgbClr val="000000"/>
                </a:solidFill>
                <a:effectLst/>
                <a:latin typeface="Arial"/>
                <a:ea typeface="Arial"/>
                <a:cs typeface="Arial"/>
                <a:sym typeface="Arial"/>
              </a:rPr>
              <a:t>36% reported calling CPAN regularly and 63% reported</a:t>
            </a:r>
            <a:r>
              <a:rPr lang="en-US" sz="1100" b="0" i="0" u="none" strike="noStrike" cap="none" baseline="0" dirty="0" smtClean="0">
                <a:solidFill>
                  <a:srgbClr val="000000"/>
                </a:solidFill>
                <a:effectLst/>
                <a:latin typeface="Arial"/>
                <a:ea typeface="Arial"/>
                <a:cs typeface="Arial"/>
                <a:sym typeface="Arial"/>
              </a:rPr>
              <a:t> calling CPAN on occasion </a:t>
            </a:r>
            <a:r>
              <a:rPr lang="en-US" sz="1100" b="0" i="0" u="none" strike="noStrike" cap="none" dirty="0" smtClean="0">
                <a:solidFill>
                  <a:srgbClr val="000000"/>
                </a:solidFill>
                <a:effectLst/>
                <a:latin typeface="Arial"/>
                <a:ea typeface="Arial"/>
                <a:cs typeface="Arial"/>
                <a:sym typeface="Arial"/>
              </a:rPr>
              <a:t>in the past 12 months.</a:t>
            </a:r>
          </a:p>
        </p:txBody>
      </p:sp>
    </p:spTree>
    <p:extLst>
      <p:ext uri="{BB962C8B-B14F-4D97-AF65-F5344CB8AC3E}">
        <p14:creationId xmlns:p14="http://schemas.microsoft.com/office/powerpoint/2010/main" val="387268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9862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smtClean="0">
                <a:solidFill>
                  <a:schemeClr val="bg2">
                    <a:lumMod val="75000"/>
                  </a:schemeClr>
                </a:solidFill>
                <a:latin typeface="Lato" panose="020B0604020202020204" charset="0"/>
                <a:ea typeface="Calibri" panose="020F0502020204030204" pitchFamily="34" charset="0"/>
                <a:cs typeface="Times New Roman" panose="02020603050405020304" pitchFamily="18" charset="0"/>
              </a:rPr>
              <a:t>More than 70% of providers reported their knowledge, skills, and confidence to provide mental health care increased moderately or very much due to CPAN.</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smtClean="0">
                <a:solidFill>
                  <a:schemeClr val="bg2">
                    <a:lumMod val="75000"/>
                  </a:schemeClr>
                </a:solidFill>
                <a:latin typeface="Lato" panose="020B0604020202020204" charset="0"/>
                <a:cs typeface="Times New Roman" panose="02020603050405020304" pitchFamily="18" charset="0"/>
              </a:rPr>
              <a:t>Regular</a:t>
            </a:r>
            <a:r>
              <a:rPr lang="en-US" baseline="0" dirty="0" smtClean="0">
                <a:solidFill>
                  <a:schemeClr val="bg2">
                    <a:lumMod val="75000"/>
                  </a:schemeClr>
                </a:solidFill>
                <a:latin typeface="Lato" panose="020B0604020202020204" charset="0"/>
                <a:cs typeface="Times New Roman" panose="02020603050405020304" pitchFamily="18" charset="0"/>
              </a:rPr>
              <a:t> CPAN callers were more likely to report higher knowledge, skills, and confidence than occasional callers. </a:t>
            </a:r>
            <a:endParaRPr lang="en-US" dirty="0" smtClean="0">
              <a:solidFill>
                <a:schemeClr val="bg2">
                  <a:lumMod val="75000"/>
                </a:schemeClr>
              </a:solidFill>
              <a:latin typeface="Lato" panose="020B0604020202020204" charset="0"/>
            </a:endParaRPr>
          </a:p>
          <a:p>
            <a:pPr marL="139700" indent="0">
              <a:buNone/>
            </a:pPr>
            <a:endParaRPr lang="en-US" dirty="0"/>
          </a:p>
        </p:txBody>
      </p:sp>
    </p:spTree>
    <p:extLst>
      <p:ext uri="{BB962C8B-B14F-4D97-AF65-F5344CB8AC3E}">
        <p14:creationId xmlns:p14="http://schemas.microsoft.com/office/powerpoint/2010/main" val="5194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smtClean="0">
                <a:solidFill>
                  <a:srgbClr val="000000"/>
                </a:solidFill>
                <a:effectLst/>
                <a:latin typeface="Arial"/>
                <a:ea typeface="Arial"/>
                <a:cs typeface="Arial"/>
                <a:sym typeface="Arial"/>
              </a:rPr>
              <a:t>Almost all providers reported that they will continue to use</a:t>
            </a:r>
            <a:r>
              <a:rPr lang="en-US" sz="1100" b="0" i="0" u="none" strike="noStrike" cap="none" baseline="0" dirty="0" smtClean="0">
                <a:solidFill>
                  <a:srgbClr val="000000"/>
                </a:solidFill>
                <a:effectLst/>
                <a:latin typeface="Arial"/>
                <a:ea typeface="Arial"/>
                <a:cs typeface="Arial"/>
                <a:sym typeface="Arial"/>
              </a:rPr>
              <a:t> CPAN in the next 6 months and that they </a:t>
            </a:r>
            <a:r>
              <a:rPr lang="en-US" sz="1100" b="0" i="0" u="none" strike="noStrike" cap="none" dirty="0" smtClean="0">
                <a:solidFill>
                  <a:srgbClr val="000000"/>
                </a:solidFill>
                <a:effectLst/>
                <a:latin typeface="Arial"/>
                <a:ea typeface="Arial"/>
                <a:cs typeface="Arial"/>
                <a:sym typeface="Arial"/>
              </a:rPr>
              <a:t>agree or strongly agree with recommending CPAN to other providers.</a:t>
            </a:r>
            <a:endParaRPr lang="en-US" dirty="0"/>
          </a:p>
        </p:txBody>
      </p:sp>
    </p:spTree>
    <p:extLst>
      <p:ext uri="{BB962C8B-B14F-4D97-AF65-F5344CB8AC3E}">
        <p14:creationId xmlns:p14="http://schemas.microsoft.com/office/powerpoint/2010/main" val="162306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507724" y="2762725"/>
            <a:ext cx="7020607" cy="1159800"/>
          </a:xfrm>
          <a:prstGeom prst="rect">
            <a:avLst/>
          </a:prstGeom>
        </p:spPr>
        <p:txBody>
          <a:bodyPr spcFirstLastPara="1" wrap="square" lIns="91425" tIns="91425" rIns="91425" bIns="91425" anchor="t" anchorCtr="0">
            <a:noAutofit/>
          </a:bodyPr>
          <a:lstStyle/>
          <a:p>
            <a:pPr lvl="0"/>
            <a:r>
              <a:rPr lang="en" sz="4000" dirty="0"/>
              <a:t>TCMHCC External Evaluation </a:t>
            </a:r>
            <a:r>
              <a:rPr lang="en" sz="4000" dirty="0" smtClean="0"/>
              <a:t>October </a:t>
            </a:r>
            <a:r>
              <a:rPr lang="en" sz="4000" dirty="0"/>
              <a:t>2023</a:t>
            </a:r>
            <a:endParaRPr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85800" y="1089377"/>
            <a:ext cx="3965918" cy="3659604"/>
          </a:xfrm>
        </p:spPr>
        <p:txBody>
          <a:bodyPr/>
          <a:lstStyle/>
          <a:p>
            <a:pPr indent="-440256">
              <a:spcBef>
                <a:spcPts val="0"/>
              </a:spcBef>
              <a:buClr>
                <a:schemeClr val="accent1"/>
              </a:buClr>
              <a:buSzPct val="100000"/>
            </a:pPr>
            <a:r>
              <a:rPr lang="en-US" sz="1400" b="1" u="sng" dirty="0">
                <a:solidFill>
                  <a:schemeClr val="accent4"/>
                </a:solidFill>
              </a:rPr>
              <a:t>Objective</a:t>
            </a:r>
            <a:r>
              <a:rPr lang="en-US" sz="1400" b="1" dirty="0">
                <a:solidFill>
                  <a:schemeClr val="accent4"/>
                </a:solidFill>
              </a:rPr>
              <a:t>:  </a:t>
            </a:r>
            <a:r>
              <a:rPr lang="en-US" sz="1400" dirty="0">
                <a:solidFill>
                  <a:schemeClr val="accent4"/>
                </a:solidFill>
              </a:rPr>
              <a:t>Adapt and deliver </a:t>
            </a:r>
            <a:r>
              <a:rPr lang="en-US" sz="1400" dirty="0" smtClean="0">
                <a:solidFill>
                  <a:schemeClr val="accent4"/>
                </a:solidFill>
              </a:rPr>
              <a:t>CPAN </a:t>
            </a:r>
            <a:endParaRPr lang="en-US" sz="1400" dirty="0">
              <a:solidFill>
                <a:schemeClr val="accent4"/>
              </a:solidFill>
            </a:endParaRPr>
          </a:p>
          <a:p>
            <a:pPr indent="0">
              <a:spcBef>
                <a:spcPts val="0"/>
              </a:spcBef>
              <a:buClr>
                <a:schemeClr val="accent1"/>
              </a:buClr>
              <a:buSzPct val="100000"/>
              <a:buNone/>
            </a:pPr>
            <a:r>
              <a:rPr lang="en-US" sz="1400" dirty="0">
                <a:solidFill>
                  <a:schemeClr val="accent4"/>
                </a:solidFill>
              </a:rPr>
              <a:t>survey to </a:t>
            </a:r>
            <a:r>
              <a:rPr lang="en-US" sz="1400" dirty="0" smtClean="0">
                <a:solidFill>
                  <a:schemeClr val="accent4"/>
                </a:solidFill>
              </a:rPr>
              <a:t>enrolled providers </a:t>
            </a:r>
            <a:r>
              <a:rPr lang="en-US" sz="1400" i="1" u="sng" dirty="0" smtClean="0">
                <a:solidFill>
                  <a:schemeClr val="accent4"/>
                </a:solidFill>
              </a:rPr>
              <a:t>who have used CPAN in the past 12 months</a:t>
            </a:r>
            <a:r>
              <a:rPr lang="en-US" sz="1400" i="1" dirty="0" smtClean="0">
                <a:solidFill>
                  <a:schemeClr val="accent4"/>
                </a:solidFill>
              </a:rPr>
              <a:t> </a:t>
            </a:r>
            <a:r>
              <a:rPr lang="en-US" sz="1400" dirty="0" smtClean="0">
                <a:solidFill>
                  <a:schemeClr val="accent4"/>
                </a:solidFill>
              </a:rPr>
              <a:t>to </a:t>
            </a:r>
            <a:r>
              <a:rPr lang="en-US" sz="1400" dirty="0">
                <a:solidFill>
                  <a:schemeClr val="accent4"/>
                </a:solidFill>
              </a:rPr>
              <a:t>understand contextual factors influencing </a:t>
            </a:r>
            <a:r>
              <a:rPr lang="en-US" sz="1400" dirty="0" smtClean="0">
                <a:solidFill>
                  <a:schemeClr val="accent4"/>
                </a:solidFill>
              </a:rPr>
              <a:t>program utilization, satisfaction, and perceived outcomes.</a:t>
            </a:r>
            <a:endParaRPr lang="en-US" sz="1400" dirty="0">
              <a:solidFill>
                <a:schemeClr val="accent4"/>
              </a:solidFill>
            </a:endParaRPr>
          </a:p>
          <a:p>
            <a:pPr indent="-440256">
              <a:spcBef>
                <a:spcPts val="0"/>
              </a:spcBef>
              <a:buClr>
                <a:schemeClr val="accent1"/>
              </a:buClr>
              <a:buSzPct val="100000"/>
            </a:pPr>
            <a:endParaRPr lang="en-US" sz="1400" dirty="0" smtClean="0">
              <a:solidFill>
                <a:schemeClr val="accent4"/>
              </a:solidFill>
            </a:endParaRPr>
          </a:p>
          <a:p>
            <a:pPr indent="-440256">
              <a:spcBef>
                <a:spcPts val="0"/>
              </a:spcBef>
              <a:buClr>
                <a:schemeClr val="accent1"/>
              </a:buClr>
              <a:buSzPct val="100000"/>
            </a:pPr>
            <a:r>
              <a:rPr lang="en-US" sz="1400" b="1" u="sng" dirty="0" smtClean="0">
                <a:solidFill>
                  <a:schemeClr val="accent4"/>
                </a:solidFill>
              </a:rPr>
              <a:t>Sample</a:t>
            </a:r>
            <a:r>
              <a:rPr lang="en-US" sz="1400" b="1" dirty="0">
                <a:solidFill>
                  <a:schemeClr val="accent4"/>
                </a:solidFill>
              </a:rPr>
              <a:t>: </a:t>
            </a:r>
            <a:r>
              <a:rPr lang="en-US" sz="1400" dirty="0">
                <a:solidFill>
                  <a:schemeClr val="accent4"/>
                </a:solidFill>
              </a:rPr>
              <a:t>Identified a diverse sample of providers across HRIs </a:t>
            </a:r>
            <a:r>
              <a:rPr lang="en-US" sz="1400" dirty="0" smtClean="0">
                <a:solidFill>
                  <a:schemeClr val="accent4"/>
                </a:solidFill>
              </a:rPr>
              <a:t>based </a:t>
            </a:r>
            <a:r>
              <a:rPr lang="en-US" sz="1400" dirty="0">
                <a:solidFill>
                  <a:schemeClr val="accent4"/>
                </a:solidFill>
              </a:rPr>
              <a:t>on the following factors: </a:t>
            </a:r>
          </a:p>
          <a:p>
            <a:pPr lvl="1" indent="-284163">
              <a:spcBef>
                <a:spcPts val="600"/>
              </a:spcBef>
              <a:buClr>
                <a:schemeClr val="accent1"/>
              </a:buClr>
              <a:buSzPct val="100000"/>
              <a:buFont typeface="+mj-lt"/>
              <a:buAutoNum type="arabicParenR"/>
            </a:pPr>
            <a:r>
              <a:rPr lang="en-US" sz="1300" dirty="0" smtClean="0">
                <a:solidFill>
                  <a:schemeClr val="accent4"/>
                </a:solidFill>
              </a:rPr>
              <a:t>Childhood </a:t>
            </a:r>
            <a:r>
              <a:rPr lang="en-US" sz="1300" dirty="0">
                <a:solidFill>
                  <a:schemeClr val="accent4"/>
                </a:solidFill>
              </a:rPr>
              <a:t>opportunity index (COI) (a social vulnerability composite measure for children</a:t>
            </a:r>
            <a:r>
              <a:rPr lang="en-US" sz="1300" dirty="0" smtClean="0">
                <a:solidFill>
                  <a:schemeClr val="accent4"/>
                </a:solidFill>
              </a:rPr>
              <a:t>)</a:t>
            </a:r>
          </a:p>
          <a:p>
            <a:pPr lvl="1" indent="-284163">
              <a:spcBef>
                <a:spcPts val="600"/>
              </a:spcBef>
              <a:buClr>
                <a:schemeClr val="accent1"/>
              </a:buClr>
              <a:buSzPct val="100000"/>
              <a:buFont typeface="+mj-lt"/>
              <a:buAutoNum type="arabicParenR"/>
            </a:pPr>
            <a:r>
              <a:rPr lang="en-US" sz="1300" dirty="0" smtClean="0">
                <a:solidFill>
                  <a:schemeClr val="accent4"/>
                </a:solidFill>
              </a:rPr>
              <a:t>Population density</a:t>
            </a:r>
            <a:endParaRPr lang="en-US" sz="1300" dirty="0">
              <a:solidFill>
                <a:schemeClr val="accent4"/>
              </a:solidFill>
            </a:endParaRPr>
          </a:p>
          <a:p>
            <a:pPr indent="-440256">
              <a:spcBef>
                <a:spcPts val="1200"/>
              </a:spcBef>
              <a:buClr>
                <a:schemeClr val="accent1"/>
              </a:buClr>
              <a:buSzPct val="100000"/>
            </a:pPr>
            <a:r>
              <a:rPr lang="en-US" sz="1400" b="1" u="sng" dirty="0" smtClean="0">
                <a:solidFill>
                  <a:schemeClr val="accent4"/>
                </a:solidFill>
              </a:rPr>
              <a:t>Goal</a:t>
            </a:r>
            <a:r>
              <a:rPr lang="en-US" sz="1400" b="1" dirty="0">
                <a:solidFill>
                  <a:schemeClr val="accent4"/>
                </a:solidFill>
              </a:rPr>
              <a:t>: </a:t>
            </a:r>
            <a:r>
              <a:rPr lang="en-US" sz="1400" dirty="0" smtClean="0">
                <a:solidFill>
                  <a:schemeClr val="accent4"/>
                </a:solidFill>
              </a:rPr>
              <a:t>100 </a:t>
            </a:r>
            <a:r>
              <a:rPr lang="en-US" sz="1400" dirty="0">
                <a:solidFill>
                  <a:schemeClr val="accent4"/>
                </a:solidFill>
              </a:rPr>
              <a:t>responses</a:t>
            </a:r>
          </a:p>
          <a:p>
            <a:pPr indent="-440256">
              <a:spcBef>
                <a:spcPts val="1200"/>
              </a:spcBef>
              <a:buClr>
                <a:schemeClr val="accent1"/>
              </a:buClr>
              <a:buSzPct val="100000"/>
            </a:pPr>
            <a:endParaRPr lang="en-US" sz="1400" dirty="0">
              <a:solidFill>
                <a:schemeClr val="accent4"/>
              </a:solidFill>
            </a:endParaRPr>
          </a:p>
          <a:p>
            <a:pPr lvl="1" indent="-284163">
              <a:spcBef>
                <a:spcPts val="600"/>
              </a:spcBef>
              <a:buClr>
                <a:schemeClr val="accent1"/>
              </a:buClr>
              <a:buSzPct val="100000"/>
              <a:buFont typeface="+mj-lt"/>
              <a:buAutoNum type="arabicParenR"/>
            </a:pPr>
            <a:endParaRPr lang="en" sz="1200" dirty="0">
              <a:solidFill>
                <a:schemeClr val="accent4"/>
              </a:solidFill>
            </a:endParaRPr>
          </a:p>
          <a:p>
            <a:pPr marL="114300" indent="0">
              <a:buNone/>
            </a:pPr>
            <a:endParaRPr lang="en-US" sz="1400" dirty="0">
              <a:solidFill>
                <a:schemeClr val="accent4"/>
              </a:solidFill>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
        <p:nvSpPr>
          <p:cNvPr id="178" name="TextBox 177"/>
          <p:cNvSpPr txBox="1"/>
          <p:nvPr/>
        </p:nvSpPr>
        <p:spPr>
          <a:xfrm>
            <a:off x="5097194" y="1339060"/>
            <a:ext cx="3563947" cy="261610"/>
          </a:xfrm>
          <a:prstGeom prst="rect">
            <a:avLst/>
          </a:prstGeom>
          <a:noFill/>
        </p:spPr>
        <p:txBody>
          <a:bodyPr wrap="square" rtlCol="0">
            <a:spAutoFit/>
          </a:bodyPr>
          <a:lstStyle/>
          <a:p>
            <a:pPr algn="ctr"/>
            <a:r>
              <a:rPr lang="en-US" sz="1100" b="1" dirty="0" smtClean="0">
                <a:latin typeface="Calibri" panose="020F0502020204030204" pitchFamily="34" charset="0"/>
                <a:cs typeface="Calibri" panose="020F0502020204030204" pitchFamily="34" charset="0"/>
              </a:rPr>
              <a:t>CPAN Provider Survey Sample </a:t>
            </a:r>
            <a:r>
              <a:rPr lang="en-US" sz="1100" b="1" dirty="0">
                <a:latin typeface="Calibri" panose="020F0502020204030204" pitchFamily="34" charset="0"/>
                <a:cs typeface="Calibri" panose="020F0502020204030204" pitchFamily="34" charset="0"/>
              </a:rPr>
              <a:t>&amp; Responses</a:t>
            </a:r>
          </a:p>
        </p:txBody>
      </p:sp>
      <p:sp>
        <p:nvSpPr>
          <p:cNvPr id="23" name="Title 2"/>
          <p:cNvSpPr txBox="1">
            <a:spLocks/>
          </p:cNvSpPr>
          <p:nvPr/>
        </p:nvSpPr>
        <p:spPr>
          <a:xfrm>
            <a:off x="685800" y="93537"/>
            <a:ext cx="7445168"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US" dirty="0" smtClean="0">
                <a:solidFill>
                  <a:schemeClr val="accent1"/>
                </a:solidFill>
              </a:rPr>
              <a:t>CPAN Provider Survey (Active Users)</a:t>
            </a:r>
            <a:endParaRPr lang="en-US" dirty="0">
              <a:solidFill>
                <a:schemeClr val="accent1"/>
              </a:solidFill>
            </a:endParaRPr>
          </a:p>
        </p:txBody>
      </p:sp>
      <p:pic>
        <p:nvPicPr>
          <p:cNvPr id="3" name="Picture 2"/>
          <p:cNvPicPr>
            <a:picLocks noChangeAspect="1"/>
          </p:cNvPicPr>
          <p:nvPr/>
        </p:nvPicPr>
        <p:blipFill rotWithShape="1">
          <a:blip r:embed="rId3"/>
          <a:srcRect l="1012" t="1661" r="455" b="1510"/>
          <a:stretch/>
        </p:blipFill>
        <p:spPr>
          <a:xfrm>
            <a:off x="5162311" y="1686560"/>
            <a:ext cx="3433712" cy="2148840"/>
          </a:xfrm>
          <a:prstGeom prst="rect">
            <a:avLst/>
          </a:prstGeom>
        </p:spPr>
      </p:pic>
    </p:spTree>
    <p:extLst>
      <p:ext uri="{BB962C8B-B14F-4D97-AF65-F5344CB8AC3E}">
        <p14:creationId xmlns:p14="http://schemas.microsoft.com/office/powerpoint/2010/main" val="2086851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
        <p:nvSpPr>
          <p:cNvPr id="9" name="Title 1"/>
          <p:cNvSpPr txBox="1">
            <a:spLocks/>
          </p:cNvSpPr>
          <p:nvPr/>
        </p:nvSpPr>
        <p:spPr>
          <a:xfrm>
            <a:off x="685800" y="89846"/>
            <a:ext cx="64626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US" smtClean="0">
                <a:solidFill>
                  <a:schemeClr val="accent1"/>
                </a:solidFill>
              </a:rPr>
              <a:t>CPAN Provider Survey Findings</a:t>
            </a:r>
            <a:endParaRPr lang="en-US" dirty="0">
              <a:solidFill>
                <a:schemeClr val="accent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4534037"/>
              </p:ext>
            </p:extLst>
          </p:nvPr>
        </p:nvGraphicFramePr>
        <p:xfrm>
          <a:off x="2029926" y="1220675"/>
          <a:ext cx="3259997" cy="3491355"/>
        </p:xfrm>
        <a:graphic>
          <a:graphicData uri="http://schemas.openxmlformats.org/drawingml/2006/table">
            <a:tbl>
              <a:tblPr firstRow="1" bandRow="1">
                <a:tableStyleId>{2D5ABB26-0587-4C30-8999-92F81FD0307C}</a:tableStyleId>
              </a:tblPr>
              <a:tblGrid>
                <a:gridCol w="2359208">
                  <a:extLst>
                    <a:ext uri="{9D8B030D-6E8A-4147-A177-3AD203B41FA5}">
                      <a16:colId xmlns:a16="http://schemas.microsoft.com/office/drawing/2014/main" val="419740902"/>
                    </a:ext>
                  </a:extLst>
                </a:gridCol>
                <a:gridCol w="900789">
                  <a:extLst>
                    <a:ext uri="{9D8B030D-6E8A-4147-A177-3AD203B41FA5}">
                      <a16:colId xmlns:a16="http://schemas.microsoft.com/office/drawing/2014/main" val="993033329"/>
                    </a:ext>
                  </a:extLst>
                </a:gridCol>
              </a:tblGrid>
              <a:tr h="84250">
                <a:tc>
                  <a:txBody>
                    <a:bodyPr/>
                    <a:lstStyle/>
                    <a:p>
                      <a:pPr marL="0" marR="0">
                        <a:lnSpc>
                          <a:spcPct val="107000"/>
                        </a:lnSpc>
                        <a:spcBef>
                          <a:spcPts val="0"/>
                        </a:spcBef>
                        <a:spcAft>
                          <a:spcPts val="0"/>
                        </a:spcAft>
                      </a:pPr>
                      <a:r>
                        <a:rPr lang="en-US" sz="600" dirty="0">
                          <a:solidFill>
                            <a:schemeClr val="bg2">
                              <a:lumMod val="75000"/>
                            </a:schemeClr>
                          </a:solidFill>
                          <a:effectLst/>
                        </a:rPr>
                        <a:t> </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00" dirty="0" smtClean="0">
                        <a:solidFill>
                          <a:schemeClr val="bg2">
                            <a:lumMod val="75000"/>
                          </a:schemeClr>
                        </a:solidFill>
                        <a:effectLst/>
                      </a:endParaRPr>
                    </a:p>
                    <a:p>
                      <a:pPr marL="0" marR="0" algn="ctr">
                        <a:lnSpc>
                          <a:spcPct val="107000"/>
                        </a:lnSpc>
                        <a:spcBef>
                          <a:spcPts val="0"/>
                        </a:spcBef>
                        <a:spcAft>
                          <a:spcPts val="0"/>
                        </a:spcAft>
                      </a:pPr>
                      <a:r>
                        <a:rPr lang="en-US" sz="600" b="1" dirty="0" smtClean="0">
                          <a:solidFill>
                            <a:schemeClr val="bg2">
                              <a:lumMod val="75000"/>
                            </a:schemeClr>
                          </a:solidFill>
                          <a:effectLst/>
                        </a:rPr>
                        <a:t>Total </a:t>
                      </a:r>
                      <a:r>
                        <a:rPr lang="en-US" sz="600" b="1" dirty="0">
                          <a:solidFill>
                            <a:schemeClr val="bg2">
                              <a:lumMod val="75000"/>
                            </a:schemeClr>
                          </a:solidFill>
                          <a:effectLst/>
                        </a:rPr>
                        <a:t>Providers</a:t>
                      </a:r>
                      <a:r>
                        <a:rPr lang="en-US" sz="600" b="1" baseline="30000" dirty="0">
                          <a:solidFill>
                            <a:schemeClr val="bg2">
                              <a:lumMod val="75000"/>
                            </a:schemeClr>
                          </a:solidFill>
                          <a:effectLst/>
                        </a:rPr>
                        <a:t>a</a:t>
                      </a:r>
                      <a:endParaRPr lang="en-US" sz="700" b="1" dirty="0">
                        <a:solidFill>
                          <a:schemeClr val="bg2">
                            <a:lumMod val="75000"/>
                          </a:schemeClr>
                        </a:solidFill>
                        <a:effectLst/>
                      </a:endParaRPr>
                    </a:p>
                    <a:p>
                      <a:pPr marL="0" marR="0" algn="ctr">
                        <a:lnSpc>
                          <a:spcPct val="107000"/>
                        </a:lnSpc>
                        <a:spcBef>
                          <a:spcPts val="0"/>
                        </a:spcBef>
                        <a:spcAft>
                          <a:spcPts val="0"/>
                        </a:spcAft>
                      </a:pPr>
                      <a:r>
                        <a:rPr lang="en-US" sz="600" b="1" dirty="0" smtClean="0">
                          <a:solidFill>
                            <a:schemeClr val="bg2">
                              <a:lumMod val="75000"/>
                            </a:schemeClr>
                          </a:solidFill>
                          <a:effectLst/>
                        </a:rPr>
                        <a:t>n (%)</a:t>
                      </a:r>
                    </a:p>
                    <a:p>
                      <a:pPr marL="0" marR="0" algn="ctr">
                        <a:lnSpc>
                          <a:spcPct val="107000"/>
                        </a:lnSpc>
                        <a:spcBef>
                          <a:spcPts val="0"/>
                        </a:spcBef>
                        <a:spcAft>
                          <a:spcPts val="0"/>
                        </a:spcAft>
                      </a:pPr>
                      <a:endParaRPr lang="en-US" sz="1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445850"/>
                  </a:ext>
                </a:extLst>
              </a:tr>
              <a:tr h="97895">
                <a:tc>
                  <a:txBody>
                    <a:bodyPr/>
                    <a:lstStyle/>
                    <a:p>
                      <a:pPr marL="58738" marR="0" indent="0">
                        <a:lnSpc>
                          <a:spcPct val="107000"/>
                        </a:lnSpc>
                        <a:spcBef>
                          <a:spcPts val="0"/>
                        </a:spcBef>
                        <a:spcAft>
                          <a:spcPts val="0"/>
                        </a:spcAft>
                      </a:pPr>
                      <a:endParaRPr lang="en-US" sz="100" b="1" dirty="0" smtClean="0">
                        <a:solidFill>
                          <a:schemeClr val="bg2">
                            <a:lumMod val="75000"/>
                          </a:schemeClr>
                        </a:solidFill>
                        <a:effectLst/>
                      </a:endParaRPr>
                    </a:p>
                    <a:p>
                      <a:pPr marL="58738" marR="0" indent="0">
                        <a:lnSpc>
                          <a:spcPct val="107000"/>
                        </a:lnSpc>
                        <a:spcBef>
                          <a:spcPts val="0"/>
                        </a:spcBef>
                        <a:spcAft>
                          <a:spcPts val="0"/>
                        </a:spcAft>
                      </a:pPr>
                      <a:r>
                        <a:rPr lang="en-US" sz="600" b="1" dirty="0" smtClean="0">
                          <a:solidFill>
                            <a:schemeClr val="bg2">
                              <a:lumMod val="75000"/>
                            </a:schemeClr>
                          </a:solidFill>
                          <a:effectLst/>
                        </a:rPr>
                        <a:t>Provider </a:t>
                      </a:r>
                      <a:r>
                        <a:rPr lang="en-US" sz="600" b="1" dirty="0">
                          <a:solidFill>
                            <a:schemeClr val="bg2">
                              <a:lumMod val="75000"/>
                            </a:schemeClr>
                          </a:solidFill>
                          <a:effectLst/>
                        </a:rPr>
                        <a:t>Gender</a:t>
                      </a:r>
                      <a:endParaRPr lang="en-US" sz="700" b="1"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w="6350"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200"/>
                        </a:spcBef>
                        <a:spcAft>
                          <a:spcPts val="0"/>
                        </a:spcAft>
                      </a:pPr>
                      <a:r>
                        <a:rPr lang="en-US" sz="600" b="1" dirty="0">
                          <a:solidFill>
                            <a:schemeClr val="bg2">
                              <a:lumMod val="75000"/>
                            </a:schemeClr>
                          </a:solidFill>
                          <a:effectLst/>
                        </a:rPr>
                        <a:t> </a:t>
                      </a:r>
                      <a:endParaRPr lang="en-US" sz="700" b="1"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w="6350" cap="flat" cmpd="sng" algn="ctr">
                      <a:solidFill>
                        <a:schemeClr val="accent4"/>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668841418"/>
                  </a:ext>
                </a:extLst>
              </a:tr>
              <a:tr h="97895">
                <a:tc>
                  <a:txBody>
                    <a:bodyPr/>
                    <a:lstStyle/>
                    <a:p>
                      <a:pPr marL="114300" marR="0" indent="0">
                        <a:lnSpc>
                          <a:spcPct val="107000"/>
                        </a:lnSpc>
                        <a:spcBef>
                          <a:spcPts val="0"/>
                        </a:spcBef>
                        <a:spcAft>
                          <a:spcPts val="0"/>
                        </a:spcAft>
                      </a:pPr>
                      <a:r>
                        <a:rPr lang="en-US" sz="600" dirty="0">
                          <a:solidFill>
                            <a:schemeClr val="bg2">
                              <a:lumMod val="75000"/>
                            </a:schemeClr>
                          </a:solidFill>
                          <a:effectLst/>
                        </a:rPr>
                        <a:t>Male</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25 (22.9%)</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00782295"/>
                  </a:ext>
                </a:extLst>
              </a:tr>
              <a:tr h="97895">
                <a:tc>
                  <a:txBody>
                    <a:bodyPr/>
                    <a:lstStyle/>
                    <a:p>
                      <a:pPr marL="114300" marR="0" indent="0">
                        <a:lnSpc>
                          <a:spcPct val="107000"/>
                        </a:lnSpc>
                        <a:spcBef>
                          <a:spcPts val="0"/>
                        </a:spcBef>
                        <a:spcAft>
                          <a:spcPts val="0"/>
                        </a:spcAft>
                      </a:pPr>
                      <a:r>
                        <a:rPr lang="en-US" sz="600" dirty="0">
                          <a:solidFill>
                            <a:schemeClr val="bg2">
                              <a:lumMod val="75000"/>
                            </a:schemeClr>
                          </a:solidFill>
                          <a:effectLst/>
                        </a:rPr>
                        <a:t>Female</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83 (76.1%)</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36130031"/>
                  </a:ext>
                </a:extLst>
              </a:tr>
              <a:tr h="97895">
                <a:tc>
                  <a:txBody>
                    <a:bodyPr/>
                    <a:lstStyle/>
                    <a:p>
                      <a:pPr marL="114300" marR="0" indent="0">
                        <a:lnSpc>
                          <a:spcPct val="107000"/>
                        </a:lnSpc>
                        <a:spcBef>
                          <a:spcPts val="0"/>
                        </a:spcBef>
                        <a:spcAft>
                          <a:spcPts val="0"/>
                        </a:spcAft>
                      </a:pPr>
                      <a:r>
                        <a:rPr lang="en-US" sz="600" dirty="0">
                          <a:solidFill>
                            <a:schemeClr val="bg2">
                              <a:lumMod val="75000"/>
                            </a:schemeClr>
                          </a:solidFill>
                          <a:effectLst/>
                        </a:rPr>
                        <a:t>Other</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1 (0.9%)</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77399647"/>
                  </a:ext>
                </a:extLst>
              </a:tr>
              <a:tr h="97895">
                <a:tc>
                  <a:txBody>
                    <a:bodyPr/>
                    <a:lstStyle/>
                    <a:p>
                      <a:pPr marL="57150" marR="0" indent="0">
                        <a:lnSpc>
                          <a:spcPct val="107000"/>
                        </a:lnSpc>
                        <a:spcBef>
                          <a:spcPts val="200"/>
                        </a:spcBef>
                        <a:spcAft>
                          <a:spcPts val="0"/>
                        </a:spcAft>
                      </a:pPr>
                      <a:r>
                        <a:rPr lang="en-US" sz="600" b="1" dirty="0">
                          <a:solidFill>
                            <a:schemeClr val="bg2">
                              <a:lumMod val="75000"/>
                            </a:schemeClr>
                          </a:solidFill>
                          <a:effectLst/>
                        </a:rPr>
                        <a:t>Provider Race/Ethnicity</a:t>
                      </a:r>
                      <a:endParaRPr lang="en-US" sz="700" b="1"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200"/>
                        </a:spcBef>
                        <a:spcAft>
                          <a:spcPts val="0"/>
                        </a:spcAft>
                      </a:pPr>
                      <a:r>
                        <a:rPr lang="en-US" sz="600" dirty="0">
                          <a:solidFill>
                            <a:schemeClr val="bg2">
                              <a:lumMod val="75000"/>
                            </a:schemeClr>
                          </a:solidFill>
                          <a:effectLst/>
                        </a:rPr>
                        <a:t> </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21909987"/>
                  </a:ext>
                </a:extLst>
              </a:tr>
              <a:tr h="97895">
                <a:tc>
                  <a:txBody>
                    <a:bodyPr/>
                    <a:lstStyle/>
                    <a:p>
                      <a:pPr marL="114300" marR="0" indent="0">
                        <a:lnSpc>
                          <a:spcPct val="107000"/>
                        </a:lnSpc>
                        <a:spcBef>
                          <a:spcPts val="0"/>
                        </a:spcBef>
                        <a:spcAft>
                          <a:spcPts val="0"/>
                        </a:spcAft>
                      </a:pPr>
                      <a:r>
                        <a:rPr lang="en-US" sz="600" dirty="0">
                          <a:solidFill>
                            <a:schemeClr val="bg2">
                              <a:lumMod val="75000"/>
                            </a:schemeClr>
                          </a:solidFill>
                          <a:effectLst/>
                        </a:rPr>
                        <a:t>White, Non-Hispanic</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62 (57.4%)</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12930801"/>
                  </a:ext>
                </a:extLst>
              </a:tr>
              <a:tr h="0">
                <a:tc>
                  <a:txBody>
                    <a:bodyPr/>
                    <a:lstStyle/>
                    <a:p>
                      <a:pPr marL="114300" marR="0" indent="0">
                        <a:lnSpc>
                          <a:spcPct val="107000"/>
                        </a:lnSpc>
                        <a:spcBef>
                          <a:spcPts val="0"/>
                        </a:spcBef>
                        <a:spcAft>
                          <a:spcPts val="0"/>
                        </a:spcAft>
                      </a:pPr>
                      <a:r>
                        <a:rPr lang="en-US" sz="600" dirty="0">
                          <a:solidFill>
                            <a:schemeClr val="bg2">
                              <a:lumMod val="75000"/>
                            </a:schemeClr>
                          </a:solidFill>
                          <a:effectLst/>
                        </a:rPr>
                        <a:t>Black, Non-Hispanic</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6 (5.6%)</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8982447"/>
                  </a:ext>
                </a:extLst>
              </a:tr>
              <a:tr h="0">
                <a:tc>
                  <a:txBody>
                    <a:bodyPr/>
                    <a:lstStyle/>
                    <a:p>
                      <a:pPr marL="114300" marR="0" indent="0">
                        <a:lnSpc>
                          <a:spcPct val="107000"/>
                        </a:lnSpc>
                        <a:spcBef>
                          <a:spcPts val="0"/>
                        </a:spcBef>
                        <a:spcAft>
                          <a:spcPts val="0"/>
                        </a:spcAft>
                      </a:pPr>
                      <a:r>
                        <a:rPr lang="en-US" sz="600" dirty="0">
                          <a:solidFill>
                            <a:schemeClr val="bg2">
                              <a:lumMod val="75000"/>
                            </a:schemeClr>
                          </a:solidFill>
                          <a:effectLst/>
                        </a:rPr>
                        <a:t>Hispanic</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18 (16.7%)</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2087192"/>
                  </a:ext>
                </a:extLst>
              </a:tr>
              <a:tr h="97895">
                <a:tc>
                  <a:txBody>
                    <a:bodyPr/>
                    <a:lstStyle/>
                    <a:p>
                      <a:pPr marL="114300" marR="0" indent="0">
                        <a:lnSpc>
                          <a:spcPct val="107000"/>
                        </a:lnSpc>
                        <a:spcBef>
                          <a:spcPts val="0"/>
                        </a:spcBef>
                        <a:spcAft>
                          <a:spcPts val="0"/>
                        </a:spcAft>
                      </a:pPr>
                      <a:r>
                        <a:rPr lang="en-US" sz="600" dirty="0">
                          <a:solidFill>
                            <a:schemeClr val="bg2">
                              <a:lumMod val="75000"/>
                            </a:schemeClr>
                          </a:solidFill>
                          <a:effectLst/>
                        </a:rPr>
                        <a:t>Asian or Pacific Islander</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19 (17.6%)</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44681770"/>
                  </a:ext>
                </a:extLst>
              </a:tr>
              <a:tr h="97895">
                <a:tc>
                  <a:txBody>
                    <a:bodyPr/>
                    <a:lstStyle/>
                    <a:p>
                      <a:pPr marL="114300" marR="0" indent="0">
                        <a:lnSpc>
                          <a:spcPct val="107000"/>
                        </a:lnSpc>
                        <a:spcBef>
                          <a:spcPts val="0"/>
                        </a:spcBef>
                        <a:spcAft>
                          <a:spcPts val="0"/>
                        </a:spcAft>
                      </a:pPr>
                      <a:r>
                        <a:rPr lang="en-US" sz="600" dirty="0">
                          <a:solidFill>
                            <a:schemeClr val="bg2">
                              <a:lumMod val="75000"/>
                            </a:schemeClr>
                          </a:solidFill>
                          <a:effectLst/>
                        </a:rPr>
                        <a:t>Other</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3 (2.8%)</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4988361"/>
                  </a:ext>
                </a:extLst>
              </a:tr>
              <a:tr h="97895">
                <a:tc>
                  <a:txBody>
                    <a:bodyPr/>
                    <a:lstStyle/>
                    <a:p>
                      <a:pPr marL="57150" marR="0" indent="0">
                        <a:lnSpc>
                          <a:spcPct val="107000"/>
                        </a:lnSpc>
                        <a:spcBef>
                          <a:spcPts val="200"/>
                        </a:spcBef>
                        <a:spcAft>
                          <a:spcPts val="0"/>
                        </a:spcAft>
                      </a:pPr>
                      <a:r>
                        <a:rPr lang="en-US" sz="600" b="1" dirty="0">
                          <a:solidFill>
                            <a:schemeClr val="bg2">
                              <a:lumMod val="75000"/>
                            </a:schemeClr>
                          </a:solidFill>
                          <a:effectLst/>
                        </a:rPr>
                        <a:t>Years Working as a Provider</a:t>
                      </a:r>
                      <a:endParaRPr lang="en-US" sz="700" b="1"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200"/>
                        </a:spcBef>
                        <a:spcAft>
                          <a:spcPts val="0"/>
                        </a:spcAft>
                      </a:pPr>
                      <a:r>
                        <a:rPr lang="en-US" sz="600" dirty="0">
                          <a:solidFill>
                            <a:schemeClr val="bg2">
                              <a:lumMod val="75000"/>
                            </a:schemeClr>
                          </a:solidFill>
                          <a:effectLst/>
                        </a:rPr>
                        <a:t> </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40699019"/>
                  </a:ext>
                </a:extLst>
              </a:tr>
              <a:tr h="97895">
                <a:tc>
                  <a:txBody>
                    <a:bodyPr/>
                    <a:lstStyle/>
                    <a:p>
                      <a:pPr marL="114300" marR="0" indent="0">
                        <a:lnSpc>
                          <a:spcPct val="107000"/>
                        </a:lnSpc>
                        <a:spcBef>
                          <a:spcPts val="0"/>
                        </a:spcBef>
                        <a:spcAft>
                          <a:spcPts val="0"/>
                        </a:spcAft>
                      </a:pPr>
                      <a:r>
                        <a:rPr lang="en-US" sz="600" dirty="0">
                          <a:solidFill>
                            <a:schemeClr val="bg2">
                              <a:lumMod val="75000"/>
                            </a:schemeClr>
                          </a:solidFill>
                          <a:effectLst/>
                        </a:rPr>
                        <a:t>Less than 5 years</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11 (11.2%)</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60740281"/>
                  </a:ext>
                </a:extLst>
              </a:tr>
              <a:tr h="97895">
                <a:tc>
                  <a:txBody>
                    <a:bodyPr/>
                    <a:lstStyle/>
                    <a:p>
                      <a:pPr marL="114300" marR="0" indent="0">
                        <a:lnSpc>
                          <a:spcPct val="107000"/>
                        </a:lnSpc>
                        <a:spcBef>
                          <a:spcPts val="0"/>
                        </a:spcBef>
                        <a:spcAft>
                          <a:spcPts val="0"/>
                        </a:spcAft>
                      </a:pPr>
                      <a:r>
                        <a:rPr lang="en-US" sz="600" dirty="0">
                          <a:solidFill>
                            <a:schemeClr val="bg2">
                              <a:lumMod val="75000"/>
                            </a:schemeClr>
                          </a:solidFill>
                          <a:effectLst/>
                        </a:rPr>
                        <a:t>5-9 years</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29 (29.6%)</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25295285"/>
                  </a:ext>
                </a:extLst>
              </a:tr>
              <a:tr h="97895">
                <a:tc>
                  <a:txBody>
                    <a:bodyPr/>
                    <a:lstStyle/>
                    <a:p>
                      <a:pPr marL="114300" marR="0" indent="0">
                        <a:lnSpc>
                          <a:spcPct val="107000"/>
                        </a:lnSpc>
                        <a:spcBef>
                          <a:spcPts val="0"/>
                        </a:spcBef>
                        <a:spcAft>
                          <a:spcPts val="0"/>
                        </a:spcAft>
                      </a:pPr>
                      <a:r>
                        <a:rPr lang="en-US" sz="600" dirty="0">
                          <a:solidFill>
                            <a:schemeClr val="bg2">
                              <a:lumMod val="75000"/>
                            </a:schemeClr>
                          </a:solidFill>
                          <a:effectLst/>
                        </a:rPr>
                        <a:t>10-14 years</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17 (17.4%)</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98225370"/>
                  </a:ext>
                </a:extLst>
              </a:tr>
              <a:tr h="97895">
                <a:tc>
                  <a:txBody>
                    <a:bodyPr/>
                    <a:lstStyle/>
                    <a:p>
                      <a:pPr marL="114300" marR="0" indent="0">
                        <a:lnSpc>
                          <a:spcPct val="107000"/>
                        </a:lnSpc>
                        <a:spcBef>
                          <a:spcPts val="0"/>
                        </a:spcBef>
                        <a:spcAft>
                          <a:spcPts val="0"/>
                        </a:spcAft>
                      </a:pPr>
                      <a:r>
                        <a:rPr lang="en-US" sz="600" dirty="0">
                          <a:solidFill>
                            <a:schemeClr val="bg2">
                              <a:lumMod val="75000"/>
                            </a:schemeClr>
                          </a:solidFill>
                          <a:effectLst/>
                        </a:rPr>
                        <a:t>15-19 years</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8 (8.2%)</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37751287"/>
                  </a:ext>
                </a:extLst>
              </a:tr>
              <a:tr h="97895">
                <a:tc>
                  <a:txBody>
                    <a:bodyPr/>
                    <a:lstStyle/>
                    <a:p>
                      <a:pPr marL="114300" marR="0" indent="0">
                        <a:lnSpc>
                          <a:spcPct val="107000"/>
                        </a:lnSpc>
                        <a:spcBef>
                          <a:spcPts val="0"/>
                        </a:spcBef>
                        <a:spcAft>
                          <a:spcPts val="0"/>
                        </a:spcAft>
                      </a:pPr>
                      <a:r>
                        <a:rPr lang="en-US" sz="600" dirty="0">
                          <a:solidFill>
                            <a:schemeClr val="bg2">
                              <a:lumMod val="75000"/>
                            </a:schemeClr>
                          </a:solidFill>
                          <a:effectLst/>
                        </a:rPr>
                        <a:t>20 years or more</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33 (33.7%)</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78384778"/>
                  </a:ext>
                </a:extLst>
              </a:tr>
              <a:tr h="97895">
                <a:tc>
                  <a:txBody>
                    <a:bodyPr/>
                    <a:lstStyle/>
                    <a:p>
                      <a:pPr marL="57150" marR="0" indent="0">
                        <a:lnSpc>
                          <a:spcPct val="107000"/>
                        </a:lnSpc>
                        <a:spcBef>
                          <a:spcPts val="200"/>
                        </a:spcBef>
                        <a:spcAft>
                          <a:spcPts val="0"/>
                        </a:spcAft>
                      </a:pPr>
                      <a:r>
                        <a:rPr lang="en-US" sz="600" b="1" dirty="0">
                          <a:solidFill>
                            <a:schemeClr val="bg2">
                              <a:lumMod val="75000"/>
                            </a:schemeClr>
                          </a:solidFill>
                          <a:effectLst/>
                        </a:rPr>
                        <a:t>Provider Role</a:t>
                      </a:r>
                      <a:r>
                        <a:rPr lang="en-US" sz="600" b="1" baseline="30000" dirty="0">
                          <a:solidFill>
                            <a:schemeClr val="bg2">
                              <a:lumMod val="75000"/>
                            </a:schemeClr>
                          </a:solidFill>
                          <a:effectLst/>
                        </a:rPr>
                        <a:t>b</a:t>
                      </a:r>
                      <a:endParaRPr lang="en-US" sz="700" b="1"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200"/>
                        </a:spcBef>
                        <a:spcAft>
                          <a:spcPts val="0"/>
                        </a:spcAft>
                      </a:pPr>
                      <a:r>
                        <a:rPr lang="en-US" sz="600" b="1" dirty="0">
                          <a:solidFill>
                            <a:schemeClr val="bg2">
                              <a:lumMod val="75000"/>
                            </a:schemeClr>
                          </a:solidFill>
                          <a:effectLst/>
                        </a:rPr>
                        <a:t> </a:t>
                      </a:r>
                      <a:endParaRPr lang="en-US" sz="700" b="1"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62487869"/>
                  </a:ext>
                </a:extLst>
              </a:tr>
              <a:tr h="97895">
                <a:tc>
                  <a:txBody>
                    <a:bodyPr/>
                    <a:lstStyle/>
                    <a:p>
                      <a:pPr marL="114300" marR="0" indent="0">
                        <a:lnSpc>
                          <a:spcPct val="107000"/>
                        </a:lnSpc>
                        <a:spcBef>
                          <a:spcPts val="0"/>
                        </a:spcBef>
                        <a:spcAft>
                          <a:spcPts val="0"/>
                        </a:spcAft>
                      </a:pPr>
                      <a:r>
                        <a:rPr lang="en-US" sz="600" dirty="0" smtClean="0">
                          <a:solidFill>
                            <a:schemeClr val="bg2">
                              <a:lumMod val="75000"/>
                            </a:schemeClr>
                          </a:solidFill>
                          <a:effectLst/>
                        </a:rPr>
                        <a:t>Physician </a:t>
                      </a:r>
                      <a:r>
                        <a:rPr lang="en-US" sz="600" dirty="0">
                          <a:solidFill>
                            <a:schemeClr val="bg2">
                              <a:lumMod val="75000"/>
                            </a:schemeClr>
                          </a:solidFill>
                          <a:effectLst/>
                        </a:rPr>
                        <a:t>Assistant</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1 (0.9%)</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80895207"/>
                  </a:ext>
                </a:extLst>
              </a:tr>
              <a:tr h="97895">
                <a:tc>
                  <a:txBody>
                    <a:bodyPr/>
                    <a:lstStyle/>
                    <a:p>
                      <a:pPr marL="114300" marR="0" indent="0">
                        <a:lnSpc>
                          <a:spcPct val="107000"/>
                        </a:lnSpc>
                        <a:spcBef>
                          <a:spcPts val="0"/>
                        </a:spcBef>
                        <a:spcAft>
                          <a:spcPts val="0"/>
                        </a:spcAft>
                      </a:pPr>
                      <a:r>
                        <a:rPr lang="en-US" sz="600" dirty="0" smtClean="0">
                          <a:solidFill>
                            <a:schemeClr val="bg2">
                              <a:lumMod val="75000"/>
                            </a:schemeClr>
                          </a:solidFill>
                          <a:effectLst/>
                        </a:rPr>
                        <a:t>Nurse </a:t>
                      </a:r>
                      <a:r>
                        <a:rPr lang="en-US" sz="600" dirty="0">
                          <a:solidFill>
                            <a:schemeClr val="bg2">
                              <a:lumMod val="75000"/>
                            </a:schemeClr>
                          </a:solidFill>
                          <a:effectLst/>
                        </a:rPr>
                        <a:t>Practitioner</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23 (19.7%)</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52134206"/>
                  </a:ext>
                </a:extLst>
              </a:tr>
              <a:tr h="97895">
                <a:tc>
                  <a:txBody>
                    <a:bodyPr/>
                    <a:lstStyle/>
                    <a:p>
                      <a:pPr marL="114300" marR="0" indent="0">
                        <a:lnSpc>
                          <a:spcPct val="107000"/>
                        </a:lnSpc>
                        <a:spcBef>
                          <a:spcPts val="0"/>
                        </a:spcBef>
                        <a:spcAft>
                          <a:spcPts val="0"/>
                        </a:spcAft>
                      </a:pPr>
                      <a:r>
                        <a:rPr lang="en-US" sz="600" dirty="0" smtClean="0">
                          <a:solidFill>
                            <a:schemeClr val="bg2">
                              <a:lumMod val="75000"/>
                            </a:schemeClr>
                          </a:solidFill>
                          <a:effectLst/>
                        </a:rPr>
                        <a:t>Pediatrician</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59 (50.4%)</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25825047"/>
                  </a:ext>
                </a:extLst>
              </a:tr>
              <a:tr h="97895">
                <a:tc>
                  <a:txBody>
                    <a:bodyPr/>
                    <a:lstStyle/>
                    <a:p>
                      <a:pPr marL="114300" marR="0" indent="0">
                        <a:lnSpc>
                          <a:spcPct val="107000"/>
                        </a:lnSpc>
                        <a:spcBef>
                          <a:spcPts val="0"/>
                        </a:spcBef>
                        <a:spcAft>
                          <a:spcPts val="0"/>
                        </a:spcAft>
                      </a:pPr>
                      <a:r>
                        <a:rPr lang="en-US" sz="600" dirty="0" smtClean="0">
                          <a:solidFill>
                            <a:schemeClr val="bg2">
                              <a:lumMod val="75000"/>
                            </a:schemeClr>
                          </a:solidFill>
                          <a:effectLst/>
                        </a:rPr>
                        <a:t>Family </a:t>
                      </a:r>
                      <a:r>
                        <a:rPr lang="en-US" sz="600" dirty="0">
                          <a:solidFill>
                            <a:schemeClr val="bg2">
                              <a:lumMod val="75000"/>
                            </a:schemeClr>
                          </a:solidFill>
                          <a:effectLst/>
                        </a:rPr>
                        <a:t>Physician</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15 (12.8%)</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49225818"/>
                  </a:ext>
                </a:extLst>
              </a:tr>
              <a:tr h="97895">
                <a:tc>
                  <a:txBody>
                    <a:bodyPr/>
                    <a:lstStyle/>
                    <a:p>
                      <a:pPr marL="114300" marR="0" indent="0">
                        <a:lnSpc>
                          <a:spcPct val="107000"/>
                        </a:lnSpc>
                        <a:spcBef>
                          <a:spcPts val="0"/>
                        </a:spcBef>
                        <a:spcAft>
                          <a:spcPts val="0"/>
                        </a:spcAft>
                      </a:pPr>
                      <a:r>
                        <a:rPr lang="en-US" sz="600" dirty="0">
                          <a:solidFill>
                            <a:schemeClr val="bg2">
                              <a:lumMod val="75000"/>
                            </a:schemeClr>
                          </a:solidFill>
                          <a:effectLst/>
                        </a:rPr>
                        <a:t>Other Physician besides Pediatrician or Family Physician</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1 (0.9%)</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54805646"/>
                  </a:ext>
                </a:extLst>
              </a:tr>
              <a:tr h="97895">
                <a:tc>
                  <a:txBody>
                    <a:bodyPr/>
                    <a:lstStyle/>
                    <a:p>
                      <a:pPr marL="114300" marR="0" indent="0">
                        <a:lnSpc>
                          <a:spcPct val="107000"/>
                        </a:lnSpc>
                        <a:spcBef>
                          <a:spcPts val="0"/>
                        </a:spcBef>
                        <a:spcAft>
                          <a:spcPts val="0"/>
                        </a:spcAft>
                      </a:pPr>
                      <a:r>
                        <a:rPr lang="en-US" sz="600" dirty="0" smtClean="0">
                          <a:solidFill>
                            <a:schemeClr val="bg2">
                              <a:lumMod val="75000"/>
                            </a:schemeClr>
                          </a:solidFill>
                          <a:effectLst/>
                        </a:rPr>
                        <a:t>Medical </a:t>
                      </a:r>
                      <a:r>
                        <a:rPr lang="en-US" sz="600" dirty="0">
                          <a:solidFill>
                            <a:schemeClr val="bg2">
                              <a:lumMod val="75000"/>
                            </a:schemeClr>
                          </a:solidFill>
                          <a:effectLst/>
                        </a:rPr>
                        <a:t>Director</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7 (6.0%)</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16174809"/>
                  </a:ext>
                </a:extLst>
              </a:tr>
              <a:tr h="97895">
                <a:tc>
                  <a:txBody>
                    <a:bodyPr/>
                    <a:lstStyle/>
                    <a:p>
                      <a:pPr marL="114300" marR="0" indent="0">
                        <a:lnSpc>
                          <a:spcPct val="107000"/>
                        </a:lnSpc>
                        <a:spcBef>
                          <a:spcPts val="0"/>
                        </a:spcBef>
                        <a:spcAft>
                          <a:spcPts val="0"/>
                        </a:spcAft>
                      </a:pPr>
                      <a:r>
                        <a:rPr lang="en-US" sz="600" dirty="0" smtClean="0">
                          <a:solidFill>
                            <a:schemeClr val="bg2">
                              <a:lumMod val="75000"/>
                            </a:schemeClr>
                          </a:solidFill>
                          <a:effectLst/>
                        </a:rPr>
                        <a:t>Resident</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2 (1.7%)</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67425172"/>
                  </a:ext>
                </a:extLst>
              </a:tr>
              <a:tr h="97895">
                <a:tc>
                  <a:txBody>
                    <a:bodyPr/>
                    <a:lstStyle/>
                    <a:p>
                      <a:pPr marL="114300" marR="0" indent="0">
                        <a:lnSpc>
                          <a:spcPct val="107000"/>
                        </a:lnSpc>
                        <a:spcBef>
                          <a:spcPts val="0"/>
                        </a:spcBef>
                        <a:spcAft>
                          <a:spcPts val="0"/>
                        </a:spcAft>
                      </a:pPr>
                      <a:r>
                        <a:rPr lang="en-US" sz="600" dirty="0" smtClean="0">
                          <a:solidFill>
                            <a:schemeClr val="bg2">
                              <a:lumMod val="75000"/>
                            </a:schemeClr>
                          </a:solidFill>
                          <a:effectLst/>
                        </a:rPr>
                        <a:t>Other</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9 (7.7%)</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45300440"/>
                  </a:ext>
                </a:extLst>
              </a:tr>
              <a:tr h="97895">
                <a:tc>
                  <a:txBody>
                    <a:bodyPr/>
                    <a:lstStyle/>
                    <a:p>
                      <a:pPr marL="57150" marR="0" indent="0">
                        <a:lnSpc>
                          <a:spcPct val="107000"/>
                        </a:lnSpc>
                        <a:spcBef>
                          <a:spcPts val="200"/>
                        </a:spcBef>
                        <a:spcAft>
                          <a:spcPts val="0"/>
                        </a:spcAft>
                      </a:pPr>
                      <a:r>
                        <a:rPr lang="en-US" sz="600" b="1" dirty="0">
                          <a:solidFill>
                            <a:schemeClr val="bg2">
                              <a:lumMod val="75000"/>
                            </a:schemeClr>
                          </a:solidFill>
                          <a:effectLst/>
                        </a:rPr>
                        <a:t>Years Worked at Clinic</a:t>
                      </a:r>
                      <a:endParaRPr lang="en-US" sz="700" b="1"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200"/>
                        </a:spcBef>
                        <a:spcAft>
                          <a:spcPts val="0"/>
                        </a:spcAft>
                      </a:pPr>
                      <a:r>
                        <a:rPr lang="en-US" sz="600" b="1" dirty="0">
                          <a:solidFill>
                            <a:schemeClr val="bg2">
                              <a:lumMod val="75000"/>
                            </a:schemeClr>
                          </a:solidFill>
                          <a:effectLst/>
                        </a:rPr>
                        <a:t> </a:t>
                      </a:r>
                      <a:endParaRPr lang="en-US" sz="700" b="1"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35051482"/>
                  </a:ext>
                </a:extLst>
              </a:tr>
              <a:tr h="97895">
                <a:tc>
                  <a:txBody>
                    <a:bodyPr/>
                    <a:lstStyle/>
                    <a:p>
                      <a:pPr marL="114300" marR="0" indent="0">
                        <a:lnSpc>
                          <a:spcPct val="107000"/>
                        </a:lnSpc>
                        <a:spcBef>
                          <a:spcPts val="0"/>
                        </a:spcBef>
                        <a:spcAft>
                          <a:spcPts val="0"/>
                        </a:spcAft>
                      </a:pPr>
                      <a:r>
                        <a:rPr lang="en-US" sz="600" dirty="0" smtClean="0">
                          <a:solidFill>
                            <a:schemeClr val="bg2">
                              <a:lumMod val="75000"/>
                            </a:schemeClr>
                          </a:solidFill>
                          <a:effectLst/>
                        </a:rPr>
                        <a:t>Mean </a:t>
                      </a:r>
                      <a:r>
                        <a:rPr lang="en-US" sz="600" dirty="0">
                          <a:solidFill>
                            <a:schemeClr val="bg2">
                              <a:lumMod val="75000"/>
                            </a:schemeClr>
                          </a:solidFill>
                          <a:effectLst/>
                        </a:rPr>
                        <a:t>[Min, Max]</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8.5 [0,32]</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27040642"/>
                  </a:ext>
                </a:extLst>
              </a:tr>
              <a:tr h="97895">
                <a:tc>
                  <a:txBody>
                    <a:bodyPr/>
                    <a:lstStyle/>
                    <a:p>
                      <a:pPr marL="57150" marR="0" indent="0">
                        <a:lnSpc>
                          <a:spcPct val="107000"/>
                        </a:lnSpc>
                        <a:spcBef>
                          <a:spcPts val="200"/>
                        </a:spcBef>
                        <a:spcAft>
                          <a:spcPts val="0"/>
                        </a:spcAft>
                      </a:pPr>
                      <a:r>
                        <a:rPr lang="en-US" sz="600" b="1" dirty="0">
                          <a:solidFill>
                            <a:schemeClr val="bg2">
                              <a:lumMod val="75000"/>
                            </a:schemeClr>
                          </a:solidFill>
                          <a:effectLst/>
                        </a:rPr>
                        <a:t>Hours per Week Worked at Clinic</a:t>
                      </a:r>
                      <a:endParaRPr lang="en-US" sz="700" b="1"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200"/>
                        </a:spcBef>
                        <a:spcAft>
                          <a:spcPts val="0"/>
                        </a:spcAft>
                      </a:pPr>
                      <a:r>
                        <a:rPr lang="en-US" sz="600">
                          <a:solidFill>
                            <a:schemeClr val="bg2">
                              <a:lumMod val="75000"/>
                            </a:schemeClr>
                          </a:solidFill>
                          <a:effectLst/>
                        </a:rPr>
                        <a:t> </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38322251"/>
                  </a:ext>
                </a:extLst>
              </a:tr>
              <a:tr h="97895">
                <a:tc>
                  <a:txBody>
                    <a:bodyPr/>
                    <a:lstStyle/>
                    <a:p>
                      <a:pPr marL="114300" marR="0" indent="0">
                        <a:lnSpc>
                          <a:spcPct val="107000"/>
                        </a:lnSpc>
                        <a:spcBef>
                          <a:spcPts val="0"/>
                        </a:spcBef>
                        <a:spcAft>
                          <a:spcPts val="0"/>
                        </a:spcAft>
                      </a:pPr>
                      <a:r>
                        <a:rPr lang="en-US" sz="600" dirty="0" smtClean="0">
                          <a:solidFill>
                            <a:schemeClr val="bg2">
                              <a:lumMod val="75000"/>
                            </a:schemeClr>
                          </a:solidFill>
                          <a:effectLst/>
                        </a:rPr>
                        <a:t>Mean </a:t>
                      </a:r>
                      <a:r>
                        <a:rPr lang="en-US" sz="600" dirty="0">
                          <a:solidFill>
                            <a:schemeClr val="bg2">
                              <a:lumMod val="75000"/>
                            </a:schemeClr>
                          </a:solidFill>
                          <a:effectLst/>
                        </a:rPr>
                        <a:t>[Min, Max]</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35.7 [6,65]</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96124421"/>
                  </a:ext>
                </a:extLst>
              </a:tr>
              <a:tr h="97895">
                <a:tc>
                  <a:txBody>
                    <a:bodyPr/>
                    <a:lstStyle/>
                    <a:p>
                      <a:pPr marL="57150" marR="0" indent="0">
                        <a:lnSpc>
                          <a:spcPct val="107000"/>
                        </a:lnSpc>
                        <a:spcBef>
                          <a:spcPts val="200"/>
                        </a:spcBef>
                        <a:spcAft>
                          <a:spcPts val="0"/>
                        </a:spcAft>
                      </a:pPr>
                      <a:r>
                        <a:rPr lang="en-US" sz="600" b="1" dirty="0">
                          <a:solidFill>
                            <a:schemeClr val="bg2">
                              <a:lumMod val="75000"/>
                            </a:schemeClr>
                          </a:solidFill>
                          <a:effectLst/>
                        </a:rPr>
                        <a:t>CPAN Utilization</a:t>
                      </a:r>
                      <a:endParaRPr lang="en-US" sz="700" b="1"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dirty="0">
                          <a:solidFill>
                            <a:schemeClr val="bg2">
                              <a:lumMod val="75000"/>
                            </a:schemeClr>
                          </a:solidFill>
                          <a:effectLst/>
                        </a:rPr>
                        <a:t> </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25959273"/>
                  </a:ext>
                </a:extLst>
              </a:tr>
              <a:tr h="97895">
                <a:tc>
                  <a:txBody>
                    <a:bodyPr/>
                    <a:lstStyle/>
                    <a:p>
                      <a:pPr marL="114300" marR="0" indent="0">
                        <a:lnSpc>
                          <a:spcPct val="107000"/>
                        </a:lnSpc>
                        <a:spcBef>
                          <a:spcPts val="0"/>
                        </a:spcBef>
                        <a:spcAft>
                          <a:spcPts val="0"/>
                        </a:spcAft>
                      </a:pPr>
                      <a:r>
                        <a:rPr lang="en-US" sz="600" dirty="0">
                          <a:solidFill>
                            <a:schemeClr val="bg2">
                              <a:lumMod val="75000"/>
                            </a:schemeClr>
                          </a:solidFill>
                          <a:effectLst/>
                        </a:rPr>
                        <a:t>Call CPAN regularly</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42 (35.6%)</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90936185"/>
                  </a:ext>
                </a:extLst>
              </a:tr>
              <a:tr h="97895">
                <a:tc>
                  <a:txBody>
                    <a:bodyPr/>
                    <a:lstStyle/>
                    <a:p>
                      <a:pPr marL="114300" marR="0" indent="0">
                        <a:lnSpc>
                          <a:spcPct val="107000"/>
                        </a:lnSpc>
                        <a:spcBef>
                          <a:spcPts val="0"/>
                        </a:spcBef>
                        <a:spcAft>
                          <a:spcPts val="0"/>
                        </a:spcAft>
                      </a:pPr>
                      <a:r>
                        <a:rPr lang="en-US" sz="600" dirty="0">
                          <a:solidFill>
                            <a:schemeClr val="bg2">
                              <a:lumMod val="75000"/>
                            </a:schemeClr>
                          </a:solidFill>
                          <a:effectLst/>
                        </a:rPr>
                        <a:t>Call CPAN on occasion</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a:solidFill>
                            <a:schemeClr val="bg2">
                              <a:lumMod val="75000"/>
                            </a:schemeClr>
                          </a:solidFill>
                          <a:effectLst/>
                        </a:rPr>
                        <a:t>74 (62.7%)</a:t>
                      </a:r>
                      <a:endParaRPr lang="en-US" sz="70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56989974"/>
                  </a:ext>
                </a:extLst>
              </a:tr>
              <a:tr h="97895">
                <a:tc>
                  <a:txBody>
                    <a:bodyPr/>
                    <a:lstStyle/>
                    <a:p>
                      <a:pPr marL="114300" marR="0" indent="0">
                        <a:lnSpc>
                          <a:spcPct val="107000"/>
                        </a:lnSpc>
                        <a:spcBef>
                          <a:spcPts val="0"/>
                        </a:spcBef>
                        <a:spcAft>
                          <a:spcPts val="0"/>
                        </a:spcAft>
                      </a:pPr>
                      <a:r>
                        <a:rPr lang="en-US" sz="600" dirty="0">
                          <a:solidFill>
                            <a:schemeClr val="bg2">
                              <a:lumMod val="75000"/>
                            </a:schemeClr>
                          </a:solidFill>
                          <a:effectLst/>
                        </a:rPr>
                        <a:t>Have called CPAN but do not intend to in the </a:t>
                      </a:r>
                      <a:r>
                        <a:rPr lang="en-US" sz="600" dirty="0" smtClean="0">
                          <a:solidFill>
                            <a:schemeClr val="bg2">
                              <a:lumMod val="75000"/>
                            </a:schemeClr>
                          </a:solidFill>
                          <a:effectLst/>
                        </a:rPr>
                        <a:t>future</a:t>
                      </a:r>
                    </a:p>
                    <a:p>
                      <a:pPr marL="114300" marR="0" indent="0">
                        <a:lnSpc>
                          <a:spcPct val="107000"/>
                        </a:lnSpc>
                        <a:spcBef>
                          <a:spcPts val="0"/>
                        </a:spcBef>
                        <a:spcAft>
                          <a:spcPts val="200"/>
                        </a:spcAft>
                      </a:pPr>
                      <a:endParaRPr lang="en-US" sz="1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nchor="ctr">
                    <a:lnL>
                      <a:noFill/>
                    </a:lnL>
                    <a:lnR>
                      <a:noFill/>
                    </a:lnR>
                    <a:lnT>
                      <a:noFill/>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600" dirty="0">
                          <a:solidFill>
                            <a:schemeClr val="bg2">
                              <a:lumMod val="75000"/>
                            </a:schemeClr>
                          </a:solidFill>
                          <a:effectLst/>
                        </a:rPr>
                        <a:t>2 (1.7%)</a:t>
                      </a:r>
                      <a:endParaRPr lang="en-US" sz="700" dirty="0">
                        <a:solidFill>
                          <a:schemeClr val="bg2">
                            <a:lumMod val="75000"/>
                          </a:schemeClr>
                        </a:solidFill>
                        <a:effectLst/>
                        <a:latin typeface="Helvetica" pitchFamily="2" charset="0"/>
                        <a:ea typeface="Calibri" panose="020F0502020204030204" pitchFamily="34" charset="0"/>
                        <a:cs typeface="Helvetica" pitchFamily="2" charset="0"/>
                      </a:endParaRPr>
                    </a:p>
                  </a:txBody>
                  <a:tcPr marL="0" marR="0" marT="0" marB="0">
                    <a:lnL>
                      <a:noFill/>
                    </a:lnL>
                    <a:lnR>
                      <a:noFill/>
                    </a:lnR>
                    <a:lnT>
                      <a:noFill/>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5082612"/>
                  </a:ext>
                </a:extLst>
              </a:tr>
            </a:tbl>
          </a:graphicData>
        </a:graphic>
      </p:graphicFrame>
      <p:sp>
        <p:nvSpPr>
          <p:cNvPr id="3" name="Rectangle 1"/>
          <p:cNvSpPr>
            <a:spLocks noChangeArrowheads="1"/>
          </p:cNvSpPr>
          <p:nvPr/>
        </p:nvSpPr>
        <p:spPr bwMode="auto">
          <a:xfrm>
            <a:off x="2029926" y="4724219"/>
            <a:ext cx="325999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49149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9149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9149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9149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9149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9149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9149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9149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914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914900" algn="l"/>
              </a:tabLst>
            </a:pPr>
            <a:r>
              <a:rPr kumimoji="0" lang="en-US" altLang="en-US" sz="500" b="0" i="0" u="none" strike="noStrike" cap="none" normalizeH="0" baseline="0" dirty="0" smtClean="0">
                <a:ln>
                  <a:noFill/>
                </a:ln>
                <a:solidFill>
                  <a:schemeClr val="bg2">
                    <a:lumMod val="75000"/>
                  </a:schemeClr>
                </a:solidFill>
                <a:effectLst/>
                <a:latin typeface="Microsoft Sans Serif" panose="020B0604020202020204" pitchFamily="34" charset="0"/>
                <a:ea typeface="Calibri" panose="020F0502020204030204" pitchFamily="34" charset="0"/>
                <a:cs typeface="Microsoft Sans Serif" panose="020B0604020202020204" pitchFamily="34" charset="0"/>
              </a:rPr>
              <a:t>(a) Data source: 2023 External Evaluation CPAN Survey. Includes individuals who reported calling CPAN in the past 12 months (n=118; however, sample sizes vary due to missing data). (b) Respondents could choose more than one role; therefore, responses are not mutually exclusive.</a:t>
            </a:r>
            <a:endParaRPr kumimoji="0" lang="en-US" altLang="en-US" b="0" i="0" u="none" strike="noStrike" cap="none" normalizeH="0" baseline="0" dirty="0" smtClean="0">
              <a:ln>
                <a:noFill/>
              </a:ln>
              <a:solidFill>
                <a:schemeClr val="bg2">
                  <a:lumMod val="75000"/>
                </a:schemeClr>
              </a:solidFill>
              <a:effectLst/>
            </a:endParaRPr>
          </a:p>
        </p:txBody>
      </p:sp>
      <p:sp>
        <p:nvSpPr>
          <p:cNvPr id="5" name="Rectangle 4"/>
          <p:cNvSpPr/>
          <p:nvPr/>
        </p:nvSpPr>
        <p:spPr>
          <a:xfrm>
            <a:off x="1979126" y="957693"/>
            <a:ext cx="2287806" cy="261610"/>
          </a:xfrm>
          <a:prstGeom prst="rect">
            <a:avLst/>
          </a:prstGeom>
        </p:spPr>
        <p:txBody>
          <a:bodyPr wrap="none">
            <a:spAutoFit/>
          </a:bodyPr>
          <a:lstStyle/>
          <a:p>
            <a:pPr lvl="0" algn="just" eaLnBrk="0" fontAlgn="base" hangingPunct="0">
              <a:spcBef>
                <a:spcPct val="0"/>
              </a:spcBef>
              <a:spcAft>
                <a:spcPct val="0"/>
              </a:spcAft>
              <a:buClrTx/>
              <a:tabLst>
                <a:tab pos="4914900" algn="l"/>
              </a:tabLst>
            </a:pPr>
            <a:r>
              <a:rPr lang="en-US" altLang="en-US" sz="1100" dirty="0">
                <a:solidFill>
                  <a:schemeClr val="accent4"/>
                </a:solidFill>
                <a:latin typeface="HelveticaNeueW01-77BdCnObl" panose="020B0706030502090204" pitchFamily="34" charset="0"/>
                <a:ea typeface="Calibri" panose="020F0502020204030204" pitchFamily="34" charset="0"/>
                <a:cs typeface="Helvetica" pitchFamily="2" charset="0"/>
              </a:rPr>
              <a:t>Characteristics of Surveyed </a:t>
            </a:r>
            <a:r>
              <a:rPr lang="en-US" altLang="en-US" sz="1100" dirty="0" smtClean="0">
                <a:solidFill>
                  <a:schemeClr val="accent4"/>
                </a:solidFill>
                <a:latin typeface="HelveticaNeueW01-77BdCnObl" panose="020B0706030502090204" pitchFamily="34" charset="0"/>
                <a:ea typeface="Calibri" panose="020F0502020204030204" pitchFamily="34" charset="0"/>
                <a:cs typeface="Helvetica" pitchFamily="2" charset="0"/>
              </a:rPr>
              <a:t>Providers</a:t>
            </a:r>
            <a:endParaRPr lang="en-US" altLang="en-US" sz="600" dirty="0">
              <a:solidFill>
                <a:schemeClr val="accent4"/>
              </a:solidFill>
              <a:latin typeface="HelveticaNeueW01-77BdCnObl" panose="020B0706030502090204" pitchFamily="34" charset="0"/>
            </a:endParaRPr>
          </a:p>
        </p:txBody>
      </p:sp>
    </p:spTree>
    <p:extLst>
      <p:ext uri="{BB962C8B-B14F-4D97-AF65-F5344CB8AC3E}">
        <p14:creationId xmlns:p14="http://schemas.microsoft.com/office/powerpoint/2010/main" val="2315559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
        <p:nvSpPr>
          <p:cNvPr id="2" name="Title 1"/>
          <p:cNvSpPr>
            <a:spLocks noGrp="1"/>
          </p:cNvSpPr>
          <p:nvPr>
            <p:ph type="title"/>
          </p:nvPr>
        </p:nvSpPr>
        <p:spPr>
          <a:xfrm>
            <a:off x="685800" y="89846"/>
            <a:ext cx="6462600" cy="857400"/>
          </a:xfrm>
        </p:spPr>
        <p:txBody>
          <a:bodyPr/>
          <a:lstStyle/>
          <a:p>
            <a:r>
              <a:rPr lang="en-US" dirty="0" smtClean="0">
                <a:solidFill>
                  <a:schemeClr val="accent1"/>
                </a:solidFill>
              </a:rPr>
              <a:t>CPAN Provider Survey Findings</a:t>
            </a:r>
            <a:endParaRPr lang="en-US" dirty="0">
              <a:solidFill>
                <a:schemeClr val="accent1"/>
              </a:solidFill>
            </a:endParaRPr>
          </a:p>
        </p:txBody>
      </p:sp>
      <p:graphicFrame>
        <p:nvGraphicFramePr>
          <p:cNvPr id="7" name="Chart 6"/>
          <p:cNvGraphicFramePr/>
          <p:nvPr>
            <p:extLst>
              <p:ext uri="{D42A27DB-BD31-4B8C-83A1-F6EECF244321}">
                <p14:modId xmlns:p14="http://schemas.microsoft.com/office/powerpoint/2010/main" val="543302114"/>
              </p:ext>
            </p:extLst>
          </p:nvPr>
        </p:nvGraphicFramePr>
        <p:xfrm>
          <a:off x="725907" y="1430868"/>
          <a:ext cx="6934733" cy="286385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85800" y="1123091"/>
            <a:ext cx="3408305" cy="307777"/>
          </a:xfrm>
          <a:prstGeom prst="rect">
            <a:avLst/>
          </a:prstGeom>
        </p:spPr>
        <p:txBody>
          <a:bodyPr wrap="none">
            <a:spAutoFit/>
          </a:bodyPr>
          <a:lstStyle/>
          <a:p>
            <a:pPr lvl="0" algn="just" eaLnBrk="0" fontAlgn="base" hangingPunct="0">
              <a:spcBef>
                <a:spcPct val="0"/>
              </a:spcBef>
              <a:spcAft>
                <a:spcPct val="0"/>
              </a:spcAft>
              <a:buClrTx/>
              <a:tabLst>
                <a:tab pos="4914900" algn="l"/>
              </a:tabLst>
            </a:pPr>
            <a:r>
              <a:rPr lang="en-US" altLang="en-US" dirty="0" smtClean="0">
                <a:solidFill>
                  <a:schemeClr val="accent4"/>
                </a:solidFill>
                <a:latin typeface="HelveticaNeueW01-77BdCnObl" panose="020B0706030502090204" pitchFamily="34" charset="0"/>
                <a:ea typeface="Calibri" panose="020F0502020204030204" pitchFamily="34" charset="0"/>
                <a:cs typeface="Helvetica" pitchFamily="2" charset="0"/>
              </a:rPr>
              <a:t>Provider-Reported Reasons for Calling CPAN</a:t>
            </a:r>
            <a:r>
              <a:rPr lang="en-US" altLang="en-US" baseline="30000" dirty="0" smtClean="0">
                <a:solidFill>
                  <a:schemeClr val="accent4"/>
                </a:solidFill>
                <a:latin typeface="HelveticaNeueW01-77BdCnObl" panose="020B0706030502090204" pitchFamily="34" charset="0"/>
                <a:ea typeface="Calibri" panose="020F0502020204030204" pitchFamily="34" charset="0"/>
                <a:cs typeface="Helvetica" pitchFamily="2" charset="0"/>
              </a:rPr>
              <a:t>a</a:t>
            </a:r>
            <a:endParaRPr lang="en-US" altLang="en-US" sz="800" baseline="30000" dirty="0">
              <a:solidFill>
                <a:schemeClr val="accent4"/>
              </a:solidFill>
              <a:latin typeface="HelveticaNeueW01-77BdCnObl" panose="020B0706030502090204" pitchFamily="34" charset="0"/>
            </a:endParaRPr>
          </a:p>
        </p:txBody>
      </p:sp>
      <p:sp>
        <p:nvSpPr>
          <p:cNvPr id="3" name="Rectangle 2"/>
          <p:cNvSpPr/>
          <p:nvPr/>
        </p:nvSpPr>
        <p:spPr>
          <a:xfrm>
            <a:off x="725906" y="4328160"/>
            <a:ext cx="6934733" cy="430887"/>
          </a:xfrm>
          <a:prstGeom prst="rect">
            <a:avLst/>
          </a:prstGeom>
        </p:spPr>
        <p:txBody>
          <a:bodyPr wrap="square" lIns="0" tIns="0" rIns="0" bIns="0">
            <a:spAutoFit/>
          </a:bodyPr>
          <a:lstStyle/>
          <a:p>
            <a:r>
              <a:rPr lang="en-US" sz="700" dirty="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 Data source: 2023 External Evaluation CPAN Survey. Respondents can choose more than one option; therefore, results are not mutually exclusive. Includes individuals who reported calling into CPAN regularly or occasionally in the past 12 months. (b) Includes individuals who reported calling CPAN regularly in the past 12 months only. (c) Includes individuals who reported calling CPAN occasionally in the past 12 months only. (d) Second opinion refers to questions or concerns about care provided by a community mental health provider.</a:t>
            </a:r>
          </a:p>
        </p:txBody>
      </p:sp>
    </p:spTree>
    <p:extLst>
      <p:ext uri="{BB962C8B-B14F-4D97-AF65-F5344CB8AC3E}">
        <p14:creationId xmlns:p14="http://schemas.microsoft.com/office/powerpoint/2010/main" val="3950969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
        <p:nvSpPr>
          <p:cNvPr id="24" name="Rectangle 23"/>
          <p:cNvSpPr/>
          <p:nvPr/>
        </p:nvSpPr>
        <p:spPr>
          <a:xfrm>
            <a:off x="340681" y="3968954"/>
            <a:ext cx="8449217" cy="307777"/>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lIns="91440" tIns="45720" rIns="91440" bIns="45720">
            <a:spAutoFit/>
          </a:bodyPr>
          <a:lstStyle/>
          <a:p>
            <a:r>
              <a:rPr lang="en-US" i="1" dirty="0" smtClean="0">
                <a:solidFill>
                  <a:schemeClr val="accent4"/>
                </a:solidFill>
                <a:latin typeface="Garamond" panose="02020404030301010803" pitchFamily="18" charset="0"/>
              </a:rPr>
              <a:t>“I </a:t>
            </a:r>
            <a:r>
              <a:rPr lang="en-US" i="1" dirty="0">
                <a:solidFill>
                  <a:schemeClr val="accent4"/>
                </a:solidFill>
                <a:latin typeface="Garamond" panose="02020404030301010803" pitchFamily="18" charset="0"/>
              </a:rPr>
              <a:t>feel more confident treating my patient's because I know that CPAN providers are available </a:t>
            </a:r>
            <a:r>
              <a:rPr lang="en-US" i="1" dirty="0" smtClean="0">
                <a:solidFill>
                  <a:schemeClr val="accent4"/>
                </a:solidFill>
                <a:latin typeface="Garamond" panose="02020404030301010803" pitchFamily="18" charset="0"/>
              </a:rPr>
              <a:t>whenever </a:t>
            </a:r>
            <a:r>
              <a:rPr lang="en-US" i="1" dirty="0">
                <a:solidFill>
                  <a:schemeClr val="accent4"/>
                </a:solidFill>
                <a:latin typeface="Garamond" panose="02020404030301010803" pitchFamily="18" charset="0"/>
              </a:rPr>
              <a:t>I need them</a:t>
            </a:r>
            <a:r>
              <a:rPr lang="en-US" i="1" dirty="0" smtClean="0">
                <a:solidFill>
                  <a:schemeClr val="accent4"/>
                </a:solidFill>
                <a:latin typeface="Garamond" panose="02020404030301010803" pitchFamily="18" charset="0"/>
              </a:rPr>
              <a:t>.” – CPAN provider</a:t>
            </a:r>
            <a:endParaRPr lang="en-US" i="1" dirty="0">
              <a:solidFill>
                <a:schemeClr val="accent4"/>
              </a:solidFill>
              <a:latin typeface="Garamond" panose="02020404030301010803" pitchFamily="18" charset="0"/>
            </a:endParaRPr>
          </a:p>
        </p:txBody>
      </p:sp>
      <p:sp>
        <p:nvSpPr>
          <p:cNvPr id="19" name="Rectangle 18"/>
          <p:cNvSpPr/>
          <p:nvPr/>
        </p:nvSpPr>
        <p:spPr>
          <a:xfrm>
            <a:off x="2859297" y="1270478"/>
            <a:ext cx="3421129" cy="338554"/>
          </a:xfrm>
          <a:prstGeom prst="rect">
            <a:avLst/>
          </a:prstGeom>
        </p:spPr>
        <p:txBody>
          <a:bodyPr wrap="none">
            <a:spAutoFit/>
          </a:bodyPr>
          <a:lstStyle/>
          <a:p>
            <a:pPr lvl="0" algn="just" eaLnBrk="0" fontAlgn="base" hangingPunct="0">
              <a:spcBef>
                <a:spcPct val="0"/>
              </a:spcBef>
              <a:spcAft>
                <a:spcPct val="0"/>
              </a:spcAft>
              <a:buClrTx/>
              <a:tabLst>
                <a:tab pos="4914900" algn="l"/>
              </a:tabLst>
            </a:pPr>
            <a:r>
              <a:rPr lang="en-US" altLang="en-US" sz="1600" dirty="0" smtClean="0">
                <a:solidFill>
                  <a:schemeClr val="accent4"/>
                </a:solidFill>
                <a:latin typeface="HelveticaNeueW01-77BdCnObl" panose="020B0706030502090204" pitchFamily="34" charset="0"/>
                <a:ea typeface="Calibri" panose="020F0502020204030204" pitchFamily="34" charset="0"/>
                <a:cs typeface="Helvetica" pitchFamily="2" charset="0"/>
              </a:rPr>
              <a:t>Providers’ Perceived Outcomes of CPAN</a:t>
            </a:r>
            <a:endParaRPr lang="en-US" altLang="en-US" sz="900" dirty="0">
              <a:solidFill>
                <a:schemeClr val="accent4"/>
              </a:solidFill>
              <a:latin typeface="HelveticaNeueW01-77BdCnObl" panose="020B0706030502090204" pitchFamily="34" charset="0"/>
            </a:endParaRPr>
          </a:p>
        </p:txBody>
      </p:sp>
      <p:sp>
        <p:nvSpPr>
          <p:cNvPr id="20" name="Title 1"/>
          <p:cNvSpPr txBox="1">
            <a:spLocks/>
          </p:cNvSpPr>
          <p:nvPr/>
        </p:nvSpPr>
        <p:spPr>
          <a:xfrm>
            <a:off x="685800" y="89846"/>
            <a:ext cx="64626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US" smtClean="0">
                <a:solidFill>
                  <a:schemeClr val="accent1"/>
                </a:solidFill>
              </a:rPr>
              <a:t>CPAN Provider Survey Findings</a:t>
            </a:r>
            <a:endParaRPr lang="en-US" dirty="0">
              <a:solidFill>
                <a:schemeClr val="accent1"/>
              </a:solidFill>
            </a:endParaRPr>
          </a:p>
        </p:txBody>
      </p:sp>
      <p:graphicFrame>
        <p:nvGraphicFramePr>
          <p:cNvPr id="21" name="Chart 20"/>
          <p:cNvGraphicFramePr>
            <a:graphicFrameLocks/>
          </p:cNvGraphicFramePr>
          <p:nvPr>
            <p:extLst>
              <p:ext uri="{D42A27DB-BD31-4B8C-83A1-F6EECF244321}">
                <p14:modId xmlns:p14="http://schemas.microsoft.com/office/powerpoint/2010/main" val="3444299748"/>
              </p:ext>
            </p:extLst>
          </p:nvPr>
        </p:nvGraphicFramePr>
        <p:xfrm>
          <a:off x="192745" y="1630242"/>
          <a:ext cx="2834640" cy="192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p:cNvGraphicFramePr>
          <p:nvPr>
            <p:extLst>
              <p:ext uri="{D42A27DB-BD31-4B8C-83A1-F6EECF244321}">
                <p14:modId xmlns:p14="http://schemas.microsoft.com/office/powerpoint/2010/main" val="3628737910"/>
              </p:ext>
            </p:extLst>
          </p:nvPr>
        </p:nvGraphicFramePr>
        <p:xfrm>
          <a:off x="3147970" y="1638709"/>
          <a:ext cx="2834640" cy="1920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p:cNvGraphicFramePr>
            <a:graphicFrameLocks/>
          </p:cNvGraphicFramePr>
          <p:nvPr>
            <p:extLst>
              <p:ext uri="{D42A27DB-BD31-4B8C-83A1-F6EECF244321}">
                <p14:modId xmlns:p14="http://schemas.microsoft.com/office/powerpoint/2010/main" val="1660519103"/>
              </p:ext>
            </p:extLst>
          </p:nvPr>
        </p:nvGraphicFramePr>
        <p:xfrm>
          <a:off x="6103195" y="1638709"/>
          <a:ext cx="2834640" cy="192024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192745" y="3588626"/>
            <a:ext cx="8745090" cy="107722"/>
          </a:xfrm>
          <a:prstGeom prst="rect">
            <a:avLst/>
          </a:prstGeom>
        </p:spPr>
        <p:txBody>
          <a:bodyPr wrap="square" lIns="0" tIns="0" rIns="0" bIns="0">
            <a:spAutoFit/>
          </a:bodyPr>
          <a:lstStyle/>
          <a:p>
            <a:pPr algn="just"/>
            <a:r>
              <a:rPr lang="en-US" sz="700" dirty="0" smtClean="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Data </a:t>
            </a:r>
            <a:r>
              <a:rPr lang="en-US" sz="700" dirty="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source: 2023 External Evaluation CPAN Survey. Includes individuals who reported calling CPAN in the past 12 months.</a:t>
            </a:r>
          </a:p>
        </p:txBody>
      </p:sp>
    </p:spTree>
    <p:extLst>
      <p:ext uri="{BB962C8B-B14F-4D97-AF65-F5344CB8AC3E}">
        <p14:creationId xmlns:p14="http://schemas.microsoft.com/office/powerpoint/2010/main" val="1676388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10" name="Rectangle 9"/>
          <p:cNvSpPr/>
          <p:nvPr/>
        </p:nvSpPr>
        <p:spPr>
          <a:xfrm>
            <a:off x="685800" y="4211704"/>
            <a:ext cx="7418031" cy="523220"/>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lIns="91440" tIns="45720" rIns="91440" bIns="45720">
            <a:spAutoFit/>
          </a:bodyPr>
          <a:lstStyle/>
          <a:p>
            <a:r>
              <a:rPr lang="en-US" i="1" dirty="0" smtClean="0">
                <a:solidFill>
                  <a:schemeClr val="accent4"/>
                </a:solidFill>
                <a:latin typeface="Garamond" panose="02020404030301010803" pitchFamily="18" charset="0"/>
              </a:rPr>
              <a:t>“I </a:t>
            </a:r>
            <a:r>
              <a:rPr lang="en-US" i="1" dirty="0">
                <a:solidFill>
                  <a:schemeClr val="accent4"/>
                </a:solidFill>
                <a:latin typeface="Garamond" panose="02020404030301010803" pitchFamily="18" charset="0"/>
              </a:rPr>
              <a:t>was pleasantly surprised at how easy it was to find such great mental health resources that could actually be used for our patients. No more jumping through hoops or guessing if the providers take the patient's insurance</a:t>
            </a:r>
            <a:r>
              <a:rPr lang="en-US" i="1" dirty="0" smtClean="0">
                <a:solidFill>
                  <a:schemeClr val="accent4"/>
                </a:solidFill>
                <a:latin typeface="Garamond" panose="02020404030301010803" pitchFamily="18" charset="0"/>
              </a:rPr>
              <a:t>.” – CPAN provider</a:t>
            </a:r>
            <a:endParaRPr lang="en-US" i="1" dirty="0">
              <a:solidFill>
                <a:schemeClr val="accent4"/>
              </a:solidFill>
              <a:latin typeface="Garamond" panose="02020404030301010803" pitchFamily="18" charset="0"/>
            </a:endParaRPr>
          </a:p>
        </p:txBody>
      </p:sp>
      <p:pic>
        <p:nvPicPr>
          <p:cNvPr id="8" name="Picture 7"/>
          <p:cNvPicPr>
            <a:picLocks noChangeAspect="1"/>
          </p:cNvPicPr>
          <p:nvPr/>
        </p:nvPicPr>
        <p:blipFill rotWithShape="1">
          <a:blip r:embed="rId3"/>
          <a:srcRect l="1027" t="13307" r="801" b="-1"/>
          <a:stretch/>
        </p:blipFill>
        <p:spPr>
          <a:xfrm>
            <a:off x="1550489" y="3605042"/>
            <a:ext cx="4400832" cy="219932"/>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185216984"/>
              </p:ext>
            </p:extLst>
          </p:nvPr>
        </p:nvGraphicFramePr>
        <p:xfrm>
          <a:off x="1498434" y="1922766"/>
          <a:ext cx="2008415" cy="16798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563599581"/>
              </p:ext>
            </p:extLst>
          </p:nvPr>
        </p:nvGraphicFramePr>
        <p:xfrm>
          <a:off x="3994960" y="1920326"/>
          <a:ext cx="2260989" cy="1677232"/>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1290610" y="1436025"/>
            <a:ext cx="2424061" cy="430887"/>
          </a:xfrm>
          <a:prstGeom prst="rect">
            <a:avLst/>
          </a:prstGeom>
          <a:noFill/>
        </p:spPr>
        <p:txBody>
          <a:bodyPr wrap="square" rtlCol="0">
            <a:spAutoFit/>
          </a:bodyPr>
          <a:lstStyle/>
          <a:p>
            <a:pPr algn="ctr"/>
            <a:r>
              <a:rPr lang="en-US" sz="1050" b="1" dirty="0" smtClean="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I intend to continue using the CPAN program in the next 6 months</a:t>
            </a:r>
            <a:endParaRPr lang="en-US" sz="1050" b="1" dirty="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2" name="TextBox 11"/>
          <p:cNvSpPr txBox="1"/>
          <p:nvPr/>
        </p:nvSpPr>
        <p:spPr>
          <a:xfrm>
            <a:off x="4100334" y="1443719"/>
            <a:ext cx="2050240" cy="415498"/>
          </a:xfrm>
          <a:prstGeom prst="rect">
            <a:avLst/>
          </a:prstGeom>
          <a:noFill/>
        </p:spPr>
        <p:txBody>
          <a:bodyPr wrap="square" rtlCol="0">
            <a:spAutoFit/>
          </a:bodyPr>
          <a:lstStyle/>
          <a:p>
            <a:pPr algn="ctr"/>
            <a:r>
              <a:rPr lang="en-US" sz="1050" b="1" dirty="0" smtClean="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I would recommend the CPAN program to other providers</a:t>
            </a:r>
            <a:endParaRPr lang="en-US" sz="1050" b="1" dirty="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Rectangle 12"/>
          <p:cNvSpPr/>
          <p:nvPr/>
        </p:nvSpPr>
        <p:spPr>
          <a:xfrm>
            <a:off x="1153160" y="1380171"/>
            <a:ext cx="5151120" cy="2500948"/>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7551" y="1034133"/>
            <a:ext cx="4403770" cy="338554"/>
          </a:xfrm>
          <a:prstGeom prst="rect">
            <a:avLst/>
          </a:prstGeom>
        </p:spPr>
        <p:txBody>
          <a:bodyPr wrap="none">
            <a:spAutoFit/>
          </a:bodyPr>
          <a:lstStyle/>
          <a:p>
            <a:pPr lvl="0" algn="just" eaLnBrk="0" fontAlgn="base" hangingPunct="0">
              <a:spcBef>
                <a:spcPct val="0"/>
              </a:spcBef>
              <a:spcAft>
                <a:spcPct val="0"/>
              </a:spcAft>
              <a:buClrTx/>
              <a:tabLst>
                <a:tab pos="4914900" algn="l"/>
              </a:tabLst>
            </a:pPr>
            <a:r>
              <a:rPr lang="en-US" altLang="en-US" sz="1600" dirty="0" smtClean="0">
                <a:solidFill>
                  <a:schemeClr val="accent4"/>
                </a:solidFill>
                <a:latin typeface="HelveticaNeueW01-77BdCnObl" panose="020B0706030502090204" pitchFamily="34" charset="0"/>
                <a:ea typeface="Calibri" panose="020F0502020204030204" pitchFamily="34" charset="0"/>
                <a:cs typeface="Helvetica" pitchFamily="2" charset="0"/>
              </a:rPr>
              <a:t>Providers’ Recommendations &amp; Future Use (n=118) </a:t>
            </a:r>
            <a:endParaRPr lang="en-US" altLang="en-US" sz="900" dirty="0">
              <a:solidFill>
                <a:schemeClr val="accent4"/>
              </a:solidFill>
              <a:latin typeface="HelveticaNeueW01-77BdCnObl" panose="020B0706030502090204" pitchFamily="34" charset="0"/>
            </a:endParaRPr>
          </a:p>
        </p:txBody>
      </p:sp>
      <p:sp>
        <p:nvSpPr>
          <p:cNvPr id="17" name="Title 1"/>
          <p:cNvSpPr txBox="1">
            <a:spLocks/>
          </p:cNvSpPr>
          <p:nvPr/>
        </p:nvSpPr>
        <p:spPr>
          <a:xfrm>
            <a:off x="685800" y="89846"/>
            <a:ext cx="64626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US" smtClean="0">
                <a:solidFill>
                  <a:schemeClr val="accent1"/>
                </a:solidFill>
              </a:rPr>
              <a:t>CPAN Provider Survey Findings</a:t>
            </a:r>
            <a:endParaRPr lang="en-US" dirty="0">
              <a:solidFill>
                <a:schemeClr val="accent1"/>
              </a:solidFill>
            </a:endParaRPr>
          </a:p>
        </p:txBody>
      </p:sp>
      <p:sp>
        <p:nvSpPr>
          <p:cNvPr id="14" name="Rectangle 13"/>
          <p:cNvSpPr/>
          <p:nvPr/>
        </p:nvSpPr>
        <p:spPr>
          <a:xfrm>
            <a:off x="1153159" y="3916267"/>
            <a:ext cx="5151121" cy="107722"/>
          </a:xfrm>
          <a:prstGeom prst="rect">
            <a:avLst/>
          </a:prstGeom>
        </p:spPr>
        <p:txBody>
          <a:bodyPr wrap="square" lIns="0" tIns="0" rIns="0" bIns="0">
            <a:spAutoFit/>
          </a:bodyPr>
          <a:lstStyle/>
          <a:p>
            <a:pPr algn="just"/>
            <a:r>
              <a:rPr lang="en-US" sz="700" dirty="0" smtClean="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Data </a:t>
            </a:r>
            <a:r>
              <a:rPr lang="en-US" sz="700" dirty="0">
                <a:solidFill>
                  <a:schemeClr val="bg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source: 2023 External Evaluation CPAN Survey. Includes individuals who reported calling CPAN in the past 12 months.</a:t>
            </a:r>
          </a:p>
        </p:txBody>
      </p:sp>
    </p:spTree>
    <p:extLst>
      <p:ext uri="{BB962C8B-B14F-4D97-AF65-F5344CB8AC3E}">
        <p14:creationId xmlns:p14="http://schemas.microsoft.com/office/powerpoint/2010/main" val="3260001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714" y="1418925"/>
            <a:ext cx="6462600" cy="857400"/>
          </a:xfrm>
        </p:spPr>
        <p:txBody>
          <a:bodyPr/>
          <a:lstStyle/>
          <a:p>
            <a:pPr algn="ctr"/>
            <a:r>
              <a:rPr lang="en-US" sz="4800" dirty="0">
                <a:solidFill>
                  <a:schemeClr val="bg2"/>
                </a:solidFill>
              </a:rPr>
              <a:t>Questions</a:t>
            </a:r>
            <a:r>
              <a:rPr lang="en-US" sz="4000" dirty="0">
                <a:solidFill>
                  <a:schemeClr val="bg2"/>
                </a:solidFill>
              </a:rPr>
              <a:t>?</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815635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Antonio template">
  <a:themeElements>
    <a:clrScheme name="UTHealth Color Palette">
      <a:dk1>
        <a:srgbClr val="31243E"/>
      </a:dk1>
      <a:lt1>
        <a:srgbClr val="FFFFFF"/>
      </a:lt1>
      <a:dk2>
        <a:srgbClr val="575759"/>
      </a:dk2>
      <a:lt2>
        <a:srgbClr val="FFFFFF"/>
      </a:lt2>
      <a:accent1>
        <a:srgbClr val="AE6042"/>
      </a:accent1>
      <a:accent2>
        <a:srgbClr val="4E738A"/>
      </a:accent2>
      <a:accent3>
        <a:srgbClr val="757578"/>
      </a:accent3>
      <a:accent4>
        <a:srgbClr val="002856"/>
      </a:accent4>
      <a:accent5>
        <a:srgbClr val="423153"/>
      </a:accent5>
      <a:accent6>
        <a:srgbClr val="F2B826"/>
      </a:accent6>
      <a:hlink>
        <a:srgbClr val="587E6A"/>
      </a:hlink>
      <a:folHlink>
        <a:srgbClr val="7D7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55B7319015E448FD1C412E8D3BF38" ma:contentTypeVersion="17" ma:contentTypeDescription="Create a new document." ma:contentTypeScope="" ma:versionID="c9b99145b013152f2800ea016eb62efb">
  <xsd:schema xmlns:xsd="http://www.w3.org/2001/XMLSchema" xmlns:xs="http://www.w3.org/2001/XMLSchema" xmlns:p="http://schemas.microsoft.com/office/2006/metadata/properties" xmlns:ns2="2018a4d9-e5a5-428b-a312-dfd840ba6b63" xmlns:ns3="ef95f5f0-dadb-470a-94cb-364b588c356d" xmlns:ns4="bc6d5123-e1cb-4a6a-adf0-63854dce486e" targetNamespace="http://schemas.microsoft.com/office/2006/metadata/properties" ma:root="true" ma:fieldsID="b910f8455d27ecf63bf9ca063884c220" ns2:_="" ns3:_="" ns4:_="">
    <xsd:import namespace="2018a4d9-e5a5-428b-a312-dfd840ba6b63"/>
    <xsd:import namespace="ef95f5f0-dadb-470a-94cb-364b588c356d"/>
    <xsd:import namespace="bc6d5123-e1cb-4a6a-adf0-63854dce48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Comment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8a4d9-e5a5-428b-a312-dfd840ba6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Comments" ma:index="16" nillable="true" ma:displayName="Comments" ma:format="Dropdown" ma:internalName="Comment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d3806f-b6ab-496c-883f-16d5fb25bd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95f5f0-dadb-470a-94cb-364b588c356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6d5123-e1cb-4a6a-adf0-63854dce486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7b66987-d0bb-4024-bef9-55cd6781fd71}" ma:internalName="TaxCatchAll" ma:showField="CatchAllData" ma:web="ef95f5f0-dadb-470a-94cb-364b588c35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c6d5123-e1cb-4a6a-adf0-63854dce486e" xsi:nil="true"/>
    <Comments xmlns="2018a4d9-e5a5-428b-a312-dfd840ba6b63" xsi:nil="true"/>
    <lcf76f155ced4ddcb4097134ff3c332f xmlns="2018a4d9-e5a5-428b-a312-dfd840ba6b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90F66A-DEA6-4E7E-8727-CA59A5432BF5}"/>
</file>

<file path=customXml/itemProps2.xml><?xml version="1.0" encoding="utf-8"?>
<ds:datastoreItem xmlns:ds="http://schemas.openxmlformats.org/officeDocument/2006/customXml" ds:itemID="{CF8714DC-FC52-440E-9238-35F1C7CEC3FF}"/>
</file>

<file path=customXml/itemProps3.xml><?xml version="1.0" encoding="utf-8"?>
<ds:datastoreItem xmlns:ds="http://schemas.openxmlformats.org/officeDocument/2006/customXml" ds:itemID="{D76F205D-07AF-4868-AE9B-CC4A20810B36}"/>
</file>

<file path=docProps/app.xml><?xml version="1.0" encoding="utf-8"?>
<Properties xmlns="http://schemas.openxmlformats.org/officeDocument/2006/extended-properties" xmlns:vt="http://schemas.openxmlformats.org/officeDocument/2006/docPropsVTypes">
  <Template/>
  <TotalTime>8450</TotalTime>
  <Words>806</Words>
  <Application>Microsoft Office PowerPoint</Application>
  <PresentationFormat>On-screen Show (16:9)</PresentationFormat>
  <Paragraphs>119</Paragraphs>
  <Slides>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Calibri</vt:lpstr>
      <vt:lpstr>Microsoft Sans Serif</vt:lpstr>
      <vt:lpstr>Lato</vt:lpstr>
      <vt:lpstr>Times New Roman</vt:lpstr>
      <vt:lpstr>Helvetica</vt:lpstr>
      <vt:lpstr>Raleway</vt:lpstr>
      <vt:lpstr>HelveticaNeueW01-77BdCnObl</vt:lpstr>
      <vt:lpstr>Garamond</vt:lpstr>
      <vt:lpstr>Antonio template</vt:lpstr>
      <vt:lpstr>TCMHCC External Evaluation October 2023</vt:lpstr>
      <vt:lpstr>PowerPoint Presentation</vt:lpstr>
      <vt:lpstr>PowerPoint Presentation</vt:lpstr>
      <vt:lpstr>CPAN Provider Survey Findings</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TCMHCC External Evaluation Year 1 Findings</dc:title>
  <dc:creator>Erica Frost</dc:creator>
  <cp:lastModifiedBy>Frost, Erica L</cp:lastModifiedBy>
  <cp:revision>346</cp:revision>
  <cp:lastPrinted>2022-03-22T04:20:49Z</cp:lastPrinted>
  <dcterms:modified xsi:type="dcterms:W3CDTF">2023-10-13T20:41:29Z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0x01010056055B7319015E448FD1C412E8D3BF38</vt:lpwstr>
  </property>
</Properties>
</file>