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11">
  <p:sldMasterIdLst>
    <p:sldMasterId id="2147483658" r:id="rId1"/>
  </p:sldMasterIdLst>
  <p:notesMasterIdLst>
    <p:notesMasterId r:id="rId9"/>
  </p:notesMasterIdLst>
  <p:sldIdLst>
    <p:sldId id="256" r:id="rId2"/>
    <p:sldId id="436" r:id="rId3"/>
    <p:sldId id="441" r:id="rId4"/>
    <p:sldId id="440" r:id="rId5"/>
    <p:sldId id="444" r:id="rId6"/>
    <p:sldId id="443" r:id="rId7"/>
    <p:sldId id="413" r:id="rId8"/>
  </p:sldIdLst>
  <p:sldSz cx="9144000" cy="5143500" type="screen16x9"/>
  <p:notesSz cx="7010400" cy="9236075"/>
  <p:embeddedFontLst>
    <p:embeddedFont>
      <p:font typeface="Lato" panose="020B0604020202020204" charset="0"/>
      <p:regular r:id="rId10"/>
      <p:bold r:id="rId11"/>
      <p:italic r:id="rId12"/>
      <p:boldItalic r:id="rId13"/>
    </p:embeddedFont>
    <p:embeddedFont>
      <p:font typeface="Raleway" panose="020B0604020202020204" charset="0"/>
      <p:regular r:id="rId14"/>
      <p:bold r:id="rId15"/>
      <p:italic r:id="rId16"/>
      <p:boldItalic r:id="rId17"/>
    </p:embeddedFont>
    <p:embeddedFont>
      <p:font typeface="Gill Sans MT" panose="020B0502020104020203"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Helvetica"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120" userDrawn="1">
          <p15:clr>
            <a:srgbClr val="A4A3A4"/>
          </p15:clr>
        </p15:guide>
        <p15:guide id="3" orient="horz" pos="132" userDrawn="1">
          <p15:clr>
            <a:srgbClr val="A4A3A4"/>
          </p15:clr>
        </p15:guide>
        <p15:guide id="4" orient="horz"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ost, Erica L" initials="FEL" lastIdx="5" clrIdx="0">
    <p:extLst>
      <p:ext uri="{19B8F6BF-5375-455C-9EA6-DF929625EA0E}">
        <p15:presenceInfo xmlns:p15="http://schemas.microsoft.com/office/powerpoint/2012/main" userId="Frost, Erica L" providerId="None"/>
      </p:ext>
    </p:extLst>
  </p:cmAuthor>
  <p:cmAuthor id="2" name="Savas, Lara" initials="SL" lastIdx="15" clrIdx="1">
    <p:extLst>
      <p:ext uri="{19B8F6BF-5375-455C-9EA6-DF929625EA0E}">
        <p15:presenceInfo xmlns:p15="http://schemas.microsoft.com/office/powerpoint/2012/main" userId="S-1-5-21-1292428093-879983540-839522115-99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E6042"/>
    <a:srgbClr val="F2B826"/>
    <a:srgbClr val="4E738A"/>
    <a:srgbClr val="5A6675"/>
    <a:srgbClr val="31243E"/>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71009" autoAdjust="0"/>
  </p:normalViewPr>
  <p:slideViewPr>
    <p:cSldViewPr snapToGrid="0">
      <p:cViewPr varScale="1">
        <p:scale>
          <a:sx n="106" d="100"/>
          <a:sy n="106" d="100"/>
        </p:scale>
        <p:origin x="1552" y="72"/>
      </p:cViewPr>
      <p:guideLst>
        <p:guide pos="120"/>
        <p:guide orient="horz" pos="132"/>
        <p:guide orient="horz"/>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customXml" Target="../customXml/item2.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sz="1200" b="0" i="0" u="none" strike="noStrike" cap="none" baseline="0"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416617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8621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9894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sz="1200" b="0" i="0" u="none" strike="noStrike" cap="none" baseline="0"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98494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sng"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8209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507724" y="2762725"/>
            <a:ext cx="7020607" cy="1159800"/>
          </a:xfrm>
          <a:prstGeom prst="rect">
            <a:avLst/>
          </a:prstGeom>
        </p:spPr>
        <p:txBody>
          <a:bodyPr spcFirstLastPara="1" wrap="square" lIns="91425" tIns="91425" rIns="91425" bIns="91425" anchor="t" anchorCtr="0">
            <a:noAutofit/>
          </a:bodyPr>
          <a:lstStyle/>
          <a:p>
            <a:pPr lvl="0"/>
            <a:r>
              <a:rPr lang="en" sz="4000" dirty="0"/>
              <a:t>TCMHCC External Evaluation </a:t>
            </a:r>
            <a:r>
              <a:rPr lang="en" sz="4000" dirty="0" smtClean="0"/>
              <a:t>February 2024</a:t>
            </a: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1" y="1089377"/>
            <a:ext cx="4427950" cy="3659604"/>
          </a:xfrm>
        </p:spPr>
        <p:txBody>
          <a:bodyPr/>
          <a:lstStyle/>
          <a:p>
            <a:pPr indent="-440256">
              <a:spcBef>
                <a:spcPts val="0"/>
              </a:spcBef>
              <a:buClr>
                <a:schemeClr val="accent1"/>
              </a:buClr>
              <a:buSzPct val="100000"/>
            </a:pPr>
            <a:r>
              <a:rPr lang="en-US" sz="1400" dirty="0">
                <a:solidFill>
                  <a:schemeClr val="accent4"/>
                </a:solidFill>
              </a:rPr>
              <a:t>Surveyed</a:t>
            </a:r>
            <a:r>
              <a:rPr lang="en-US" sz="1400" b="1" dirty="0">
                <a:solidFill>
                  <a:schemeClr val="accent4"/>
                </a:solidFill>
              </a:rPr>
              <a:t> </a:t>
            </a:r>
            <a:r>
              <a:rPr lang="en-US" sz="1400" dirty="0">
                <a:solidFill>
                  <a:schemeClr val="accent4"/>
                </a:solidFill>
              </a:rPr>
              <a:t>enrolled providers </a:t>
            </a:r>
            <a:r>
              <a:rPr lang="en-US" sz="1400" i="1" u="sng" dirty="0">
                <a:solidFill>
                  <a:schemeClr val="accent4"/>
                </a:solidFill>
              </a:rPr>
              <a:t>who have used CPAN in the past 12 </a:t>
            </a:r>
            <a:r>
              <a:rPr lang="en-US" sz="1400" i="1" u="sng" dirty="0" smtClean="0">
                <a:solidFill>
                  <a:schemeClr val="accent4"/>
                </a:solidFill>
              </a:rPr>
              <a:t>months</a:t>
            </a:r>
            <a:endParaRPr lang="en-US" sz="1400" dirty="0">
              <a:solidFill>
                <a:schemeClr val="accent4"/>
              </a:solidFill>
            </a:endParaRPr>
          </a:p>
          <a:p>
            <a:pPr indent="-440256">
              <a:spcBef>
                <a:spcPts val="1200"/>
              </a:spcBef>
              <a:buClr>
                <a:schemeClr val="accent1"/>
              </a:buClr>
              <a:buSzPct val="100000"/>
            </a:pPr>
            <a:r>
              <a:rPr lang="en-US" sz="1400" b="1" u="sng" dirty="0">
                <a:solidFill>
                  <a:schemeClr val="accent4"/>
                </a:solidFill>
              </a:rPr>
              <a:t>Sample</a:t>
            </a:r>
            <a:r>
              <a:rPr lang="en-US" sz="1400" b="1" dirty="0">
                <a:solidFill>
                  <a:schemeClr val="accent4"/>
                </a:solidFill>
              </a:rPr>
              <a:t>: </a:t>
            </a:r>
            <a:r>
              <a:rPr lang="en-US" sz="1400" dirty="0">
                <a:solidFill>
                  <a:schemeClr val="accent4"/>
                </a:solidFill>
              </a:rPr>
              <a:t>Identified a diverse sample of providers across HRIs based on social vulnerability and p</a:t>
            </a:r>
            <a:r>
              <a:rPr lang="en-US" sz="1300" dirty="0">
                <a:solidFill>
                  <a:schemeClr val="accent4"/>
                </a:solidFill>
              </a:rPr>
              <a:t>opulation </a:t>
            </a:r>
            <a:r>
              <a:rPr lang="en-US" sz="1300" dirty="0" smtClean="0">
                <a:solidFill>
                  <a:schemeClr val="accent4"/>
                </a:solidFill>
              </a:rPr>
              <a:t>density (n=428 providers)</a:t>
            </a:r>
          </a:p>
          <a:p>
            <a:pPr indent="-440256">
              <a:spcBef>
                <a:spcPts val="1200"/>
              </a:spcBef>
              <a:buClr>
                <a:schemeClr val="accent1"/>
              </a:buClr>
              <a:buSzPct val="100000"/>
            </a:pPr>
            <a:r>
              <a:rPr lang="en-US" sz="1300" dirty="0" smtClean="0">
                <a:solidFill>
                  <a:schemeClr val="accent4"/>
                </a:solidFill>
              </a:rPr>
              <a:t>124 providers responded (29% response rate)</a:t>
            </a:r>
            <a:endParaRPr lang="en-US" sz="1300" dirty="0">
              <a:solidFill>
                <a:schemeClr val="accent4"/>
              </a:solidFill>
            </a:endParaRPr>
          </a:p>
          <a:p>
            <a:pPr indent="-440256">
              <a:spcBef>
                <a:spcPts val="1200"/>
              </a:spcBef>
              <a:buClr>
                <a:schemeClr val="accent1"/>
              </a:buClr>
              <a:buSzPct val="100000"/>
            </a:pPr>
            <a:r>
              <a:rPr lang="en-US" sz="1400" dirty="0" smtClean="0">
                <a:solidFill>
                  <a:schemeClr val="accent4"/>
                </a:solidFill>
              </a:rPr>
              <a:t>Recommendations and future use reported by surveyed providers:</a:t>
            </a:r>
          </a:p>
          <a:p>
            <a:pPr lvl="1" indent="-440256">
              <a:spcBef>
                <a:spcPts val="600"/>
              </a:spcBef>
              <a:buClr>
                <a:schemeClr val="accent1"/>
              </a:buClr>
              <a:buSzPct val="100000"/>
            </a:pPr>
            <a:r>
              <a:rPr lang="en-US" sz="1400" b="1" dirty="0">
                <a:solidFill>
                  <a:schemeClr val="accent4"/>
                </a:solidFill>
              </a:rPr>
              <a:t>98% would </a:t>
            </a:r>
            <a:r>
              <a:rPr lang="en-US" sz="1400" b="1" u="sng" dirty="0">
                <a:solidFill>
                  <a:schemeClr val="accent4"/>
                </a:solidFill>
              </a:rPr>
              <a:t>recommend</a:t>
            </a:r>
            <a:r>
              <a:rPr lang="en-US" sz="1400" b="1" dirty="0">
                <a:solidFill>
                  <a:schemeClr val="accent4"/>
                </a:solidFill>
              </a:rPr>
              <a:t> CPAN to other providers</a:t>
            </a:r>
          </a:p>
          <a:p>
            <a:pPr lvl="1" indent="-440256">
              <a:spcBef>
                <a:spcPts val="600"/>
              </a:spcBef>
              <a:buClr>
                <a:schemeClr val="accent1"/>
              </a:buClr>
              <a:buSzPct val="100000"/>
            </a:pPr>
            <a:r>
              <a:rPr lang="en-US" sz="1400" b="1" dirty="0" smtClean="0">
                <a:solidFill>
                  <a:schemeClr val="accent4"/>
                </a:solidFill>
              </a:rPr>
              <a:t>96% intend to </a:t>
            </a:r>
            <a:r>
              <a:rPr lang="en-US" sz="1400" b="1" u="sng" dirty="0" smtClean="0">
                <a:solidFill>
                  <a:schemeClr val="accent4"/>
                </a:solidFill>
              </a:rPr>
              <a:t>continue using</a:t>
            </a:r>
            <a:r>
              <a:rPr lang="en-US" sz="1400" b="1" dirty="0" smtClean="0">
                <a:solidFill>
                  <a:schemeClr val="accent4"/>
                </a:solidFill>
              </a:rPr>
              <a:t> CPAN in the next 6 months</a:t>
            </a:r>
          </a:p>
          <a:p>
            <a:pPr lvl="1" indent="-440256">
              <a:buClr>
                <a:schemeClr val="accent1"/>
              </a:buClr>
              <a:buSzPct val="100000"/>
            </a:pPr>
            <a:endParaRPr lang="en-US" sz="1300" dirty="0" smtClean="0">
              <a:solidFill>
                <a:schemeClr val="accent4"/>
              </a:solidFill>
            </a:endParaRPr>
          </a:p>
          <a:p>
            <a:pPr lvl="1" indent="-284163">
              <a:spcBef>
                <a:spcPts val="600"/>
              </a:spcBef>
              <a:buClr>
                <a:schemeClr val="accent1"/>
              </a:buClr>
              <a:buSzPct val="100000"/>
              <a:buFont typeface="+mj-lt"/>
              <a:buAutoNum type="arabicParenR"/>
            </a:pPr>
            <a:endParaRPr lang="en" sz="1200" dirty="0">
              <a:solidFill>
                <a:schemeClr val="accent4"/>
              </a:solidFill>
            </a:endParaRPr>
          </a:p>
          <a:p>
            <a:pPr marL="114300" indent="0">
              <a:buNone/>
            </a:pP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23" name="Title 2"/>
          <p:cNvSpPr txBox="1">
            <a:spLocks/>
          </p:cNvSpPr>
          <p:nvPr/>
        </p:nvSpPr>
        <p:spPr>
          <a:xfrm>
            <a:off x="457201" y="93537"/>
            <a:ext cx="767376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smtClean="0">
                <a:solidFill>
                  <a:schemeClr val="accent1"/>
                </a:solidFill>
              </a:rPr>
              <a:t>CPAN Provider Survey</a:t>
            </a:r>
            <a:endParaRPr lang="en-US" dirty="0">
              <a:solidFill>
                <a:schemeClr val="accent1"/>
              </a:solidFill>
            </a:endParaRPr>
          </a:p>
        </p:txBody>
      </p:sp>
      <p:sp>
        <p:nvSpPr>
          <p:cNvPr id="7" name="TextBox 6"/>
          <p:cNvSpPr txBox="1"/>
          <p:nvPr/>
        </p:nvSpPr>
        <p:spPr>
          <a:xfrm>
            <a:off x="5442625" y="1163384"/>
            <a:ext cx="3096920" cy="261610"/>
          </a:xfrm>
          <a:prstGeom prst="rect">
            <a:avLst/>
          </a:prstGeom>
          <a:noFill/>
        </p:spPr>
        <p:txBody>
          <a:bodyPr wrap="square" rtlCol="0">
            <a:spAutoFit/>
          </a:bodyPr>
          <a:lstStyle/>
          <a:p>
            <a:pPr algn="ctr"/>
            <a:r>
              <a:rPr lang="en-US" sz="1100" b="1" dirty="0" smtClean="0">
                <a:latin typeface="Calibri" panose="020F0502020204030204" pitchFamily="34" charset="0"/>
                <a:cs typeface="Calibri" panose="020F0502020204030204" pitchFamily="34" charset="0"/>
              </a:rPr>
              <a:t>CPAN Provider Survey Sample </a:t>
            </a:r>
            <a:r>
              <a:rPr lang="en-US" sz="1100" b="1" dirty="0">
                <a:latin typeface="Calibri" panose="020F0502020204030204" pitchFamily="34" charset="0"/>
                <a:cs typeface="Calibri" panose="020F0502020204030204" pitchFamily="34" charset="0"/>
              </a:rPr>
              <a:t>&amp; Responses</a:t>
            </a:r>
          </a:p>
        </p:txBody>
      </p:sp>
      <p:pic>
        <p:nvPicPr>
          <p:cNvPr id="9" name="Picture 8"/>
          <p:cNvPicPr/>
          <p:nvPr/>
        </p:nvPicPr>
        <p:blipFill rotWithShape="1">
          <a:blip r:embed="rId3">
            <a:extLst>
              <a:ext uri="{28A0092B-C50C-407E-A947-70E740481C1C}">
                <a14:useLocalDpi xmlns:a14="http://schemas.microsoft.com/office/drawing/2010/main" val="0"/>
              </a:ext>
            </a:extLst>
          </a:blip>
          <a:srcRect l="41294" t="21875" r="28700" b="47866"/>
          <a:stretch/>
        </p:blipFill>
        <p:spPr bwMode="auto">
          <a:xfrm>
            <a:off x="5272391" y="1424994"/>
            <a:ext cx="3352556" cy="18429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286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2" y="950937"/>
            <a:ext cx="4146794" cy="2429425"/>
          </a:xfrm>
        </p:spPr>
        <p:txBody>
          <a:bodyPr/>
          <a:lstStyle/>
          <a:p>
            <a:pPr marL="0" indent="0">
              <a:spcBef>
                <a:spcPts val="0"/>
              </a:spcBef>
              <a:buClr>
                <a:schemeClr val="accent1"/>
              </a:buClr>
              <a:buSzPct val="100000"/>
              <a:buNone/>
            </a:pPr>
            <a:r>
              <a:rPr lang="en-US" sz="1400" b="1" u="sng" dirty="0" smtClean="0">
                <a:solidFill>
                  <a:schemeClr val="accent4"/>
                </a:solidFill>
              </a:rPr>
              <a:t>What is the biggest barrier to using CPAN?</a:t>
            </a:r>
            <a:endParaRPr lang="en-US" sz="1400" b="1" dirty="0">
              <a:solidFill>
                <a:schemeClr val="accent4"/>
              </a:solidFill>
            </a:endParaRPr>
          </a:p>
          <a:p>
            <a:pPr marL="398463" indent="-280988">
              <a:spcBef>
                <a:spcPts val="1200"/>
              </a:spcBef>
              <a:buClr>
                <a:schemeClr val="accent1"/>
              </a:buClr>
              <a:buSzPct val="100000"/>
            </a:pPr>
            <a:r>
              <a:rPr lang="en-US" sz="1400" dirty="0">
                <a:solidFill>
                  <a:schemeClr val="accent4"/>
                </a:solidFill>
              </a:rPr>
              <a:t>Time constraints</a:t>
            </a:r>
          </a:p>
          <a:p>
            <a:pPr marL="114300" indent="0">
              <a:buNone/>
            </a:pP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23" name="Title 2"/>
          <p:cNvSpPr txBox="1">
            <a:spLocks/>
          </p:cNvSpPr>
          <p:nvPr/>
        </p:nvSpPr>
        <p:spPr>
          <a:xfrm>
            <a:off x="457201" y="93537"/>
            <a:ext cx="767376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a:solidFill>
                  <a:schemeClr val="accent1"/>
                </a:solidFill>
              </a:rPr>
              <a:t>CPAN Survey </a:t>
            </a:r>
            <a:r>
              <a:rPr lang="en-US" dirty="0" smtClean="0">
                <a:solidFill>
                  <a:schemeClr val="accent1"/>
                </a:solidFill>
              </a:rPr>
              <a:t>Themes </a:t>
            </a:r>
            <a:r>
              <a:rPr lang="en-US" dirty="0">
                <a:solidFill>
                  <a:schemeClr val="accent1"/>
                </a:solidFill>
              </a:rPr>
              <a:t>(Qualitative)</a:t>
            </a:r>
          </a:p>
        </p:txBody>
      </p:sp>
      <p:sp>
        <p:nvSpPr>
          <p:cNvPr id="5" name="Text Placeholder 5"/>
          <p:cNvSpPr txBox="1">
            <a:spLocks/>
          </p:cNvSpPr>
          <p:nvPr/>
        </p:nvSpPr>
        <p:spPr>
          <a:xfrm>
            <a:off x="4573857" y="950937"/>
            <a:ext cx="4156784" cy="35529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3175">
              <a:spcBef>
                <a:spcPts val="0"/>
              </a:spcBef>
              <a:buClr>
                <a:schemeClr val="accent1"/>
              </a:buClr>
              <a:buSzPct val="100000"/>
              <a:buNone/>
            </a:pPr>
            <a:r>
              <a:rPr lang="en-US" sz="1400" b="1" u="sng" dirty="0">
                <a:solidFill>
                  <a:schemeClr val="accent4"/>
                </a:solidFill>
              </a:rPr>
              <a:t>How can the CPAN program be </a:t>
            </a:r>
            <a:r>
              <a:rPr lang="en-US" sz="1400" b="1" u="sng" dirty="0" smtClean="0">
                <a:solidFill>
                  <a:schemeClr val="accent4"/>
                </a:solidFill>
              </a:rPr>
              <a:t>improved?</a:t>
            </a:r>
            <a:endParaRPr lang="en-US" sz="1400" b="1" dirty="0" smtClean="0">
              <a:solidFill>
                <a:schemeClr val="accent4"/>
              </a:solidFill>
            </a:endParaRPr>
          </a:p>
          <a:p>
            <a:pPr marL="400050" indent="-282575">
              <a:spcBef>
                <a:spcPts val="1200"/>
              </a:spcBef>
              <a:buClr>
                <a:schemeClr val="accent1"/>
              </a:buClr>
              <a:buSzPct val="100000"/>
            </a:pPr>
            <a:r>
              <a:rPr lang="en-US" sz="1400" dirty="0" smtClean="0">
                <a:solidFill>
                  <a:schemeClr val="accent4"/>
                </a:solidFill>
              </a:rPr>
              <a:t>Improved connections to community resources and referrals, including:</a:t>
            </a:r>
          </a:p>
          <a:p>
            <a:pPr marL="855663" lvl="1" indent="-280988">
              <a:spcBef>
                <a:spcPts val="600"/>
              </a:spcBef>
              <a:buClr>
                <a:schemeClr val="accent1"/>
              </a:buClr>
              <a:buSzPct val="100000"/>
            </a:pPr>
            <a:r>
              <a:rPr lang="en-US" sz="1400" dirty="0" smtClean="0">
                <a:solidFill>
                  <a:schemeClr val="accent4"/>
                </a:solidFill>
              </a:rPr>
              <a:t>More resources for uninsured and underinsured patients</a:t>
            </a:r>
          </a:p>
          <a:p>
            <a:pPr marL="855663" lvl="1" indent="-280988">
              <a:spcBef>
                <a:spcPts val="600"/>
              </a:spcBef>
              <a:buClr>
                <a:schemeClr val="accent1"/>
              </a:buClr>
              <a:buSzPct val="100000"/>
            </a:pPr>
            <a:r>
              <a:rPr lang="en-US" sz="1400" dirty="0" smtClean="0">
                <a:solidFill>
                  <a:schemeClr val="accent4"/>
                </a:solidFill>
              </a:rPr>
              <a:t>Ensuring that community resources are accessible</a:t>
            </a:r>
          </a:p>
          <a:p>
            <a:pPr marL="398463" indent="-280988">
              <a:spcBef>
                <a:spcPts val="1000"/>
              </a:spcBef>
              <a:buClr>
                <a:schemeClr val="accent1"/>
              </a:buClr>
              <a:buSzPct val="100000"/>
            </a:pPr>
            <a:r>
              <a:rPr lang="en-US" sz="1400" dirty="0" smtClean="0">
                <a:solidFill>
                  <a:schemeClr val="accent4"/>
                </a:solidFill>
              </a:rPr>
              <a:t>Improved outreach and awareness of CPAN</a:t>
            </a:r>
          </a:p>
          <a:p>
            <a:pPr indent="-440256">
              <a:spcBef>
                <a:spcPts val="1200"/>
              </a:spcBef>
              <a:buClr>
                <a:schemeClr val="accent1"/>
              </a:buClr>
              <a:buSzPct val="100000"/>
            </a:pPr>
            <a:endParaRPr lang="en-US" sz="1400" dirty="0" smtClean="0">
              <a:solidFill>
                <a:schemeClr val="accent4"/>
              </a:solidFill>
            </a:endParaRPr>
          </a:p>
          <a:p>
            <a:pPr lvl="1" indent="-284163">
              <a:spcBef>
                <a:spcPts val="600"/>
              </a:spcBef>
              <a:buClr>
                <a:schemeClr val="accent1"/>
              </a:buClr>
              <a:buSzPct val="100000"/>
              <a:buFont typeface="+mj-lt"/>
              <a:buAutoNum type="arabicParenR"/>
            </a:pPr>
            <a:endParaRPr lang="en" sz="1400" dirty="0" smtClean="0">
              <a:solidFill>
                <a:schemeClr val="accent4"/>
              </a:solidFill>
            </a:endParaRPr>
          </a:p>
          <a:p>
            <a:pPr marL="114300" indent="0">
              <a:buFont typeface="Lato"/>
              <a:buNone/>
            </a:pPr>
            <a:endParaRPr lang="en-US" sz="1400" dirty="0">
              <a:solidFill>
                <a:schemeClr val="accent4"/>
              </a:solidFill>
            </a:endParaRPr>
          </a:p>
        </p:txBody>
      </p:sp>
      <p:sp>
        <p:nvSpPr>
          <p:cNvPr id="7" name="Text Box 2"/>
          <p:cNvSpPr txBox="1">
            <a:spLocks noChangeArrowheads="1"/>
          </p:cNvSpPr>
          <p:nvPr/>
        </p:nvSpPr>
        <p:spPr bwMode="auto">
          <a:xfrm>
            <a:off x="619767" y="1763475"/>
            <a:ext cx="3162623" cy="1292662"/>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rot="0" vert="horz" wrap="square" lIns="91440" tIns="91440" rIns="91440" bIns="91440" anchor="t" anchorCtr="0">
            <a:spAutoFit/>
          </a:bodyPr>
          <a:lstStyle/>
          <a:p>
            <a:pPr marL="0" marR="0" algn="ctr">
              <a:spcBef>
                <a:spcPts val="0"/>
              </a:spcBef>
              <a:spcAft>
                <a:spcPts val="0"/>
              </a:spcAft>
            </a:pPr>
            <a:r>
              <a:rPr lang="en-US" sz="1800" i="1" dirty="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“Consults can be helpful but are harder to fit into clinic flow. (can't wait for call back if I am seeing patients)." –Pediatrician</a:t>
            </a:r>
            <a:endParaRPr lang="en-US" sz="1800" dirty="0">
              <a:solidFill>
                <a:schemeClr val="accent5"/>
              </a:solidFill>
              <a:effectLst/>
              <a:latin typeface="Helvetica" pitchFamily="2"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4288502" y="3296549"/>
            <a:ext cx="4665177" cy="1569660"/>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rot="0" vert="horz" wrap="square" lIns="91440" tIns="91440" rIns="91440" bIns="91440" anchor="t" anchorCtr="0">
            <a:spAutoFit/>
          </a:bodyPr>
          <a:lstStyle/>
          <a:p>
            <a:pPr algn="ctr"/>
            <a:r>
              <a:rPr lang="en-US" sz="1800" i="1" dirty="0">
                <a:solidFill>
                  <a:schemeClr val="accent5"/>
                </a:solidFill>
                <a:latin typeface="Gill Sans MT" panose="020B0502020104020203" pitchFamily="34" charset="0"/>
                <a:ea typeface="Calibri" panose="020F0502020204030204" pitchFamily="34" charset="0"/>
                <a:cs typeface="Calibri" panose="020F0502020204030204" pitchFamily="34" charset="0"/>
              </a:rPr>
              <a:t>“I think a lot of community providers do not know about CPAN. I learned about it through a coworker. I believe greater community outreach to pediatrician offices in the community would ensure more people know about this program.” </a:t>
            </a:r>
            <a:r>
              <a:rPr lang="en-US" sz="1800" i="1" dirty="0" smtClean="0">
                <a:solidFill>
                  <a:schemeClr val="accent5"/>
                </a:solidFill>
                <a:latin typeface="Gill Sans MT" panose="020B0502020104020203" pitchFamily="34" charset="0"/>
                <a:ea typeface="Calibri" panose="020F0502020204030204" pitchFamily="34" charset="0"/>
                <a:cs typeface="Calibri" panose="020F0502020204030204" pitchFamily="34" charset="0"/>
              </a:rPr>
              <a:t>–Physician </a:t>
            </a:r>
            <a:r>
              <a:rPr lang="en-US" sz="1800" i="1" dirty="0">
                <a:solidFill>
                  <a:schemeClr val="accent5"/>
                </a:solidFill>
                <a:latin typeface="Gill Sans MT" panose="020B0502020104020203" pitchFamily="34" charset="0"/>
                <a:ea typeface="Calibri" panose="020F0502020204030204" pitchFamily="34" charset="0"/>
                <a:cs typeface="Calibri" panose="020F0502020204030204" pitchFamily="34" charset="0"/>
              </a:rPr>
              <a:t>Assistant</a:t>
            </a:r>
          </a:p>
        </p:txBody>
      </p:sp>
    </p:spTree>
    <p:extLst>
      <p:ext uri="{BB962C8B-B14F-4D97-AF65-F5344CB8AC3E}">
        <p14:creationId xmlns:p14="http://schemas.microsoft.com/office/powerpoint/2010/main" val="98921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47042" y="950937"/>
            <a:ext cx="4450635" cy="2246545"/>
          </a:xfrm>
        </p:spPr>
        <p:txBody>
          <a:bodyPr/>
          <a:lstStyle/>
          <a:p>
            <a:pPr marL="0" indent="0">
              <a:spcBef>
                <a:spcPts val="0"/>
              </a:spcBef>
              <a:buClr>
                <a:schemeClr val="accent1"/>
              </a:buClr>
              <a:buSzPct val="100000"/>
              <a:buNone/>
            </a:pPr>
            <a:r>
              <a:rPr lang="en-US" sz="1400" b="1" u="sng" dirty="0">
                <a:solidFill>
                  <a:schemeClr val="accent4"/>
                </a:solidFill>
              </a:rPr>
              <a:t>W</a:t>
            </a:r>
            <a:r>
              <a:rPr lang="en-US" sz="1400" b="1" u="sng" dirty="0" smtClean="0">
                <a:solidFill>
                  <a:schemeClr val="accent4"/>
                </a:solidFill>
              </a:rPr>
              <a:t>hat </a:t>
            </a:r>
            <a:r>
              <a:rPr lang="en-US" sz="1400" b="1" u="sng" dirty="0">
                <a:solidFill>
                  <a:schemeClr val="accent4"/>
                </a:solidFill>
              </a:rPr>
              <a:t>do you see as the biggest benefit of the CPAN program?</a:t>
            </a:r>
          </a:p>
          <a:p>
            <a:pPr marL="398463" indent="-280988">
              <a:spcBef>
                <a:spcPts val="1000"/>
              </a:spcBef>
              <a:buClr>
                <a:schemeClr val="accent1"/>
              </a:buClr>
              <a:buSzPct val="100000"/>
            </a:pPr>
            <a:r>
              <a:rPr lang="en-US" sz="1400" dirty="0" smtClean="0">
                <a:solidFill>
                  <a:schemeClr val="accent4"/>
                </a:solidFill>
              </a:rPr>
              <a:t>Accessibility </a:t>
            </a:r>
            <a:r>
              <a:rPr lang="en-US" sz="1400" dirty="0">
                <a:solidFill>
                  <a:schemeClr val="accent4"/>
                </a:solidFill>
              </a:rPr>
              <a:t>of consultation services, information, and resources </a:t>
            </a:r>
            <a:endParaRPr lang="en-US" sz="1400" dirty="0" smtClean="0">
              <a:solidFill>
                <a:schemeClr val="accent4"/>
              </a:solidFill>
            </a:endParaRPr>
          </a:p>
          <a:p>
            <a:pPr marL="398463" indent="-280988">
              <a:spcBef>
                <a:spcPts val="1000"/>
              </a:spcBef>
              <a:buClr>
                <a:schemeClr val="accent1"/>
              </a:buClr>
              <a:buSzPct val="100000"/>
            </a:pPr>
            <a:r>
              <a:rPr lang="en-US" sz="1400" dirty="0" smtClean="0">
                <a:solidFill>
                  <a:schemeClr val="accent4"/>
                </a:solidFill>
              </a:rPr>
              <a:t>Increased confidence in treating patients with mental health needs*</a:t>
            </a:r>
          </a:p>
          <a:p>
            <a:pPr marL="398463" indent="-280988">
              <a:spcBef>
                <a:spcPts val="1000"/>
              </a:spcBef>
              <a:buClr>
                <a:schemeClr val="accent1"/>
              </a:buClr>
              <a:buSzPct val="100000"/>
            </a:pPr>
            <a:r>
              <a:rPr lang="en-US" sz="1400" dirty="0" smtClean="0">
                <a:solidFill>
                  <a:schemeClr val="accent4"/>
                </a:solidFill>
              </a:rPr>
              <a:t>Educational and training opportunities (e.g., CME)</a:t>
            </a:r>
          </a:p>
          <a:p>
            <a:pPr marL="114300" indent="0">
              <a:buNone/>
            </a:pP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23" name="Title 2"/>
          <p:cNvSpPr txBox="1">
            <a:spLocks/>
          </p:cNvSpPr>
          <p:nvPr/>
        </p:nvSpPr>
        <p:spPr>
          <a:xfrm>
            <a:off x="457201" y="93537"/>
            <a:ext cx="767376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a:solidFill>
                  <a:schemeClr val="accent1"/>
                </a:solidFill>
              </a:rPr>
              <a:t>CPAN Survey </a:t>
            </a:r>
            <a:r>
              <a:rPr lang="en-US" dirty="0" smtClean="0">
                <a:solidFill>
                  <a:schemeClr val="accent1"/>
                </a:solidFill>
              </a:rPr>
              <a:t>Themes </a:t>
            </a:r>
            <a:r>
              <a:rPr lang="en-US" dirty="0">
                <a:solidFill>
                  <a:schemeClr val="accent1"/>
                </a:solidFill>
              </a:rPr>
              <a:t>(Qualitative)</a:t>
            </a:r>
          </a:p>
        </p:txBody>
      </p:sp>
      <p:sp>
        <p:nvSpPr>
          <p:cNvPr id="2" name="Rectangle 1"/>
          <p:cNvSpPr/>
          <p:nvPr/>
        </p:nvSpPr>
        <p:spPr>
          <a:xfrm>
            <a:off x="370980" y="3038339"/>
            <a:ext cx="4602757" cy="184665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tIns="91440" bIns="91440">
            <a:spAutoFit/>
          </a:bodyPr>
          <a:lstStyle/>
          <a:p>
            <a:pPr marL="58737" indent="0" algn="ctr">
              <a:spcBef>
                <a:spcPts val="300"/>
              </a:spcBef>
              <a:buClr>
                <a:schemeClr val="accent1"/>
              </a:buClr>
              <a:buSzPct val="100000"/>
              <a:buNone/>
            </a:pPr>
            <a:r>
              <a:rPr lang="en-US" sz="1800" i="1" dirty="0">
                <a:solidFill>
                  <a:schemeClr val="tx1"/>
                </a:solidFill>
                <a:latin typeface="Gill Sans MT" panose="020B0502020104020203" pitchFamily="34" charset="0"/>
              </a:rPr>
              <a:t>"It is an amazing resource. It is very beneficial to run cases by a psychiatrist. The referrals are great because they take patient insurance and location into consideration. They are non-judgmental, very helpful, and their advice and support make a huge positive impact on patient care." –Pediatrician</a:t>
            </a:r>
            <a:endParaRPr lang="en" sz="1800" dirty="0">
              <a:solidFill>
                <a:schemeClr val="accent4"/>
              </a:solidFill>
              <a:latin typeface="Gill Sans MT" panose="020B0502020104020203" pitchFamily="34" charset="0"/>
            </a:endParaRPr>
          </a:p>
        </p:txBody>
      </p:sp>
      <p:sp>
        <p:nvSpPr>
          <p:cNvPr id="10" name="Text Box 2"/>
          <p:cNvSpPr txBox="1">
            <a:spLocks noChangeArrowheads="1"/>
          </p:cNvSpPr>
          <p:nvPr/>
        </p:nvSpPr>
        <p:spPr bwMode="auto">
          <a:xfrm>
            <a:off x="5405194" y="2507196"/>
            <a:ext cx="3259290" cy="1569660"/>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rot="0" vert="horz" wrap="square" lIns="91440" tIns="91440" rIns="91440" bIns="91440" anchor="t" anchorCtr="0">
            <a:spAutoFit/>
          </a:bodyPr>
          <a:lstStyle/>
          <a:p>
            <a:pPr algn="ctr"/>
            <a:r>
              <a:rPr lang="en-US" sz="1800" i="1" dirty="0">
                <a:solidFill>
                  <a:schemeClr val="accent5"/>
                </a:solidFill>
                <a:latin typeface="Gill Sans MT" panose="020B0502020104020203" pitchFamily="34" charset="0"/>
                <a:ea typeface="Calibri" panose="020F0502020204030204" pitchFamily="34" charset="0"/>
                <a:cs typeface="Calibri" panose="020F0502020204030204" pitchFamily="34" charset="0"/>
              </a:rPr>
              <a:t>“Very quick response both by phone and then with resource lists; nothing else related to consultation support happens this quickly and efficiently!" –Pediatrician</a:t>
            </a:r>
            <a:endParaRPr lang="en-US" sz="1800" dirty="0">
              <a:solidFill>
                <a:schemeClr val="accent5"/>
              </a:solidFill>
              <a:effectLst/>
              <a:latin typeface="Helvetica" pitchFamily="2" charset="0"/>
              <a:ea typeface="Calibri" panose="020F0502020204030204" pitchFamily="34" charset="0"/>
              <a:cs typeface="Times New Roman" panose="02020603050405020304" pitchFamily="18" charset="0"/>
            </a:endParaRPr>
          </a:p>
        </p:txBody>
      </p:sp>
      <p:sp>
        <p:nvSpPr>
          <p:cNvPr id="11" name="Text Placeholder 5"/>
          <p:cNvSpPr txBox="1">
            <a:spLocks/>
          </p:cNvSpPr>
          <p:nvPr/>
        </p:nvSpPr>
        <p:spPr>
          <a:xfrm>
            <a:off x="5234497" y="950937"/>
            <a:ext cx="3600684" cy="22909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spcBef>
                <a:spcPts val="0"/>
              </a:spcBef>
              <a:buClr>
                <a:schemeClr val="accent1"/>
              </a:buClr>
              <a:buSzPct val="100000"/>
              <a:buNone/>
            </a:pPr>
            <a:r>
              <a:rPr lang="en-US" sz="1400" b="1" u="sng" dirty="0">
                <a:solidFill>
                  <a:schemeClr val="accent4"/>
                </a:solidFill>
              </a:rPr>
              <a:t>What, if anything, surprised you about CPAN?</a:t>
            </a:r>
          </a:p>
          <a:p>
            <a:pPr marL="398463" indent="-280988">
              <a:spcBef>
                <a:spcPts val="1000"/>
              </a:spcBef>
              <a:buClr>
                <a:schemeClr val="accent1"/>
              </a:buClr>
              <a:buSzPct val="100000"/>
            </a:pPr>
            <a:r>
              <a:rPr lang="en-US" sz="1400" dirty="0">
                <a:solidFill>
                  <a:schemeClr val="accent4"/>
                </a:solidFill>
              </a:rPr>
              <a:t>Program was easy and efficient</a:t>
            </a:r>
          </a:p>
          <a:p>
            <a:pPr marL="398463" indent="-280988">
              <a:spcBef>
                <a:spcPts val="1000"/>
              </a:spcBef>
              <a:buClr>
                <a:schemeClr val="accent1"/>
              </a:buClr>
              <a:buSzPct val="100000"/>
            </a:pPr>
            <a:r>
              <a:rPr lang="en-US" sz="1400" dirty="0">
                <a:solidFill>
                  <a:schemeClr val="accent4"/>
                </a:solidFill>
              </a:rPr>
              <a:t>Resource and referral lists received were tailored to patients</a:t>
            </a:r>
          </a:p>
        </p:txBody>
      </p:sp>
    </p:spTree>
    <p:extLst>
      <p:ext uri="{BB962C8B-B14F-4D97-AF65-F5344CB8AC3E}">
        <p14:creationId xmlns:p14="http://schemas.microsoft.com/office/powerpoint/2010/main" val="1597217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1" y="1089377"/>
            <a:ext cx="4521895" cy="3659604"/>
          </a:xfrm>
        </p:spPr>
        <p:txBody>
          <a:bodyPr/>
          <a:lstStyle/>
          <a:p>
            <a:pPr indent="-440256">
              <a:spcBef>
                <a:spcPts val="0"/>
              </a:spcBef>
              <a:buClr>
                <a:schemeClr val="accent1"/>
              </a:buClr>
              <a:buSzPct val="100000"/>
            </a:pPr>
            <a:r>
              <a:rPr lang="en-US" sz="1400" b="1" u="sng" dirty="0" smtClean="0">
                <a:solidFill>
                  <a:schemeClr val="accent4"/>
                </a:solidFill>
              </a:rPr>
              <a:t>Sample</a:t>
            </a:r>
            <a:r>
              <a:rPr lang="en-US" sz="1400" b="1" dirty="0" smtClean="0">
                <a:solidFill>
                  <a:schemeClr val="accent4"/>
                </a:solidFill>
              </a:rPr>
              <a:t>: </a:t>
            </a:r>
            <a:r>
              <a:rPr lang="en-US" sz="1400" dirty="0" smtClean="0">
                <a:solidFill>
                  <a:schemeClr val="accent4"/>
                </a:solidFill>
              </a:rPr>
              <a:t>Identified a diverse sample of enrolled campuses across HRIs based on rural/urban/charter classification, economic disadvantage, and district size (n=483 campuses)</a:t>
            </a:r>
          </a:p>
          <a:p>
            <a:pPr indent="-440256">
              <a:spcBef>
                <a:spcPts val="1200"/>
              </a:spcBef>
              <a:buClr>
                <a:schemeClr val="accent1"/>
              </a:buClr>
              <a:buSzPct val="100000"/>
            </a:pPr>
            <a:r>
              <a:rPr lang="en-US" sz="1400" dirty="0" smtClean="0">
                <a:solidFill>
                  <a:schemeClr val="accent4"/>
                </a:solidFill>
              </a:rPr>
              <a:t>Distributed survey to </a:t>
            </a:r>
            <a:r>
              <a:rPr lang="en-US" sz="1400" i="1" u="sng" dirty="0" smtClean="0">
                <a:solidFill>
                  <a:schemeClr val="accent4"/>
                </a:solidFill>
              </a:rPr>
              <a:t>TCHATT program implementers (one per campus)</a:t>
            </a:r>
          </a:p>
          <a:p>
            <a:pPr indent="-440256">
              <a:spcBef>
                <a:spcPts val="1200"/>
              </a:spcBef>
              <a:buClr>
                <a:schemeClr val="accent1"/>
              </a:buClr>
              <a:buSzPct val="100000"/>
            </a:pPr>
            <a:r>
              <a:rPr lang="en-US" sz="1400" dirty="0" smtClean="0">
                <a:solidFill>
                  <a:schemeClr val="accent4"/>
                </a:solidFill>
              </a:rPr>
              <a:t>226 school staff responded (49% response rate)</a:t>
            </a:r>
          </a:p>
          <a:p>
            <a:pPr indent="-440256">
              <a:spcBef>
                <a:spcPts val="1200"/>
              </a:spcBef>
              <a:buClr>
                <a:schemeClr val="accent1"/>
              </a:buClr>
              <a:buSzPct val="100000"/>
            </a:pPr>
            <a:r>
              <a:rPr lang="en-US" sz="1400" dirty="0" smtClean="0">
                <a:solidFill>
                  <a:schemeClr val="accent4"/>
                </a:solidFill>
              </a:rPr>
              <a:t>Recommendations and future use reported by school staff:</a:t>
            </a:r>
          </a:p>
          <a:p>
            <a:pPr lvl="1" indent="-440256">
              <a:spcBef>
                <a:spcPts val="1200"/>
              </a:spcBef>
              <a:buClr>
                <a:schemeClr val="accent1"/>
              </a:buClr>
              <a:buSzPct val="100000"/>
            </a:pPr>
            <a:r>
              <a:rPr lang="en-US" sz="1400" b="1" dirty="0" smtClean="0">
                <a:solidFill>
                  <a:schemeClr val="accent4"/>
                </a:solidFill>
              </a:rPr>
              <a:t>89% </a:t>
            </a:r>
            <a:r>
              <a:rPr lang="en-US" sz="1400" b="1" dirty="0">
                <a:solidFill>
                  <a:schemeClr val="accent4"/>
                </a:solidFill>
              </a:rPr>
              <a:t>would </a:t>
            </a:r>
            <a:r>
              <a:rPr lang="en-US" sz="1400" b="1" u="sng" dirty="0">
                <a:solidFill>
                  <a:schemeClr val="accent4"/>
                </a:solidFill>
              </a:rPr>
              <a:t>recommend</a:t>
            </a:r>
            <a:r>
              <a:rPr lang="en-US" sz="1400" b="1" dirty="0">
                <a:solidFill>
                  <a:schemeClr val="accent4"/>
                </a:solidFill>
              </a:rPr>
              <a:t> </a:t>
            </a:r>
            <a:r>
              <a:rPr lang="en-US" sz="1400" b="1" dirty="0" smtClean="0">
                <a:solidFill>
                  <a:schemeClr val="accent4"/>
                </a:solidFill>
              </a:rPr>
              <a:t>TCHATT to other schools</a:t>
            </a:r>
            <a:endParaRPr lang="en-US" sz="1400" b="1" dirty="0">
              <a:solidFill>
                <a:schemeClr val="accent4"/>
              </a:solidFill>
            </a:endParaRPr>
          </a:p>
          <a:p>
            <a:pPr lvl="1" indent="-440256">
              <a:spcBef>
                <a:spcPts val="1200"/>
              </a:spcBef>
              <a:buClr>
                <a:schemeClr val="accent1"/>
              </a:buClr>
              <a:buSzPct val="100000"/>
            </a:pPr>
            <a:r>
              <a:rPr lang="en-US" sz="1400" b="1" dirty="0" smtClean="0">
                <a:solidFill>
                  <a:schemeClr val="accent4"/>
                </a:solidFill>
              </a:rPr>
              <a:t>93% intend to </a:t>
            </a:r>
            <a:r>
              <a:rPr lang="en-US" sz="1400" b="1" u="sng" dirty="0" smtClean="0">
                <a:solidFill>
                  <a:schemeClr val="accent4"/>
                </a:solidFill>
              </a:rPr>
              <a:t>continue using</a:t>
            </a:r>
            <a:r>
              <a:rPr lang="en-US" sz="1400" b="1" dirty="0" smtClean="0">
                <a:solidFill>
                  <a:schemeClr val="accent4"/>
                </a:solidFill>
              </a:rPr>
              <a:t> TCHATT in the next 6 months</a:t>
            </a:r>
          </a:p>
          <a:p>
            <a:pPr lvl="1" indent="-440256">
              <a:buClr>
                <a:schemeClr val="accent1"/>
              </a:buClr>
              <a:buSzPct val="100000"/>
            </a:pPr>
            <a:endParaRPr lang="en-US" sz="1300" dirty="0" smtClean="0">
              <a:solidFill>
                <a:schemeClr val="accent4"/>
              </a:solidFill>
            </a:endParaRPr>
          </a:p>
          <a:p>
            <a:pPr lvl="1" indent="-284163">
              <a:spcBef>
                <a:spcPts val="600"/>
              </a:spcBef>
              <a:buClr>
                <a:schemeClr val="accent1"/>
              </a:buClr>
              <a:buSzPct val="100000"/>
              <a:buFont typeface="+mj-lt"/>
              <a:buAutoNum type="arabicParenR"/>
            </a:pPr>
            <a:endParaRPr lang="en" sz="1200" dirty="0">
              <a:solidFill>
                <a:schemeClr val="accent4"/>
              </a:solidFill>
            </a:endParaRPr>
          </a:p>
          <a:p>
            <a:pPr marL="114300" indent="0">
              <a:buNone/>
            </a:pP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178" name="TextBox 177"/>
          <p:cNvSpPr txBox="1"/>
          <p:nvPr/>
        </p:nvSpPr>
        <p:spPr>
          <a:xfrm>
            <a:off x="5456059" y="1163522"/>
            <a:ext cx="3096920" cy="261610"/>
          </a:xfrm>
          <a:prstGeom prst="rect">
            <a:avLst/>
          </a:prstGeom>
          <a:noFill/>
        </p:spPr>
        <p:txBody>
          <a:bodyPr wrap="square" rtlCol="0">
            <a:spAutoFit/>
          </a:bodyPr>
          <a:lstStyle/>
          <a:p>
            <a:pPr algn="ctr"/>
            <a:r>
              <a:rPr lang="en-US" sz="1100" b="1" dirty="0" smtClean="0">
                <a:latin typeface="Calibri" panose="020F0502020204030204" pitchFamily="34" charset="0"/>
                <a:cs typeface="Calibri" panose="020F0502020204030204" pitchFamily="34" charset="0"/>
              </a:rPr>
              <a:t>TCHATT School Staff Survey Sample </a:t>
            </a:r>
            <a:r>
              <a:rPr lang="en-US" sz="1100" b="1" dirty="0">
                <a:latin typeface="Calibri" panose="020F0502020204030204" pitchFamily="34" charset="0"/>
                <a:cs typeface="Calibri" panose="020F0502020204030204" pitchFamily="34" charset="0"/>
              </a:rPr>
              <a:t>&amp; Responses</a:t>
            </a:r>
          </a:p>
        </p:txBody>
      </p:sp>
      <p:sp>
        <p:nvSpPr>
          <p:cNvPr id="23" name="Title 2"/>
          <p:cNvSpPr txBox="1">
            <a:spLocks/>
          </p:cNvSpPr>
          <p:nvPr/>
        </p:nvSpPr>
        <p:spPr>
          <a:xfrm>
            <a:off x="457201" y="93537"/>
            <a:ext cx="767376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smtClean="0">
                <a:solidFill>
                  <a:schemeClr val="accent1"/>
                </a:solidFill>
              </a:rPr>
              <a:t>TCHATT School Staff Survey</a:t>
            </a:r>
            <a:endParaRPr lang="en-US" dirty="0">
              <a:solidFill>
                <a:schemeClr val="accent1"/>
              </a:solidFill>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28427" t="24701" r="26862" b="18815"/>
          <a:stretch/>
        </p:blipFill>
        <p:spPr bwMode="auto">
          <a:xfrm>
            <a:off x="5156411" y="1425132"/>
            <a:ext cx="3696216" cy="280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461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8917" y="950937"/>
            <a:ext cx="4450358" cy="2290985"/>
          </a:xfrm>
        </p:spPr>
        <p:txBody>
          <a:bodyPr/>
          <a:lstStyle/>
          <a:p>
            <a:pPr marL="0" indent="0">
              <a:spcBef>
                <a:spcPts val="0"/>
              </a:spcBef>
              <a:buClr>
                <a:schemeClr val="accent1"/>
              </a:buClr>
              <a:buSzPct val="100000"/>
              <a:buNone/>
            </a:pPr>
            <a:r>
              <a:rPr lang="en-US" sz="1400" b="1" u="sng" dirty="0">
                <a:solidFill>
                  <a:schemeClr val="accent4"/>
                </a:solidFill>
              </a:rPr>
              <a:t>W</a:t>
            </a:r>
            <a:r>
              <a:rPr lang="en-US" sz="1400" b="1" u="sng" dirty="0" smtClean="0">
                <a:solidFill>
                  <a:schemeClr val="accent4"/>
                </a:solidFill>
              </a:rPr>
              <a:t>hat </a:t>
            </a:r>
            <a:r>
              <a:rPr lang="en-US" sz="1400" b="1" u="sng" dirty="0">
                <a:solidFill>
                  <a:schemeClr val="accent4"/>
                </a:solidFill>
              </a:rPr>
              <a:t>do you see as the biggest benefit of having the TCHATT program available in your school</a:t>
            </a:r>
            <a:r>
              <a:rPr lang="en-US" sz="1400" b="1" u="sng" dirty="0" smtClean="0">
                <a:solidFill>
                  <a:schemeClr val="accent4"/>
                </a:solidFill>
              </a:rPr>
              <a:t>?</a:t>
            </a:r>
            <a:endParaRPr lang="en-US" sz="1400" b="1" dirty="0" smtClean="0">
              <a:solidFill>
                <a:schemeClr val="accent4"/>
              </a:solidFill>
            </a:endParaRPr>
          </a:p>
          <a:p>
            <a:pPr marL="398463" indent="-280988">
              <a:spcBef>
                <a:spcPts val="1200"/>
              </a:spcBef>
              <a:buClr>
                <a:schemeClr val="accent1"/>
              </a:buClr>
              <a:buSzPct val="100000"/>
            </a:pPr>
            <a:r>
              <a:rPr lang="en-US" sz="1400" dirty="0" smtClean="0">
                <a:solidFill>
                  <a:schemeClr val="accent4"/>
                </a:solidFill>
              </a:rPr>
              <a:t>Accessibility </a:t>
            </a:r>
            <a:r>
              <a:rPr lang="en-US" sz="1400" dirty="0">
                <a:solidFill>
                  <a:schemeClr val="accent4"/>
                </a:solidFill>
              </a:rPr>
              <a:t>of free mental health care for underserved students in need </a:t>
            </a:r>
            <a:endParaRPr lang="en-US" sz="1400" dirty="0" smtClean="0">
              <a:solidFill>
                <a:schemeClr val="accent4"/>
              </a:solidFill>
            </a:endParaRPr>
          </a:p>
          <a:p>
            <a:pPr marL="398463" indent="-280988">
              <a:spcBef>
                <a:spcPts val="1200"/>
              </a:spcBef>
              <a:buClr>
                <a:schemeClr val="accent1"/>
              </a:buClr>
              <a:buSzPct val="100000"/>
            </a:pPr>
            <a:r>
              <a:rPr lang="en-US" sz="1400" dirty="0" smtClean="0">
                <a:solidFill>
                  <a:schemeClr val="accent4"/>
                </a:solidFill>
              </a:rPr>
              <a:t>Mental health support that extends beyond the capacity of school counselors</a:t>
            </a:r>
            <a:endParaRPr lang="en-US" sz="1400" dirty="0">
              <a:solidFill>
                <a:schemeClr val="accent4"/>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23" name="Title 2"/>
          <p:cNvSpPr txBox="1">
            <a:spLocks/>
          </p:cNvSpPr>
          <p:nvPr/>
        </p:nvSpPr>
        <p:spPr>
          <a:xfrm>
            <a:off x="457201" y="93537"/>
            <a:ext cx="7673767"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dirty="0" smtClean="0">
                <a:solidFill>
                  <a:schemeClr val="accent1"/>
                </a:solidFill>
              </a:rPr>
              <a:t>TCHATT </a:t>
            </a:r>
            <a:r>
              <a:rPr lang="en-US" dirty="0">
                <a:solidFill>
                  <a:schemeClr val="accent1"/>
                </a:solidFill>
              </a:rPr>
              <a:t>Survey </a:t>
            </a:r>
            <a:r>
              <a:rPr lang="en-US" dirty="0" smtClean="0">
                <a:solidFill>
                  <a:schemeClr val="accent1"/>
                </a:solidFill>
              </a:rPr>
              <a:t>Themes </a:t>
            </a:r>
            <a:r>
              <a:rPr lang="en-US" dirty="0">
                <a:solidFill>
                  <a:schemeClr val="accent1"/>
                </a:solidFill>
              </a:rPr>
              <a:t>(Qualitative)</a:t>
            </a:r>
          </a:p>
        </p:txBody>
      </p:sp>
      <p:sp>
        <p:nvSpPr>
          <p:cNvPr id="11" name="Text Box 2"/>
          <p:cNvSpPr txBox="1">
            <a:spLocks noChangeArrowheads="1"/>
          </p:cNvSpPr>
          <p:nvPr/>
        </p:nvSpPr>
        <p:spPr bwMode="auto">
          <a:xfrm>
            <a:off x="4980376" y="2780739"/>
            <a:ext cx="3647439" cy="1569660"/>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rot="0" vert="horz" wrap="square" lIns="91440" tIns="91440" rIns="91440" bIns="91440" anchor="t" anchorCtr="0">
            <a:spAutoFit/>
          </a:bodyPr>
          <a:lstStyle/>
          <a:p>
            <a:pPr algn="ctr">
              <a:spcAft>
                <a:spcPts val="1000"/>
              </a:spcAft>
            </a:pPr>
            <a:r>
              <a:rPr lang="en-US" sz="1800" i="1" dirty="0">
                <a:solidFill>
                  <a:schemeClr val="accent5"/>
                </a:solidFill>
                <a:latin typeface="Gill Sans MT" panose="020B0502020104020203" pitchFamily="34" charset="0"/>
                <a:ea typeface="Calibri" panose="020F0502020204030204" pitchFamily="34" charset="0"/>
                <a:cs typeface="Calibri" panose="020F0502020204030204" pitchFamily="34" charset="0"/>
              </a:rPr>
              <a:t>“Our kiddos are being seen right away. This is so helpful for our families, and so many of them are grateful for the free services they would not have received otherwise</a:t>
            </a:r>
            <a:r>
              <a:rPr lang="en-US" sz="1800" i="1" dirty="0" smtClean="0">
                <a:solidFill>
                  <a:schemeClr val="accent5"/>
                </a:solidFill>
                <a:latin typeface="Gill Sans MT" panose="020B0502020104020203" pitchFamily="34" charset="0"/>
                <a:ea typeface="Calibri" panose="020F0502020204030204" pitchFamily="34" charset="0"/>
                <a:cs typeface="Calibri" panose="020F0502020204030204" pitchFamily="34" charset="0"/>
              </a:rPr>
              <a:t>.” –</a:t>
            </a:r>
            <a:r>
              <a:rPr lang="en-US" sz="1800" i="1" dirty="0">
                <a:solidFill>
                  <a:schemeClr val="accent5"/>
                </a:solidFill>
                <a:latin typeface="Gill Sans MT" panose="020B0502020104020203" pitchFamily="34" charset="0"/>
                <a:ea typeface="Calibri" panose="020F0502020204030204" pitchFamily="34" charset="0"/>
                <a:cs typeface="Calibri" panose="020F0502020204030204" pitchFamily="34" charset="0"/>
              </a:rPr>
              <a:t>Counselor</a:t>
            </a:r>
          </a:p>
        </p:txBody>
      </p:sp>
      <p:sp>
        <p:nvSpPr>
          <p:cNvPr id="13" name="Text Placeholder 5"/>
          <p:cNvSpPr txBox="1">
            <a:spLocks/>
          </p:cNvSpPr>
          <p:nvPr/>
        </p:nvSpPr>
        <p:spPr>
          <a:xfrm>
            <a:off x="457201" y="950937"/>
            <a:ext cx="3832916" cy="36596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3175">
              <a:spcBef>
                <a:spcPts val="0"/>
              </a:spcBef>
              <a:buClr>
                <a:schemeClr val="accent1"/>
              </a:buClr>
              <a:buSzPct val="100000"/>
              <a:buNone/>
            </a:pPr>
            <a:r>
              <a:rPr lang="en-US" sz="1400" b="1" u="sng" dirty="0">
                <a:solidFill>
                  <a:schemeClr val="accent4"/>
                </a:solidFill>
              </a:rPr>
              <a:t>How can the TCHATT program be improved?</a:t>
            </a:r>
          </a:p>
          <a:p>
            <a:pPr marL="398463" indent="-280988">
              <a:spcBef>
                <a:spcPts val="1200"/>
              </a:spcBef>
              <a:buClr>
                <a:schemeClr val="accent1"/>
              </a:buClr>
              <a:buSzPct val="100000"/>
            </a:pPr>
            <a:r>
              <a:rPr lang="en-US" sz="1400" dirty="0" smtClean="0">
                <a:solidFill>
                  <a:schemeClr val="accent4"/>
                </a:solidFill>
              </a:rPr>
              <a:t>More </a:t>
            </a:r>
            <a:r>
              <a:rPr lang="en-US" sz="1400" dirty="0">
                <a:solidFill>
                  <a:schemeClr val="accent4"/>
                </a:solidFill>
              </a:rPr>
              <a:t>efficient </a:t>
            </a:r>
            <a:r>
              <a:rPr lang="en-US" sz="1400" dirty="0" smtClean="0">
                <a:solidFill>
                  <a:schemeClr val="accent4"/>
                </a:solidFill>
              </a:rPr>
              <a:t>referral, enrollment and scheduling process </a:t>
            </a:r>
          </a:p>
          <a:p>
            <a:pPr marL="398463" indent="-280988">
              <a:spcBef>
                <a:spcPts val="1200"/>
              </a:spcBef>
              <a:buClr>
                <a:schemeClr val="accent1"/>
              </a:buClr>
              <a:buSzPct val="100000"/>
            </a:pPr>
            <a:r>
              <a:rPr lang="en-US" sz="1400" dirty="0" smtClean="0">
                <a:solidFill>
                  <a:schemeClr val="accent4"/>
                </a:solidFill>
              </a:rPr>
              <a:t>Better </a:t>
            </a:r>
            <a:r>
              <a:rPr lang="en-US" sz="1400" dirty="0">
                <a:solidFill>
                  <a:schemeClr val="accent4"/>
                </a:solidFill>
              </a:rPr>
              <a:t>communication and follow-up </a:t>
            </a:r>
            <a:r>
              <a:rPr lang="en-US" sz="1400" dirty="0" smtClean="0">
                <a:solidFill>
                  <a:schemeClr val="accent4"/>
                </a:solidFill>
              </a:rPr>
              <a:t>while students are enrolled in TCHATT</a:t>
            </a:r>
          </a:p>
          <a:p>
            <a:pPr marL="398463" indent="-280988">
              <a:spcBef>
                <a:spcPts val="1200"/>
              </a:spcBef>
              <a:buClr>
                <a:schemeClr val="accent1"/>
              </a:buClr>
              <a:buSzPct val="100000"/>
            </a:pPr>
            <a:r>
              <a:rPr lang="en-US" sz="1400" dirty="0" smtClean="0">
                <a:solidFill>
                  <a:schemeClr val="accent4"/>
                </a:solidFill>
              </a:rPr>
              <a:t>More TCHATT providers and sessions for students</a:t>
            </a:r>
          </a:p>
          <a:p>
            <a:pPr marL="398463" indent="-280988">
              <a:spcBef>
                <a:spcPts val="1200"/>
              </a:spcBef>
              <a:buClr>
                <a:schemeClr val="accent1"/>
              </a:buClr>
              <a:buSzPct val="100000"/>
            </a:pPr>
            <a:endParaRPr lang="en-US" sz="1400" dirty="0" smtClean="0">
              <a:solidFill>
                <a:schemeClr val="accent4"/>
              </a:solidFill>
            </a:endParaRPr>
          </a:p>
          <a:p>
            <a:pPr marL="398463" indent="-280988">
              <a:spcBef>
                <a:spcPts val="1200"/>
              </a:spcBef>
              <a:buClr>
                <a:schemeClr val="accent1"/>
              </a:buClr>
              <a:buSzPct val="100000"/>
            </a:pPr>
            <a:endParaRPr lang="en-US" sz="1400" dirty="0" smtClean="0">
              <a:solidFill>
                <a:schemeClr val="accent4"/>
              </a:solidFill>
            </a:endParaRPr>
          </a:p>
          <a:p>
            <a:pPr marL="398463" indent="-280988">
              <a:spcBef>
                <a:spcPts val="1200"/>
              </a:spcBef>
              <a:buClr>
                <a:schemeClr val="accent1"/>
              </a:buClr>
              <a:buSzPct val="100000"/>
            </a:pPr>
            <a:endParaRPr lang="en-US" sz="1400" dirty="0" smtClean="0">
              <a:solidFill>
                <a:schemeClr val="accent4"/>
              </a:solidFill>
            </a:endParaRPr>
          </a:p>
          <a:p>
            <a:pPr lvl="1" indent="-284163">
              <a:spcBef>
                <a:spcPts val="600"/>
              </a:spcBef>
              <a:buClr>
                <a:schemeClr val="accent1"/>
              </a:buClr>
              <a:buSzPct val="100000"/>
              <a:buFont typeface="+mj-lt"/>
              <a:buAutoNum type="arabicParenR"/>
            </a:pPr>
            <a:endParaRPr lang="en" sz="1400" dirty="0" smtClean="0">
              <a:solidFill>
                <a:schemeClr val="accent4"/>
              </a:solidFill>
            </a:endParaRPr>
          </a:p>
          <a:p>
            <a:pPr marL="114300" indent="0">
              <a:buFont typeface="Lato"/>
              <a:buNone/>
            </a:pPr>
            <a:endParaRPr lang="en-US" sz="1400" dirty="0">
              <a:solidFill>
                <a:schemeClr val="accent4"/>
              </a:solidFill>
            </a:endParaRPr>
          </a:p>
        </p:txBody>
      </p:sp>
      <p:sp>
        <p:nvSpPr>
          <p:cNvPr id="15" name="Text Box 2"/>
          <p:cNvSpPr txBox="1">
            <a:spLocks noChangeArrowheads="1"/>
          </p:cNvSpPr>
          <p:nvPr/>
        </p:nvSpPr>
        <p:spPr bwMode="auto">
          <a:xfrm>
            <a:off x="345999" y="3127273"/>
            <a:ext cx="4043343" cy="1569660"/>
          </a:xfrm>
          <a:prstGeom prst="rect">
            <a:avLst/>
          </a:prstGeom>
          <a:solidFill>
            <a:schemeClr val="accent6">
              <a:lumMod val="20000"/>
              <a:lumOff val="80000"/>
            </a:schemeClr>
          </a:solidFill>
          <a:ln w="9525">
            <a:noFill/>
            <a:miter lim="800000"/>
            <a:headEnd/>
            <a:tailEnd/>
          </a:ln>
          <a:effectLst>
            <a:outerShdw blurRad="50800" dist="38100" dir="2700000" algn="tl" rotWithShape="0">
              <a:prstClr val="black">
                <a:alpha val="40000"/>
              </a:prstClr>
            </a:outerShdw>
          </a:effectLst>
        </p:spPr>
        <p:txBody>
          <a:bodyPr rot="0" vert="horz" wrap="square" lIns="91440" tIns="91440" rIns="91440" bIns="91440" anchor="t" anchorCtr="0">
            <a:spAutoFit/>
          </a:bodyPr>
          <a:lstStyle/>
          <a:p>
            <a:pPr marL="0" marR="0" algn="ctr">
              <a:spcBef>
                <a:spcPts val="0"/>
              </a:spcBef>
              <a:spcAft>
                <a:spcPts val="1000"/>
              </a:spcAft>
            </a:pPr>
            <a:r>
              <a:rPr lang="en-US" sz="1800" i="1" dirty="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“It would be nice to get updates on students receiving </a:t>
            </a:r>
            <a:r>
              <a:rPr lang="en-US" sz="1800" i="1" dirty="0" smtClean="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services...the school </a:t>
            </a:r>
            <a:r>
              <a:rPr lang="en-US" sz="1800" i="1" dirty="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could help to follow up and ensure that the parent connects with a local provider to continue receiving support</a:t>
            </a:r>
            <a:r>
              <a:rPr lang="en-US" sz="1800" i="1" dirty="0" smtClean="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 </a:t>
            </a:r>
            <a:r>
              <a:rPr lang="en-US" sz="1800" i="1" dirty="0">
                <a:solidFill>
                  <a:schemeClr val="accent5"/>
                </a:solidFill>
                <a:effectLst/>
                <a:latin typeface="Gill Sans MT" panose="020B0502020104020203" pitchFamily="34" charset="0"/>
                <a:ea typeface="Calibri" panose="020F0502020204030204" pitchFamily="34" charset="0"/>
                <a:cs typeface="Calibri" panose="020F0502020204030204" pitchFamily="34" charset="0"/>
              </a:rPr>
              <a:t>–School Administrator</a:t>
            </a:r>
            <a:endParaRPr lang="en-US" sz="1800" dirty="0">
              <a:solidFill>
                <a:schemeClr val="accent5"/>
              </a:solidFill>
              <a:effectLst/>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316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14" y="1418925"/>
            <a:ext cx="6462600" cy="857400"/>
          </a:xfrm>
        </p:spPr>
        <p:txBody>
          <a:bodyPr/>
          <a:lstStyle/>
          <a:p>
            <a:pPr algn="ctr"/>
            <a:r>
              <a:rPr lang="en-US" sz="4800" dirty="0">
                <a:solidFill>
                  <a:schemeClr val="bg2"/>
                </a:solidFill>
              </a:rPr>
              <a:t>Questions</a:t>
            </a:r>
            <a:r>
              <a:rPr lang="en-US" sz="4000" dirty="0">
                <a:solidFill>
                  <a:schemeClr val="bg2"/>
                </a:solidFill>
              </a:rPr>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1563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UTHealth Color Palette">
      <a:dk1>
        <a:srgbClr val="31243E"/>
      </a:dk1>
      <a:lt1>
        <a:srgbClr val="FFFFFF"/>
      </a:lt1>
      <a:dk2>
        <a:srgbClr val="575759"/>
      </a:dk2>
      <a:lt2>
        <a:srgbClr val="FFFFFF"/>
      </a:lt2>
      <a:accent1>
        <a:srgbClr val="AE6042"/>
      </a:accent1>
      <a:accent2>
        <a:srgbClr val="4E738A"/>
      </a:accent2>
      <a:accent3>
        <a:srgbClr val="757578"/>
      </a:accent3>
      <a:accent4>
        <a:srgbClr val="002856"/>
      </a:accent4>
      <a:accent5>
        <a:srgbClr val="423153"/>
      </a:accent5>
      <a:accent6>
        <a:srgbClr val="F2B826"/>
      </a:accent6>
      <a:hlink>
        <a:srgbClr val="587E6A"/>
      </a:hlink>
      <a:folHlink>
        <a:srgbClr val="7D7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55B7319015E448FD1C412E8D3BF38" ma:contentTypeVersion="19" ma:contentTypeDescription="Create a new document." ma:contentTypeScope="" ma:versionID="4ad326326a8d06577978775162626bb7">
  <xsd:schema xmlns:xsd="http://www.w3.org/2001/XMLSchema" xmlns:xs="http://www.w3.org/2001/XMLSchema" xmlns:p="http://schemas.microsoft.com/office/2006/metadata/properties" xmlns:ns2="2018a4d9-e5a5-428b-a312-dfd840ba6b63" xmlns:ns3="ef95f5f0-dadb-470a-94cb-364b588c356d" xmlns:ns4="bc6d5123-e1cb-4a6a-adf0-63854dce486e" targetNamespace="http://schemas.microsoft.com/office/2006/metadata/properties" ma:root="true" ma:fieldsID="a7d29ef909722fc5236f4aa4dc8a13d8" ns2:_="" ns3:_="" ns4:_="">
    <xsd:import namespace="2018a4d9-e5a5-428b-a312-dfd840ba6b63"/>
    <xsd:import namespace="ef95f5f0-dadb-470a-94cb-364b588c356d"/>
    <xsd:import namespace="bc6d5123-e1cb-4a6a-adf0-63854dce48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8a4d9-e5a5-428b-a312-dfd840ba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Comments" ma:index="16" nillable="true" ma:displayName="Comments" ma:format="Dropdown" ma:internalName="Comment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95f5f0-dadb-470a-94cb-364b588c35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6d5123-e1cb-4a6a-adf0-63854dce48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7b66987-d0bb-4024-bef9-55cd6781fd71}" ma:internalName="TaxCatchAll" ma:showField="CatchAllData" ma:web="ef95f5f0-dadb-470a-94cb-364b588c3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6d5123-e1cb-4a6a-adf0-63854dce486e" xsi:nil="true"/>
    <Comments xmlns="2018a4d9-e5a5-428b-a312-dfd840ba6b63" xsi:nil="true"/>
    <lcf76f155ced4ddcb4097134ff3c332f xmlns="2018a4d9-e5a5-428b-a312-dfd840ba6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BD7B18-DBD3-4C28-B879-8781175626E3}"/>
</file>

<file path=customXml/itemProps2.xml><?xml version="1.0" encoding="utf-8"?>
<ds:datastoreItem xmlns:ds="http://schemas.openxmlformats.org/officeDocument/2006/customXml" ds:itemID="{34AD5FFD-F96E-484C-A2E5-4DE4E9739498}"/>
</file>

<file path=customXml/itemProps3.xml><?xml version="1.0" encoding="utf-8"?>
<ds:datastoreItem xmlns:ds="http://schemas.openxmlformats.org/officeDocument/2006/customXml" ds:itemID="{10BC8C84-298F-47B5-937D-E6AD4EFA0BD3}"/>
</file>

<file path=docProps/app.xml><?xml version="1.0" encoding="utf-8"?>
<Properties xmlns="http://schemas.openxmlformats.org/officeDocument/2006/extended-properties" xmlns:vt="http://schemas.openxmlformats.org/officeDocument/2006/docPropsVTypes">
  <Template/>
  <TotalTime>14460</TotalTime>
  <Words>614</Words>
  <Application>Microsoft Office PowerPoint</Application>
  <PresentationFormat>On-screen Show (16:9)</PresentationFormat>
  <Paragraphs>60</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Lato</vt:lpstr>
      <vt:lpstr>Raleway</vt:lpstr>
      <vt:lpstr>Gill Sans MT</vt:lpstr>
      <vt:lpstr>Arial</vt:lpstr>
      <vt:lpstr>Calibri</vt:lpstr>
      <vt:lpstr>Helvetica</vt:lpstr>
      <vt:lpstr>Times New Roman</vt:lpstr>
      <vt:lpstr>Antonio template</vt:lpstr>
      <vt:lpstr>TCMHCC External Evaluation February 2024</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TCMHCC External Evaluation Year 1 Findings</dc:title>
  <dc:creator>Erica Frost</dc:creator>
  <cp:lastModifiedBy>Frost, Erica L</cp:lastModifiedBy>
  <cp:revision>388</cp:revision>
  <cp:lastPrinted>2022-03-22T04:20:49Z</cp:lastPrinted>
  <dcterms:modified xsi:type="dcterms:W3CDTF">2024-02-16T17:50:04Z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0x01010056055B7319015E448FD1C412E8D3BF38</vt:lpwstr>
  </property>
</Properties>
</file>