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802" r:id="rId2"/>
    <p:sldId id="807" r:id="rId3"/>
    <p:sldId id="805" r:id="rId4"/>
    <p:sldId id="806" r:id="rId5"/>
    <p:sldId id="808" r:id="rId6"/>
    <p:sldId id="256" r:id="rId7"/>
    <p:sldId id="544" r:id="rId8"/>
    <p:sldId id="545" r:id="rId9"/>
    <p:sldId id="7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D2DEEF"/>
    <a:srgbClr val="0DFB4B"/>
    <a:srgbClr val="002868"/>
    <a:srgbClr val="00205B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Sheet1!$A$2:$A$38</c:f>
              <c:strCache>
                <c:ptCount val="37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</c:strCache>
            </c:strRef>
          </c:cat>
          <c:val>
            <c:numRef>
              <c:f>Sheet1!$B$2:$B$38</c:f>
              <c:numCache>
                <c:formatCode>General</c:formatCode>
                <c:ptCount val="37"/>
                <c:pt idx="0">
                  <c:v>16</c:v>
                </c:pt>
                <c:pt idx="1">
                  <c:v>67</c:v>
                </c:pt>
                <c:pt idx="2">
                  <c:v>118</c:v>
                </c:pt>
                <c:pt idx="3">
                  <c:v>168</c:v>
                </c:pt>
                <c:pt idx="4">
                  <c:v>239</c:v>
                </c:pt>
                <c:pt idx="5">
                  <c:v>331</c:v>
                </c:pt>
                <c:pt idx="6">
                  <c:v>411</c:v>
                </c:pt>
                <c:pt idx="7">
                  <c:v>507</c:v>
                </c:pt>
                <c:pt idx="8">
                  <c:v>597</c:v>
                </c:pt>
                <c:pt idx="9">
                  <c:v>669</c:v>
                </c:pt>
                <c:pt idx="10">
                  <c:v>764</c:v>
                </c:pt>
                <c:pt idx="11">
                  <c:v>826</c:v>
                </c:pt>
                <c:pt idx="12">
                  <c:v>916</c:v>
                </c:pt>
                <c:pt idx="13">
                  <c:v>966</c:v>
                </c:pt>
                <c:pt idx="14">
                  <c:v>1019</c:v>
                </c:pt>
                <c:pt idx="15">
                  <c:v>1073</c:v>
                </c:pt>
                <c:pt idx="16">
                  <c:v>1128</c:v>
                </c:pt>
                <c:pt idx="17">
                  <c:v>1183</c:v>
                </c:pt>
                <c:pt idx="18">
                  <c:v>1233</c:v>
                </c:pt>
                <c:pt idx="19">
                  <c:v>1261</c:v>
                </c:pt>
                <c:pt idx="20">
                  <c:v>1296</c:v>
                </c:pt>
                <c:pt idx="21">
                  <c:v>1327</c:v>
                </c:pt>
                <c:pt idx="22">
                  <c:v>1360</c:v>
                </c:pt>
                <c:pt idx="23">
                  <c:v>1401</c:v>
                </c:pt>
                <c:pt idx="24">
                  <c:v>1453</c:v>
                </c:pt>
                <c:pt idx="25">
                  <c:v>1485</c:v>
                </c:pt>
                <c:pt idx="26">
                  <c:v>1521</c:v>
                </c:pt>
                <c:pt idx="27">
                  <c:v>1560</c:v>
                </c:pt>
                <c:pt idx="28">
                  <c:v>1612</c:v>
                </c:pt>
                <c:pt idx="29">
                  <c:v>1666</c:v>
                </c:pt>
                <c:pt idx="30">
                  <c:v>1722</c:v>
                </c:pt>
                <c:pt idx="31">
                  <c:v>1764</c:v>
                </c:pt>
                <c:pt idx="32">
                  <c:v>1816</c:v>
                </c:pt>
                <c:pt idx="33">
                  <c:v>1863</c:v>
                </c:pt>
                <c:pt idx="34">
                  <c:v>1920</c:v>
                </c:pt>
                <c:pt idx="35">
                  <c:v>1975</c:v>
                </c:pt>
                <c:pt idx="36">
                  <c:v>1988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80-421D-BCE5-425190CDEF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Month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Sheet1!$A$2:$A$38</c:f>
              <c:strCache>
                <c:ptCount val="37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</c:strCache>
            </c:strRef>
          </c:cat>
          <c:val>
            <c:numRef>
              <c:f>Sheet1!$C$2:$C$38</c:f>
              <c:numCache>
                <c:formatCode>General</c:formatCode>
                <c:ptCount val="37"/>
                <c:pt idx="1">
                  <c:v>14</c:v>
                </c:pt>
                <c:pt idx="2">
                  <c:v>60</c:v>
                </c:pt>
                <c:pt idx="3">
                  <c:v>111</c:v>
                </c:pt>
                <c:pt idx="4">
                  <c:v>148</c:v>
                </c:pt>
                <c:pt idx="5">
                  <c:v>216</c:v>
                </c:pt>
                <c:pt idx="6">
                  <c:v>289</c:v>
                </c:pt>
                <c:pt idx="7">
                  <c:v>367</c:v>
                </c:pt>
                <c:pt idx="8">
                  <c:v>451</c:v>
                </c:pt>
                <c:pt idx="9">
                  <c:v>535</c:v>
                </c:pt>
                <c:pt idx="10">
                  <c:v>597</c:v>
                </c:pt>
                <c:pt idx="11">
                  <c:v>668</c:v>
                </c:pt>
                <c:pt idx="12">
                  <c:v>723</c:v>
                </c:pt>
                <c:pt idx="13">
                  <c:v>798</c:v>
                </c:pt>
                <c:pt idx="14">
                  <c:v>852</c:v>
                </c:pt>
                <c:pt idx="15">
                  <c:v>897</c:v>
                </c:pt>
                <c:pt idx="16">
                  <c:v>924</c:v>
                </c:pt>
                <c:pt idx="17">
                  <c:v>981</c:v>
                </c:pt>
                <c:pt idx="18">
                  <c:v>1025</c:v>
                </c:pt>
                <c:pt idx="19">
                  <c:v>1065</c:v>
                </c:pt>
                <c:pt idx="20">
                  <c:v>1099</c:v>
                </c:pt>
                <c:pt idx="21">
                  <c:v>1121</c:v>
                </c:pt>
                <c:pt idx="22">
                  <c:v>1145</c:v>
                </c:pt>
                <c:pt idx="23">
                  <c:v>1170</c:v>
                </c:pt>
                <c:pt idx="24">
                  <c:v>1207</c:v>
                </c:pt>
                <c:pt idx="25">
                  <c:v>1253</c:v>
                </c:pt>
                <c:pt idx="26">
                  <c:v>1281</c:v>
                </c:pt>
                <c:pt idx="27">
                  <c:v>1316</c:v>
                </c:pt>
                <c:pt idx="28">
                  <c:v>1340</c:v>
                </c:pt>
                <c:pt idx="29">
                  <c:v>1392</c:v>
                </c:pt>
                <c:pt idx="30">
                  <c:v>1425</c:v>
                </c:pt>
                <c:pt idx="31">
                  <c:v>1467</c:v>
                </c:pt>
                <c:pt idx="32">
                  <c:v>1501</c:v>
                </c:pt>
                <c:pt idx="33">
                  <c:v>1540</c:v>
                </c:pt>
                <c:pt idx="34">
                  <c:v>1586</c:v>
                </c:pt>
                <c:pt idx="35">
                  <c:v>1619</c:v>
                </c:pt>
                <c:pt idx="36">
                  <c:v>1622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80-421D-BCE5-425190CDEF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Month 6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  <a:effectLst/>
          </c:spPr>
          <c:cat>
            <c:strRef>
              <c:f>Sheet1!$A$2:$A$38</c:f>
              <c:strCache>
                <c:ptCount val="37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</c:strCache>
            </c:strRef>
          </c:cat>
          <c:val>
            <c:numRef>
              <c:f>Sheet1!$D$2:$D$38</c:f>
              <c:numCache>
                <c:formatCode>General</c:formatCode>
                <c:ptCount val="37"/>
                <c:pt idx="6">
                  <c:v>16</c:v>
                </c:pt>
                <c:pt idx="7">
                  <c:v>45</c:v>
                </c:pt>
                <c:pt idx="8">
                  <c:v>89</c:v>
                </c:pt>
                <c:pt idx="9">
                  <c:v>131</c:v>
                </c:pt>
                <c:pt idx="10">
                  <c:v>200</c:v>
                </c:pt>
                <c:pt idx="11">
                  <c:v>250</c:v>
                </c:pt>
                <c:pt idx="12">
                  <c:v>317</c:v>
                </c:pt>
                <c:pt idx="13">
                  <c:v>383</c:v>
                </c:pt>
                <c:pt idx="14">
                  <c:v>430</c:v>
                </c:pt>
                <c:pt idx="15">
                  <c:v>482</c:v>
                </c:pt>
                <c:pt idx="16">
                  <c:v>521</c:v>
                </c:pt>
                <c:pt idx="17">
                  <c:v>569</c:v>
                </c:pt>
                <c:pt idx="18">
                  <c:v>621</c:v>
                </c:pt>
                <c:pt idx="19">
                  <c:v>655</c:v>
                </c:pt>
                <c:pt idx="20">
                  <c:v>692</c:v>
                </c:pt>
                <c:pt idx="21">
                  <c:v>715</c:v>
                </c:pt>
                <c:pt idx="22">
                  <c:v>753</c:v>
                </c:pt>
                <c:pt idx="23">
                  <c:v>782</c:v>
                </c:pt>
                <c:pt idx="24">
                  <c:v>806</c:v>
                </c:pt>
                <c:pt idx="25">
                  <c:v>840</c:v>
                </c:pt>
                <c:pt idx="26">
                  <c:v>871</c:v>
                </c:pt>
                <c:pt idx="27">
                  <c:v>889</c:v>
                </c:pt>
                <c:pt idx="28">
                  <c:v>905</c:v>
                </c:pt>
                <c:pt idx="29">
                  <c:v>944</c:v>
                </c:pt>
                <c:pt idx="30">
                  <c:v>964</c:v>
                </c:pt>
                <c:pt idx="31">
                  <c:v>988</c:v>
                </c:pt>
                <c:pt idx="32">
                  <c:v>1007</c:v>
                </c:pt>
                <c:pt idx="33">
                  <c:v>1038</c:v>
                </c:pt>
                <c:pt idx="34">
                  <c:v>1078</c:v>
                </c:pt>
                <c:pt idx="35">
                  <c:v>1112</c:v>
                </c:pt>
                <c:pt idx="36">
                  <c:v>1124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80-421D-BCE5-425190CDEF5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Month 12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strRef>
              <c:f>Sheet1!$A$2:$A$38</c:f>
              <c:strCache>
                <c:ptCount val="37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</c:strCache>
            </c:strRef>
          </c:cat>
          <c:val>
            <c:numRef>
              <c:f>Sheet1!$E$2:$E$38</c:f>
              <c:numCache>
                <c:formatCode>General</c:formatCode>
                <c:ptCount val="37"/>
                <c:pt idx="11">
                  <c:v>2</c:v>
                </c:pt>
                <c:pt idx="12">
                  <c:v>17</c:v>
                </c:pt>
                <c:pt idx="13">
                  <c:v>42</c:v>
                </c:pt>
                <c:pt idx="14">
                  <c:v>84</c:v>
                </c:pt>
                <c:pt idx="15">
                  <c:v>114</c:v>
                </c:pt>
                <c:pt idx="16">
                  <c:v>160</c:v>
                </c:pt>
                <c:pt idx="17">
                  <c:v>210</c:v>
                </c:pt>
                <c:pt idx="18">
                  <c:v>276</c:v>
                </c:pt>
                <c:pt idx="19">
                  <c:v>322</c:v>
                </c:pt>
                <c:pt idx="20">
                  <c:v>363</c:v>
                </c:pt>
                <c:pt idx="21">
                  <c:v>403</c:v>
                </c:pt>
                <c:pt idx="22">
                  <c:v>440</c:v>
                </c:pt>
                <c:pt idx="23">
                  <c:v>480</c:v>
                </c:pt>
                <c:pt idx="24">
                  <c:v>518</c:v>
                </c:pt>
                <c:pt idx="25">
                  <c:v>551</c:v>
                </c:pt>
                <c:pt idx="26">
                  <c:v>568</c:v>
                </c:pt>
                <c:pt idx="27">
                  <c:v>601</c:v>
                </c:pt>
                <c:pt idx="28">
                  <c:v>627</c:v>
                </c:pt>
                <c:pt idx="29">
                  <c:v>660</c:v>
                </c:pt>
                <c:pt idx="30">
                  <c:v>681</c:v>
                </c:pt>
                <c:pt idx="31">
                  <c:v>698</c:v>
                </c:pt>
                <c:pt idx="32">
                  <c:v>719</c:v>
                </c:pt>
                <c:pt idx="33">
                  <c:v>743</c:v>
                </c:pt>
                <c:pt idx="34">
                  <c:v>767</c:v>
                </c:pt>
                <c:pt idx="35">
                  <c:v>787</c:v>
                </c:pt>
                <c:pt idx="36">
                  <c:v>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80-421D-BCE5-425190CDEF5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Month 18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cat>
            <c:strRef>
              <c:f>Sheet1!$A$2:$A$38</c:f>
              <c:strCache>
                <c:ptCount val="37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</c:strCache>
            </c:strRef>
          </c:cat>
          <c:val>
            <c:numRef>
              <c:f>Sheet1!$F$2:$F$38</c:f>
              <c:numCache>
                <c:formatCode>General</c:formatCode>
                <c:ptCount val="37"/>
                <c:pt idx="17">
                  <c:v>2</c:v>
                </c:pt>
                <c:pt idx="18">
                  <c:v>11</c:v>
                </c:pt>
                <c:pt idx="19">
                  <c:v>26</c:v>
                </c:pt>
                <c:pt idx="20">
                  <c:v>47</c:v>
                </c:pt>
                <c:pt idx="21">
                  <c:v>71</c:v>
                </c:pt>
                <c:pt idx="22">
                  <c:v>100</c:v>
                </c:pt>
                <c:pt idx="23">
                  <c:v>138</c:v>
                </c:pt>
                <c:pt idx="24">
                  <c:v>187</c:v>
                </c:pt>
                <c:pt idx="25">
                  <c:v>230</c:v>
                </c:pt>
                <c:pt idx="26">
                  <c:v>253</c:v>
                </c:pt>
                <c:pt idx="27">
                  <c:v>294</c:v>
                </c:pt>
                <c:pt idx="28">
                  <c:v>323</c:v>
                </c:pt>
                <c:pt idx="29">
                  <c:v>355</c:v>
                </c:pt>
                <c:pt idx="30">
                  <c:v>380</c:v>
                </c:pt>
                <c:pt idx="31">
                  <c:v>408</c:v>
                </c:pt>
                <c:pt idx="32">
                  <c:v>428</c:v>
                </c:pt>
                <c:pt idx="33">
                  <c:v>453</c:v>
                </c:pt>
                <c:pt idx="34">
                  <c:v>480</c:v>
                </c:pt>
                <c:pt idx="35">
                  <c:v>506</c:v>
                </c:pt>
                <c:pt idx="36">
                  <c:v>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4A-42D1-8FF9-775331CCE19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Month 24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/>
          </c:spPr>
          <c:cat>
            <c:strRef>
              <c:f>Sheet1!$A$2:$A$38</c:f>
              <c:strCache>
                <c:ptCount val="37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  <c:pt idx="27">
                  <c:v>Jan</c:v>
                </c:pt>
                <c:pt idx="28">
                  <c:v>Feb</c:v>
                </c:pt>
                <c:pt idx="29">
                  <c:v>Mar</c:v>
                </c:pt>
                <c:pt idx="30">
                  <c:v>Apr</c:v>
                </c:pt>
                <c:pt idx="31">
                  <c:v>May</c:v>
                </c:pt>
                <c:pt idx="32">
                  <c:v>Jun</c:v>
                </c:pt>
                <c:pt idx="33">
                  <c:v>Jul</c:v>
                </c:pt>
                <c:pt idx="34">
                  <c:v>Aug</c:v>
                </c:pt>
                <c:pt idx="35">
                  <c:v>Sep</c:v>
                </c:pt>
                <c:pt idx="36">
                  <c:v>Oct</c:v>
                </c:pt>
              </c:strCache>
            </c:strRef>
          </c:cat>
          <c:val>
            <c:numRef>
              <c:f>Sheet1!$G$2:$G$38</c:f>
              <c:numCache>
                <c:formatCode>General</c:formatCode>
                <c:ptCount val="37"/>
                <c:pt idx="24">
                  <c:v>7</c:v>
                </c:pt>
                <c:pt idx="25">
                  <c:v>23</c:v>
                </c:pt>
                <c:pt idx="26">
                  <c:v>36</c:v>
                </c:pt>
                <c:pt idx="27">
                  <c:v>57</c:v>
                </c:pt>
                <c:pt idx="28">
                  <c:v>83</c:v>
                </c:pt>
                <c:pt idx="29">
                  <c:v>117</c:v>
                </c:pt>
                <c:pt idx="30">
                  <c:v>156</c:v>
                </c:pt>
                <c:pt idx="31">
                  <c:v>183</c:v>
                </c:pt>
                <c:pt idx="32">
                  <c:v>238</c:v>
                </c:pt>
                <c:pt idx="33">
                  <c:v>267</c:v>
                </c:pt>
                <c:pt idx="34">
                  <c:v>296</c:v>
                </c:pt>
                <c:pt idx="35">
                  <c:v>314</c:v>
                </c:pt>
                <c:pt idx="36">
                  <c:v>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E6-4637-84F2-8F6B629BD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3541344"/>
        <c:axId val="1443549248"/>
      </c:areaChart>
      <c:catAx>
        <c:axId val="144354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549248"/>
        <c:crosses val="autoZero"/>
        <c:auto val="1"/>
        <c:lblAlgn val="ctr"/>
        <c:lblOffset val="100"/>
        <c:noMultiLvlLbl val="0"/>
      </c:catAx>
      <c:valAx>
        <c:axId val="1443549248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541344"/>
        <c:crosses val="autoZero"/>
        <c:crossBetween val="midCat"/>
        <c:majorUnit val="25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121546441708607E-2"/>
          <c:y val="6.7935234341429007E-2"/>
          <c:w val="0.71345434764584093"/>
          <c:h val="5.81899444218190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ED7D3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55-4365-B0D1-4EDF8391AA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55-4365-B0D1-4EDF8391AAE8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55-4365-B0D1-4EDF8391AAE8}"/>
              </c:ext>
            </c:extLst>
          </c:dPt>
          <c:dLbls>
            <c:dLbl>
              <c:idx val="0"/>
              <c:layout>
                <c:manualLayout>
                  <c:x val="-0.22429873308340526"/>
                  <c:y val="0.13526420828214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55-4365-B0D1-4EDF8391AAE8}"/>
                </c:ext>
              </c:extLst>
            </c:dLbl>
            <c:dLbl>
              <c:idx val="1"/>
              <c:layout>
                <c:manualLayout>
                  <c:x val="-0.17546941522344625"/>
                  <c:y val="-0.246296924293524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55-4365-B0D1-4EDF8391AAE8}"/>
                </c:ext>
              </c:extLst>
            </c:dLbl>
            <c:dLbl>
              <c:idx val="2"/>
              <c:layout>
                <c:manualLayout>
                  <c:x val="0.26114193478222858"/>
                  <c:y val="-0.166309760529884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55-4365-B0D1-4EDF8391AA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Completed</c:v>
                </c:pt>
                <c:pt idx="1">
                  <c:v>Within Window</c:v>
                </c:pt>
                <c:pt idx="2">
                  <c:v>Past Due/Withdrawn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0.4</c:v>
                </c:pt>
                <c:pt idx="2" formatCode="0%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55-4365-B0D1-4EDF8391A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A64-48C7-AB69-B6915EA1C2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A64-48C7-AB69-B6915EA1C295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64-48C7-AB69-B6915EA1C295}"/>
              </c:ext>
            </c:extLst>
          </c:dPt>
          <c:dLbls>
            <c:dLbl>
              <c:idx val="0"/>
              <c:layout>
                <c:manualLayout>
                  <c:x val="-0.24687908477848"/>
                  <c:y val="4.2744229976982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64-48C7-AB69-B6915EA1C295}"/>
                </c:ext>
              </c:extLst>
            </c:dLbl>
            <c:dLbl>
              <c:idx val="1"/>
              <c:layout>
                <c:manualLayout>
                  <c:x val="-0.12278123648902342"/>
                  <c:y val="-0.200036935140945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64-48C7-AB69-B6915EA1C295}"/>
                </c:ext>
              </c:extLst>
            </c:dLbl>
            <c:dLbl>
              <c:idx val="2"/>
              <c:layout>
                <c:manualLayout>
                  <c:x val="0.25361505210588248"/>
                  <c:y val="-5.0659787648437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64-48C7-AB69-B6915EA1C2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Completed</c:v>
                </c:pt>
                <c:pt idx="1">
                  <c:v>Within Window</c:v>
                </c:pt>
                <c:pt idx="2">
                  <c:v>Past Due/Withdrawn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0.43</c:v>
                </c:pt>
                <c:pt idx="2" formatCode="0%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64-48C7-AB69-B6915EA1C2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ED7D3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A6-4C7A-8C83-A1CE99C15D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A6-4C7A-8C83-A1CE99C15DFB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A6-4C7A-8C83-A1CE99C15DFB}"/>
              </c:ext>
            </c:extLst>
          </c:dPt>
          <c:dLbls>
            <c:dLbl>
              <c:idx val="0"/>
              <c:layout>
                <c:manualLayout>
                  <c:x val="-0.23983611546475092"/>
                  <c:y val="-6.837663499010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A6-4C7A-8C83-A1CE99C15DFB}"/>
                </c:ext>
              </c:extLst>
            </c:dLbl>
            <c:dLbl>
              <c:idx val="1"/>
              <c:layout>
                <c:manualLayout>
                  <c:x val="0.10796127863363965"/>
                  <c:y val="-0.195410936225687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A6-4C7A-8C83-A1CE99C15DFB}"/>
                </c:ext>
              </c:extLst>
            </c:dLbl>
            <c:dLbl>
              <c:idx val="2"/>
              <c:layout>
                <c:manualLayout>
                  <c:x val="0.25737849344405556"/>
                  <c:y val="3.2608192826204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A6-4C7A-8C83-A1CE99C15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Completed</c:v>
                </c:pt>
                <c:pt idx="1">
                  <c:v>Within Window</c:v>
                </c:pt>
                <c:pt idx="2">
                  <c:v>Past Due/Withdrawn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0.56999999999999995</c:v>
                </c:pt>
                <c:pt idx="2" formatCode="0%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A6-4C7A-8C83-A1CE99C15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ED7D3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33-4454-84DA-22623FF4D8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33-4454-84DA-22623FF4D832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33-4454-84DA-22623FF4D832}"/>
              </c:ext>
            </c:extLst>
          </c:dPt>
          <c:dLbls>
            <c:dLbl>
              <c:idx val="0"/>
              <c:layout>
                <c:manualLayout>
                  <c:x val="-0.20018974263691591"/>
                  <c:y val="-0.255005822566351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48644227666269"/>
                      <c:h val="0.284915273190733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33-4454-84DA-22623FF4D832}"/>
                </c:ext>
              </c:extLst>
            </c:dLbl>
            <c:dLbl>
              <c:idx val="1"/>
              <c:layout>
                <c:manualLayout>
                  <c:x val="0.1230150439863319"/>
                  <c:y val="0.13624477435142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33-4454-84DA-22623FF4D832}"/>
                </c:ext>
              </c:extLst>
            </c:dLbl>
            <c:dLbl>
              <c:idx val="2"/>
              <c:layout>
                <c:manualLayout>
                  <c:x val="0.12942148794617153"/>
                  <c:y val="0.166762161368683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33-4454-84DA-22623FF4D8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Completed</c:v>
                </c:pt>
                <c:pt idx="1">
                  <c:v>Within Window</c:v>
                </c:pt>
                <c:pt idx="2">
                  <c:v>Past Due/Withdrawn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0.85</c:v>
                </c:pt>
                <c:pt idx="2" formatCode="0%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4-43C9-856F-958DB4035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ED7D3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68-4156-B860-80A3E1E8CB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68-4156-B860-80A3E1E8CB0F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968-4156-B860-80A3E1E8CB0F}"/>
              </c:ext>
            </c:extLst>
          </c:dPt>
          <c:dLbls>
            <c:dLbl>
              <c:idx val="0"/>
              <c:layout>
                <c:manualLayout>
                  <c:x val="-0.24733607753360357"/>
                  <c:y val="-0.17701065913922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68-4156-B860-80A3E1E8CB0F}"/>
                </c:ext>
              </c:extLst>
            </c:dLbl>
            <c:dLbl>
              <c:idx val="1"/>
              <c:layout>
                <c:manualLayout>
                  <c:x val="0.18230121980729391"/>
                  <c:y val="-0.124147556145361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68-4156-B860-80A3E1E8CB0F}"/>
                </c:ext>
              </c:extLst>
            </c:dLbl>
            <c:dLbl>
              <c:idx val="2"/>
              <c:layout>
                <c:manualLayout>
                  <c:x val="0.20745019551935093"/>
                  <c:y val="0.14035144948353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68-4156-B860-80A3E1E8CB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Completed</c:v>
                </c:pt>
                <c:pt idx="1">
                  <c:v>Within Window</c:v>
                </c:pt>
                <c:pt idx="2">
                  <c:v>Past Due/Withdrawn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0.66</c:v>
                </c:pt>
                <c:pt idx="2" formatCode="0%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68-4156-B860-80A3E1E8C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101602015879599E-2"/>
          <c:y val="8.358761317722864E-2"/>
          <c:w val="0.94765124698938752"/>
          <c:h val="0.61500208481966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33-4454-84DA-22623FF4D832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00205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33-4454-84DA-22623FF4D832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33-4454-84DA-22623FF4D832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8F5-48DD-BAEA-042AEC476F35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20-4058-BFED-DAE30815F562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320-4058-BFED-DAE30815F562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320-4058-BFED-DAE30815F562}"/>
              </c:ext>
            </c:extLst>
          </c:dPt>
          <c:dPt>
            <c:idx val="9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320-4058-BFED-DAE30815F562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320-4058-BFED-DAE30815F562}"/>
              </c:ext>
            </c:extLst>
          </c:dPt>
          <c:dPt>
            <c:idx val="1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320-4058-BFED-DAE30815F562}"/>
              </c:ext>
            </c:extLst>
          </c:dPt>
          <c:cat>
            <c:strRef>
              <c:f>Sheet1!$A$2:$A$17</c:f>
              <c:strCache>
                <c:ptCount val="16"/>
                <c:pt idx="0">
                  <c:v>PTSD</c:v>
                </c:pt>
                <c:pt idx="1">
                  <c:v>MDD</c:v>
                </c:pt>
                <c:pt idx="2">
                  <c:v>None</c:v>
                </c:pt>
                <c:pt idx="3">
                  <c:v>Anxiety D/O</c:v>
                </c:pt>
                <c:pt idx="4">
                  <c:v>Autism Spectrum D/O</c:v>
                </c:pt>
                <c:pt idx="5">
                  <c:v>ADHD</c:v>
                </c:pt>
                <c:pt idx="6">
                  <c:v>Bipolar D/O</c:v>
                </c:pt>
                <c:pt idx="7">
                  <c:v>Psychotic D/O</c:v>
                </c:pt>
                <c:pt idx="8">
                  <c:v>Conduct &amp; Oppositional Def.D/O</c:v>
                </c:pt>
                <c:pt idx="9">
                  <c:v>Tic D/O</c:v>
                </c:pt>
                <c:pt idx="10">
                  <c:v>Suicide Behavior D/O</c:v>
                </c:pt>
                <c:pt idx="11">
                  <c:v>Other Substance Use D/O</c:v>
                </c:pt>
                <c:pt idx="12">
                  <c:v>OCD</c:v>
                </c:pt>
                <c:pt idx="13">
                  <c:v>Anorexia &amp; Bulimia</c:v>
                </c:pt>
                <c:pt idx="14">
                  <c:v>Adjustment D/O</c:v>
                </c:pt>
                <c:pt idx="15">
                  <c:v>Alcohol Use D/O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25.43</c:v>
                </c:pt>
                <c:pt idx="1">
                  <c:v>18.71</c:v>
                </c:pt>
                <c:pt idx="2">
                  <c:v>17.36</c:v>
                </c:pt>
                <c:pt idx="3">
                  <c:v>11.94</c:v>
                </c:pt>
                <c:pt idx="4">
                  <c:v>8.58</c:v>
                </c:pt>
                <c:pt idx="5">
                  <c:v>6.52</c:v>
                </c:pt>
                <c:pt idx="6">
                  <c:v>3.41</c:v>
                </c:pt>
                <c:pt idx="7">
                  <c:v>1.65</c:v>
                </c:pt>
                <c:pt idx="8">
                  <c:v>1.29</c:v>
                </c:pt>
                <c:pt idx="9">
                  <c:v>1.29</c:v>
                </c:pt>
                <c:pt idx="10">
                  <c:v>1.19</c:v>
                </c:pt>
                <c:pt idx="11">
                  <c:v>0.83</c:v>
                </c:pt>
                <c:pt idx="12">
                  <c:v>0.72</c:v>
                </c:pt>
                <c:pt idx="13">
                  <c:v>0.67</c:v>
                </c:pt>
                <c:pt idx="14">
                  <c:v>0.21</c:v>
                </c:pt>
                <c:pt idx="1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4-43C9-856F-958DB4035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46017615"/>
        <c:axId val="246005967"/>
      </c:barChart>
      <c:catAx>
        <c:axId val="2460176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005967"/>
        <c:crosses val="autoZero"/>
        <c:auto val="1"/>
        <c:lblAlgn val="ctr"/>
        <c:lblOffset val="100"/>
        <c:noMultiLvlLbl val="0"/>
      </c:catAx>
      <c:valAx>
        <c:axId val="246005967"/>
        <c:scaling>
          <c:orientation val="minMax"/>
        </c:scaling>
        <c:delete val="0"/>
        <c:axPos val="l"/>
        <c:majorGridlines>
          <c:spPr>
            <a:ln w="285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0176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034099558049626E-2"/>
          <c:y val="2.3468498263166424E-2"/>
          <c:w val="0.94565670400074442"/>
          <c:h val="0.437249276136826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33-4454-84DA-22623FF4D832}"/>
              </c:ext>
            </c:extLst>
          </c:dPt>
          <c:dPt>
            <c:idx val="1"/>
            <c:invertIfNegative val="0"/>
            <c:bubble3D val="0"/>
            <c:spPr>
              <a:solidFill>
                <a:srgbClr val="0DFB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33-4454-84DA-22623FF4D83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433-4454-84DA-22623FF4D832}"/>
              </c:ext>
            </c:extLst>
          </c:dPt>
          <c:dPt>
            <c:idx val="3"/>
            <c:invertIfNegative val="0"/>
            <c:bubble3D val="0"/>
            <c:spPr>
              <a:solidFill>
                <a:srgbClr val="0DFB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433-4454-84DA-22623FF4D832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8F5-48DD-BAEA-042AEC476F35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20-4058-BFED-DAE30815F562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320-4058-BFED-DAE30815F562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320-4058-BFED-DAE30815F562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320-4058-BFED-DAE30815F56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320-4058-BFED-DAE30815F562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320-4058-BFED-DAE30815F562}"/>
              </c:ext>
            </c:extLst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320-4058-BFED-DAE30815F562}"/>
              </c:ext>
            </c:extLst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320-4058-BFED-DAE30815F562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320-4058-BFED-DAE30815F562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320-4058-BFED-DAE30815F562}"/>
              </c:ext>
            </c:extLst>
          </c:dPt>
          <c:dPt>
            <c:idx val="1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320-4058-BFED-DAE30815F562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4320-4058-BFED-DAE30815F562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4320-4058-BFED-DAE30815F562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4320-4058-BFED-DAE30815F562}"/>
              </c:ext>
            </c:extLst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4320-4058-BFED-DAE30815F562}"/>
              </c:ext>
            </c:extLst>
          </c:dPt>
          <c:cat>
            <c:strRef>
              <c:f>Sheet1!$A$2:$A$21</c:f>
              <c:strCache>
                <c:ptCount val="20"/>
                <c:pt idx="0">
                  <c:v>Accident</c:v>
                </c:pt>
                <c:pt idx="1">
                  <c:v>Fam/Friend Ill/Dying</c:v>
                </c:pt>
                <c:pt idx="2">
                  <c:v>Sexual Abuse</c:v>
                </c:pt>
                <c:pt idx="3">
                  <c:v>Hospital/Surgery</c:v>
                </c:pt>
                <c:pt idx="4">
                  <c:v>Physical Abuse/Attack</c:v>
                </c:pt>
                <c:pt idx="5">
                  <c:v>Other</c:v>
                </c:pt>
                <c:pt idx="6">
                  <c:v>Family Violence</c:v>
                </c:pt>
                <c:pt idx="7">
                  <c:v>Away from Family</c:v>
                </c:pt>
                <c:pt idx="8">
                  <c:v>None</c:v>
                </c:pt>
                <c:pt idx="9">
                  <c:v>Threatened Violence</c:v>
                </c:pt>
                <c:pt idx="10">
                  <c:v>Family Threats</c:v>
                </c:pt>
                <c:pt idx="11">
                  <c:v>Accident Witnessed</c:v>
                </c:pt>
                <c:pt idx="12">
                  <c:v>Animal Attack</c:v>
                </c:pt>
                <c:pt idx="13">
                  <c:v>Family Imprisoned</c:v>
                </c:pt>
                <c:pt idx="14">
                  <c:v>Nat Disaster</c:v>
                </c:pt>
                <c:pt idx="15">
                  <c:v>Kidnapped</c:v>
                </c:pt>
                <c:pt idx="16">
                  <c:v>Community Violence</c:v>
                </c:pt>
                <c:pt idx="17">
                  <c:v>Media Violence</c:v>
                </c:pt>
                <c:pt idx="18">
                  <c:v>Mugging/Theft</c:v>
                </c:pt>
                <c:pt idx="19">
                  <c:v>Community Threats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19.53</c:v>
                </c:pt>
                <c:pt idx="1">
                  <c:v>17.11</c:v>
                </c:pt>
                <c:pt idx="2">
                  <c:v>14.68</c:v>
                </c:pt>
                <c:pt idx="3">
                  <c:v>11.89</c:v>
                </c:pt>
                <c:pt idx="4">
                  <c:v>7.49</c:v>
                </c:pt>
                <c:pt idx="5">
                  <c:v>4.96</c:v>
                </c:pt>
                <c:pt idx="6">
                  <c:v>4.8600000000000003</c:v>
                </c:pt>
                <c:pt idx="7">
                  <c:v>3.57</c:v>
                </c:pt>
                <c:pt idx="8">
                  <c:v>3</c:v>
                </c:pt>
                <c:pt idx="9">
                  <c:v>2.69</c:v>
                </c:pt>
                <c:pt idx="10">
                  <c:v>2.17</c:v>
                </c:pt>
                <c:pt idx="11">
                  <c:v>2.0699999999999998</c:v>
                </c:pt>
                <c:pt idx="12">
                  <c:v>1.24</c:v>
                </c:pt>
                <c:pt idx="13">
                  <c:v>1.19</c:v>
                </c:pt>
                <c:pt idx="14">
                  <c:v>1.1399999999999999</c:v>
                </c:pt>
                <c:pt idx="15">
                  <c:v>0.72</c:v>
                </c:pt>
                <c:pt idx="16">
                  <c:v>0.67</c:v>
                </c:pt>
                <c:pt idx="17">
                  <c:v>0.56999999999999995</c:v>
                </c:pt>
                <c:pt idx="18">
                  <c:v>0.31</c:v>
                </c:pt>
                <c:pt idx="19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4-43C9-856F-958DB4035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6017615"/>
        <c:axId val="246005967"/>
      </c:barChart>
      <c:catAx>
        <c:axId val="2460176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005967"/>
        <c:crosses val="autoZero"/>
        <c:auto val="1"/>
        <c:lblAlgn val="ctr"/>
        <c:lblOffset val="100"/>
        <c:noMultiLvlLbl val="0"/>
      </c:catAx>
      <c:valAx>
        <c:axId val="246005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0176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0.1091</cdr:x>
      <cdr:y>0.69172</cdr:y>
    </cdr:from>
    <cdr:to>
      <cdr:x>0.87204</cdr:x>
      <cdr:y>0.74574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5D5E66C-36A6-B961-348F-D6F09B5AA887}"/>
            </a:ext>
          </a:extLst>
        </cdr:cNvPr>
        <cdr:cNvSpPr txBox="1"/>
      </cdr:nvSpPr>
      <cdr:spPr>
        <a:xfrm xmlns:a="http://schemas.openxmlformats.org/drawingml/2006/main">
          <a:off x="1302117" y="5053408"/>
          <a:ext cx="9105500" cy="39463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/>
            <a:t>Violence/Maltreatment          Accident/Disaster          Medical          Fam Estrangement          None       </a:t>
          </a:r>
        </a:p>
      </cdr:txBody>
    </cdr:sp>
  </cdr:relSizeAnchor>
  <cdr:relSizeAnchor xmlns:cdr="http://schemas.openxmlformats.org/drawingml/2006/chartDrawing">
    <cdr:from>
      <cdr:x>0.31153</cdr:x>
      <cdr:y>0.70622</cdr:y>
    </cdr:from>
    <cdr:to>
      <cdr:x>0.32847</cdr:x>
      <cdr:y>0.73257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392A55F8-DD73-BEDA-A061-E2343B8B33C0}"/>
            </a:ext>
          </a:extLst>
        </cdr:cNvPr>
        <cdr:cNvSpPr/>
      </cdr:nvSpPr>
      <cdr:spPr>
        <a:xfrm xmlns:a="http://schemas.openxmlformats.org/drawingml/2006/main">
          <a:off x="3718060" y="5159287"/>
          <a:ext cx="202131" cy="192505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0.74242</cdr:x>
      <cdr:y>0.70527</cdr:y>
    </cdr:from>
    <cdr:to>
      <cdr:x>0.75935</cdr:x>
      <cdr:y>0.73162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CB1C221D-34F0-6500-FAE7-15671D231C1B}"/>
            </a:ext>
          </a:extLst>
        </cdr:cNvPr>
        <cdr:cNvSpPr/>
      </cdr:nvSpPr>
      <cdr:spPr>
        <a:xfrm xmlns:a="http://schemas.openxmlformats.org/drawingml/2006/main">
          <a:off x="8860623" y="5152335"/>
          <a:ext cx="202131" cy="192505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0.47489</cdr:x>
      <cdr:y>0.70563</cdr:y>
    </cdr:from>
    <cdr:to>
      <cdr:x>0.49182</cdr:x>
      <cdr:y>0.73198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48625713-3A58-3F6F-4C0D-1FAE415B390C}"/>
            </a:ext>
          </a:extLst>
        </cdr:cNvPr>
        <cdr:cNvSpPr/>
      </cdr:nvSpPr>
      <cdr:spPr>
        <a:xfrm xmlns:a="http://schemas.openxmlformats.org/drawingml/2006/main">
          <a:off x="5667710" y="5155008"/>
          <a:ext cx="202131" cy="192505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0.81926</cdr:x>
      <cdr:y>0.70168</cdr:y>
    </cdr:from>
    <cdr:to>
      <cdr:x>0.83619</cdr:x>
      <cdr:y>0.72803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1CA2AFCF-F8A5-0BBA-39DE-568BFAE20072}"/>
            </a:ext>
          </a:extLst>
        </cdr:cNvPr>
        <cdr:cNvSpPr/>
      </cdr:nvSpPr>
      <cdr:spPr>
        <a:xfrm xmlns:a="http://schemas.openxmlformats.org/drawingml/2006/main">
          <a:off x="9777698" y="5126134"/>
          <a:ext cx="202131" cy="19250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0.57247</cdr:x>
      <cdr:y>0.70431</cdr:y>
    </cdr:from>
    <cdr:to>
      <cdr:x>0.58941</cdr:x>
      <cdr:y>0.73067</cdr:y>
    </cdr:to>
    <cdr:sp macro="" textlink="">
      <cdr:nvSpPr>
        <cdr:cNvPr id="7" name="Rectangle 6">
          <a:extLst xmlns:a="http://schemas.openxmlformats.org/drawingml/2006/main">
            <a:ext uri="{FF2B5EF4-FFF2-40B4-BE49-F238E27FC236}">
              <a16:creationId xmlns:a16="http://schemas.microsoft.com/office/drawing/2014/main" id="{529A1C6C-20B6-BED4-5184-40D60E5C4432}"/>
            </a:ext>
          </a:extLst>
        </cdr:cNvPr>
        <cdr:cNvSpPr/>
      </cdr:nvSpPr>
      <cdr:spPr>
        <a:xfrm xmlns:a="http://schemas.openxmlformats.org/drawingml/2006/main">
          <a:off x="6832366" y="5145383"/>
          <a:ext cx="202131" cy="192505"/>
        </a:xfrm>
        <a:prstGeom xmlns:a="http://schemas.openxmlformats.org/drawingml/2006/main" prst="rect">
          <a:avLst/>
        </a:prstGeom>
        <a:solidFill xmlns:a="http://schemas.openxmlformats.org/drawingml/2006/main">
          <a:srgbClr val="0DFB4B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C6694-62AB-4AA2-BC8C-5286448EFD0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FB107-78AF-40C6-A708-7B4D8F58E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7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B107-78AF-40C6-A708-7B4D8F58E1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22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B107-78AF-40C6-A708-7B4D8F58E1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16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1FB107-78AF-40C6-A708-7B4D8F58E1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88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1FB107-78AF-40C6-A708-7B4D8F58E1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07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Sorted in ascending disorder by “No Diagnosis” percentage.  Note that intrafamilial trauma and child maltreatment percolate to the top.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1FB107-78AF-40C6-A708-7B4D8F58E1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915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48354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71" y="691005"/>
            <a:ext cx="10515600" cy="58479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811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7890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71" y="691005"/>
            <a:ext cx="10515600" cy="58479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047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60008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71" y="691005"/>
            <a:ext cx="10515600" cy="58479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65773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710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71" y="691005"/>
            <a:ext cx="10515600" cy="58479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3156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3007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56663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1750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850" y="2133600"/>
            <a:ext cx="2908300" cy="25908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8745" y="476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B7F08-C07B-43AA-9119-3F66CBFF7C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346558" y="6318703"/>
            <a:ext cx="331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i="0" dirty="0" err="1">
                <a:solidFill>
                  <a:schemeClr val="tx1"/>
                </a:solidFill>
                <a:latin typeface="Arial Black" panose="020B0A04020102020204" pitchFamily="34" charset="0"/>
              </a:rPr>
              <a:t>ctrn</a:t>
            </a:r>
            <a:endParaRPr lang="en-US" sz="2200" b="1" i="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sz="100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Childhood Trauma Research Network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6792"/>
            <a:ext cx="2632364" cy="4485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2904" y="6386792"/>
            <a:ext cx="529096" cy="4712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517" t="109028" r="-242386" b="-101427"/>
          <a:stretch/>
        </p:blipFill>
        <p:spPr>
          <a:xfrm>
            <a:off x="11603665" y="5805546"/>
            <a:ext cx="549349" cy="41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1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205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5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607388"/>
              </p:ext>
            </p:extLst>
          </p:nvPr>
        </p:nvGraphicFramePr>
        <p:xfrm>
          <a:off x="0" y="617469"/>
          <a:ext cx="11313042" cy="6057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494" y="79327"/>
            <a:ext cx="10515600" cy="751562"/>
          </a:xfrm>
        </p:spPr>
        <p:txBody>
          <a:bodyPr/>
          <a:lstStyle/>
          <a:p>
            <a:r>
              <a:rPr lang="en-US" sz="2400" dirty="0"/>
              <a:t>Texas CTRN Cumulative Visits </a:t>
            </a:r>
            <a:br>
              <a:rPr lang="en-US" sz="2400" dirty="0"/>
            </a:br>
            <a:r>
              <a:rPr lang="en-US" sz="1600" dirty="0"/>
              <a:t>Thru 10/9/2023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83731" y="655926"/>
            <a:ext cx="1108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N=1,988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44749" y="3514031"/>
            <a:ext cx="1147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N=795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064240" y="2727374"/>
            <a:ext cx="1127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N=1,124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083730" y="1520449"/>
            <a:ext cx="1108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N=1,622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44749" y="4264019"/>
            <a:ext cx="1147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N=509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53178D-AB84-D3DE-FA52-B84C3F1B202D}"/>
              </a:ext>
            </a:extLst>
          </p:cNvPr>
          <p:cNvSpPr txBox="1"/>
          <p:nvPr/>
        </p:nvSpPr>
        <p:spPr>
          <a:xfrm>
            <a:off x="11044749" y="4702040"/>
            <a:ext cx="1147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N=320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092636FC-93CA-0D0E-568B-B3099D690F9D}"/>
              </a:ext>
            </a:extLst>
          </p:cNvPr>
          <p:cNvSpPr txBox="1"/>
          <p:nvPr/>
        </p:nvSpPr>
        <p:spPr>
          <a:xfrm>
            <a:off x="470262" y="6075574"/>
            <a:ext cx="11634652" cy="553593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--2020--  -----------------------2021---------------  -------------------2022-------------------  -------------2023-------------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5911480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410"/>
            <a:ext cx="12192000" cy="464693"/>
          </a:xfrm>
        </p:spPr>
        <p:txBody>
          <a:bodyPr/>
          <a:lstStyle/>
          <a:p>
            <a:r>
              <a:rPr lang="en-US" sz="2200" dirty="0"/>
              <a:t>Texas CTRN Monthly Completed Baseline Visits by Node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65608"/>
              </p:ext>
            </p:extLst>
          </p:nvPr>
        </p:nvGraphicFramePr>
        <p:xfrm>
          <a:off x="0" y="490218"/>
          <a:ext cx="12191997" cy="636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015">
                  <a:extLst>
                    <a:ext uri="{9D8B030D-6E8A-4147-A177-3AD203B41FA5}">
                      <a16:colId xmlns:a16="http://schemas.microsoft.com/office/drawing/2014/main" val="3850280406"/>
                    </a:ext>
                  </a:extLst>
                </a:gridCol>
                <a:gridCol w="164628">
                  <a:extLst>
                    <a:ext uri="{9D8B030D-6E8A-4147-A177-3AD203B41FA5}">
                      <a16:colId xmlns:a16="http://schemas.microsoft.com/office/drawing/2014/main" val="1939948345"/>
                    </a:ext>
                  </a:extLst>
                </a:gridCol>
                <a:gridCol w="206676">
                  <a:extLst>
                    <a:ext uri="{9D8B030D-6E8A-4147-A177-3AD203B41FA5}">
                      <a16:colId xmlns:a16="http://schemas.microsoft.com/office/drawing/2014/main" val="1847981491"/>
                    </a:ext>
                  </a:extLst>
                </a:gridCol>
                <a:gridCol w="199022">
                  <a:extLst>
                    <a:ext uri="{9D8B030D-6E8A-4147-A177-3AD203B41FA5}">
                      <a16:colId xmlns:a16="http://schemas.microsoft.com/office/drawing/2014/main" val="2341321962"/>
                    </a:ext>
                  </a:extLst>
                </a:gridCol>
                <a:gridCol w="199022">
                  <a:extLst>
                    <a:ext uri="{9D8B030D-6E8A-4147-A177-3AD203B41FA5}">
                      <a16:colId xmlns:a16="http://schemas.microsoft.com/office/drawing/2014/main" val="2564162664"/>
                    </a:ext>
                  </a:extLst>
                </a:gridCol>
                <a:gridCol w="183712">
                  <a:extLst>
                    <a:ext uri="{9D8B030D-6E8A-4147-A177-3AD203B41FA5}">
                      <a16:colId xmlns:a16="http://schemas.microsoft.com/office/drawing/2014/main" val="613088567"/>
                    </a:ext>
                  </a:extLst>
                </a:gridCol>
                <a:gridCol w="183712">
                  <a:extLst>
                    <a:ext uri="{9D8B030D-6E8A-4147-A177-3AD203B41FA5}">
                      <a16:colId xmlns:a16="http://schemas.microsoft.com/office/drawing/2014/main" val="3746731628"/>
                    </a:ext>
                  </a:extLst>
                </a:gridCol>
                <a:gridCol w="199022">
                  <a:extLst>
                    <a:ext uri="{9D8B030D-6E8A-4147-A177-3AD203B41FA5}">
                      <a16:colId xmlns:a16="http://schemas.microsoft.com/office/drawing/2014/main" val="1473306741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723012121"/>
                    </a:ext>
                  </a:extLst>
                </a:gridCol>
                <a:gridCol w="191367">
                  <a:extLst>
                    <a:ext uri="{9D8B030D-6E8A-4147-A177-3AD203B41FA5}">
                      <a16:colId xmlns:a16="http://schemas.microsoft.com/office/drawing/2014/main" val="1651253175"/>
                    </a:ext>
                  </a:extLst>
                </a:gridCol>
                <a:gridCol w="241039">
                  <a:extLst>
                    <a:ext uri="{9D8B030D-6E8A-4147-A177-3AD203B41FA5}">
                      <a16:colId xmlns:a16="http://schemas.microsoft.com/office/drawing/2014/main" val="3952670671"/>
                    </a:ext>
                  </a:extLst>
                </a:gridCol>
                <a:gridCol w="191367">
                  <a:extLst>
                    <a:ext uri="{9D8B030D-6E8A-4147-A177-3AD203B41FA5}">
                      <a16:colId xmlns:a16="http://schemas.microsoft.com/office/drawing/2014/main" val="406046405"/>
                    </a:ext>
                  </a:extLst>
                </a:gridCol>
                <a:gridCol w="199022">
                  <a:extLst>
                    <a:ext uri="{9D8B030D-6E8A-4147-A177-3AD203B41FA5}">
                      <a16:colId xmlns:a16="http://schemas.microsoft.com/office/drawing/2014/main" val="3151869534"/>
                    </a:ext>
                  </a:extLst>
                </a:gridCol>
                <a:gridCol w="229641">
                  <a:extLst>
                    <a:ext uri="{9D8B030D-6E8A-4147-A177-3AD203B41FA5}">
                      <a16:colId xmlns:a16="http://schemas.microsoft.com/office/drawing/2014/main" val="2409487139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616067303"/>
                    </a:ext>
                  </a:extLst>
                </a:gridCol>
                <a:gridCol w="242775">
                  <a:extLst>
                    <a:ext uri="{9D8B030D-6E8A-4147-A177-3AD203B41FA5}">
                      <a16:colId xmlns:a16="http://schemas.microsoft.com/office/drawing/2014/main" val="1172964226"/>
                    </a:ext>
                  </a:extLst>
                </a:gridCol>
                <a:gridCol w="220483">
                  <a:extLst>
                    <a:ext uri="{9D8B030D-6E8A-4147-A177-3AD203B41FA5}">
                      <a16:colId xmlns:a16="http://schemas.microsoft.com/office/drawing/2014/main" val="3716353495"/>
                    </a:ext>
                  </a:extLst>
                </a:gridCol>
                <a:gridCol w="229303">
                  <a:extLst>
                    <a:ext uri="{9D8B030D-6E8A-4147-A177-3AD203B41FA5}">
                      <a16:colId xmlns:a16="http://schemas.microsoft.com/office/drawing/2014/main" val="4276859686"/>
                    </a:ext>
                  </a:extLst>
                </a:gridCol>
                <a:gridCol w="211664">
                  <a:extLst>
                    <a:ext uri="{9D8B030D-6E8A-4147-A177-3AD203B41FA5}">
                      <a16:colId xmlns:a16="http://schemas.microsoft.com/office/drawing/2014/main" val="4098821350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2540110058"/>
                    </a:ext>
                  </a:extLst>
                </a:gridCol>
                <a:gridCol w="212398">
                  <a:extLst>
                    <a:ext uri="{9D8B030D-6E8A-4147-A177-3AD203B41FA5}">
                      <a16:colId xmlns:a16="http://schemas.microsoft.com/office/drawing/2014/main" val="1060176574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1703400208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1227297629"/>
                    </a:ext>
                  </a:extLst>
                </a:gridCol>
                <a:gridCol w="239592">
                  <a:extLst>
                    <a:ext uri="{9D8B030D-6E8A-4147-A177-3AD203B41FA5}">
                      <a16:colId xmlns:a16="http://schemas.microsoft.com/office/drawing/2014/main" val="722593221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4013279553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2981124359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2204871073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2427362768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3051054296"/>
                    </a:ext>
                  </a:extLst>
                </a:gridCol>
                <a:gridCol w="241797">
                  <a:extLst>
                    <a:ext uri="{9D8B030D-6E8A-4147-A177-3AD203B41FA5}">
                      <a16:colId xmlns:a16="http://schemas.microsoft.com/office/drawing/2014/main" val="3102182754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1894283918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2909319845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1641316980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88378707"/>
                    </a:ext>
                  </a:extLst>
                </a:gridCol>
                <a:gridCol w="249881">
                  <a:extLst>
                    <a:ext uri="{9D8B030D-6E8A-4147-A177-3AD203B41FA5}">
                      <a16:colId xmlns:a16="http://schemas.microsoft.com/office/drawing/2014/main" val="294831408"/>
                    </a:ext>
                  </a:extLst>
                </a:gridCol>
                <a:gridCol w="212398">
                  <a:extLst>
                    <a:ext uri="{9D8B030D-6E8A-4147-A177-3AD203B41FA5}">
                      <a16:colId xmlns:a16="http://schemas.microsoft.com/office/drawing/2014/main" val="2716652031"/>
                    </a:ext>
                  </a:extLst>
                </a:gridCol>
                <a:gridCol w="210929">
                  <a:extLst>
                    <a:ext uri="{9D8B030D-6E8A-4147-A177-3AD203B41FA5}">
                      <a16:colId xmlns:a16="http://schemas.microsoft.com/office/drawing/2014/main" val="3512191905"/>
                    </a:ext>
                  </a:extLst>
                </a:gridCol>
                <a:gridCol w="220483">
                  <a:extLst>
                    <a:ext uri="{9D8B030D-6E8A-4147-A177-3AD203B41FA5}">
                      <a16:colId xmlns:a16="http://schemas.microsoft.com/office/drawing/2014/main" val="3235486113"/>
                    </a:ext>
                  </a:extLst>
                </a:gridCol>
                <a:gridCol w="264581">
                  <a:extLst>
                    <a:ext uri="{9D8B030D-6E8A-4147-A177-3AD203B41FA5}">
                      <a16:colId xmlns:a16="http://schemas.microsoft.com/office/drawing/2014/main" val="1209213020"/>
                    </a:ext>
                  </a:extLst>
                </a:gridCol>
                <a:gridCol w="255760">
                  <a:extLst>
                    <a:ext uri="{9D8B030D-6E8A-4147-A177-3AD203B41FA5}">
                      <a16:colId xmlns:a16="http://schemas.microsoft.com/office/drawing/2014/main" val="520186332"/>
                    </a:ext>
                  </a:extLst>
                </a:gridCol>
                <a:gridCol w="2931702">
                  <a:extLst>
                    <a:ext uri="{9D8B030D-6E8A-4147-A177-3AD203B41FA5}">
                      <a16:colId xmlns:a16="http://schemas.microsoft.com/office/drawing/2014/main" val="34987611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Node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M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M</a:t>
                      </a:r>
                    </a:p>
                    <a:p>
                      <a:pPr algn="ctr"/>
                      <a:r>
                        <a:rPr lang="en-US" sz="1150" b="1" dirty="0"/>
                        <a:t>A</a:t>
                      </a:r>
                    </a:p>
                    <a:p>
                      <a:pPr algn="ctr"/>
                      <a:r>
                        <a:rPr lang="en-US" sz="1150" b="1" dirty="0"/>
                        <a:t>Y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J</a:t>
                      </a:r>
                    </a:p>
                    <a:p>
                      <a:pPr algn="ctr"/>
                      <a:r>
                        <a:rPr lang="en-US" sz="1150" b="1" dirty="0"/>
                        <a:t>U</a:t>
                      </a:r>
                    </a:p>
                    <a:p>
                      <a:pPr algn="ctr"/>
                      <a:r>
                        <a:rPr lang="en-US" sz="1150" b="1" dirty="0"/>
                        <a:t>N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L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G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M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M</a:t>
                      </a:r>
                    </a:p>
                    <a:p>
                      <a:pPr algn="ctr"/>
                      <a:r>
                        <a:rPr lang="en-US" sz="1150" b="1" dirty="0"/>
                        <a:t>A</a:t>
                      </a:r>
                    </a:p>
                    <a:p>
                      <a:pPr algn="ctr"/>
                      <a:r>
                        <a:rPr lang="en-US" sz="1150" b="1" dirty="0"/>
                        <a:t>Y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J</a:t>
                      </a:r>
                    </a:p>
                    <a:p>
                      <a:pPr algn="ctr"/>
                      <a:r>
                        <a:rPr lang="en-US" sz="1150" b="1" dirty="0"/>
                        <a:t>U</a:t>
                      </a:r>
                    </a:p>
                    <a:p>
                      <a:pPr algn="ctr"/>
                      <a:r>
                        <a:rPr lang="en-US" sz="1150" b="1" dirty="0"/>
                        <a:t>N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L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G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/>
                        <a:t>O</a:t>
                      </a:r>
                    </a:p>
                    <a:p>
                      <a:pPr algn="ctr"/>
                      <a:r>
                        <a:rPr lang="en-US" sz="1150" dirty="0"/>
                        <a:t>C</a:t>
                      </a:r>
                    </a:p>
                    <a:p>
                      <a:pPr algn="ctr"/>
                      <a:r>
                        <a:rPr lang="en-US" sz="1150" dirty="0"/>
                        <a:t>T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/>
                        <a:t>N</a:t>
                      </a:r>
                    </a:p>
                    <a:p>
                      <a:pPr algn="ctr"/>
                      <a:r>
                        <a:rPr lang="en-US" sz="1150" dirty="0"/>
                        <a:t>O</a:t>
                      </a:r>
                    </a:p>
                    <a:p>
                      <a:pPr algn="ctr"/>
                      <a:r>
                        <a:rPr lang="en-US" sz="1150" dirty="0"/>
                        <a:t>V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/>
                        <a:t>D</a:t>
                      </a:r>
                    </a:p>
                    <a:p>
                      <a:pPr algn="ctr"/>
                      <a:r>
                        <a:rPr lang="en-US" sz="1150" dirty="0"/>
                        <a:t>E</a:t>
                      </a:r>
                    </a:p>
                    <a:p>
                      <a:pPr algn="ctr"/>
                      <a:r>
                        <a:rPr lang="en-US" sz="1150" dirty="0"/>
                        <a:t>C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M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M</a:t>
                      </a:r>
                    </a:p>
                    <a:p>
                      <a:pPr algn="ctr"/>
                      <a:r>
                        <a:rPr lang="en-US" sz="1150" b="1" dirty="0"/>
                        <a:t>A</a:t>
                      </a:r>
                    </a:p>
                    <a:p>
                      <a:pPr algn="ctr"/>
                      <a:r>
                        <a:rPr lang="en-US" sz="1150" b="1" dirty="0"/>
                        <a:t>Y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J</a:t>
                      </a:r>
                    </a:p>
                    <a:p>
                      <a:pPr algn="ctr"/>
                      <a:r>
                        <a:rPr lang="en-US" sz="1150" b="1" dirty="0"/>
                        <a:t>U</a:t>
                      </a:r>
                    </a:p>
                    <a:p>
                      <a:pPr algn="ctr"/>
                      <a:r>
                        <a:rPr lang="en-US" sz="1150" b="1" dirty="0"/>
                        <a:t>N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L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US" sz="1150" dirty="0"/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dirty="0"/>
                        <a:t>O</a:t>
                      </a:r>
                    </a:p>
                    <a:p>
                      <a:pPr algn="ctr"/>
                      <a:r>
                        <a:rPr lang="en-US" sz="1150" dirty="0"/>
                        <a:t>C</a:t>
                      </a:r>
                    </a:p>
                    <a:p>
                      <a:pPr algn="ctr"/>
                      <a:r>
                        <a:rPr lang="en-US" sz="1150" dirty="0"/>
                        <a:t>T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1150" dirty="0"/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1150" dirty="0"/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600" dirty="0"/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568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50" b="1" dirty="0"/>
                        <a:t>UT SW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12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11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13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15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14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12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>
                          <a:solidFill>
                            <a:srgbClr val="00205B"/>
                          </a:solidFill>
                        </a:rPr>
                        <a:t>315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002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50" b="1" dirty="0"/>
                        <a:t>UT</a:t>
                      </a:r>
                      <a:r>
                        <a:rPr lang="en-US" sz="1150" b="1" baseline="0" dirty="0"/>
                        <a:t> Austin</a:t>
                      </a:r>
                      <a:endParaRPr lang="en-US" sz="1150" b="1" dirty="0"/>
                    </a:p>
                  </a:txBody>
                  <a:tcPr marL="68580" marR="68580" marT="34291" marB="34291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13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12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kern="0" baseline="0" dirty="0"/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kern="0" baseline="0" dirty="0"/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kern="0" baseline="0" dirty="0"/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kern="0" baseline="0" dirty="0"/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baseline="0" dirty="0">
                          <a:solidFill>
                            <a:srgbClr val="00205B"/>
                          </a:solidFill>
                        </a:rPr>
                        <a:t>314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762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50" b="1" dirty="0"/>
                        <a:t>UT Houston</a:t>
                      </a:r>
                    </a:p>
                  </a:txBody>
                  <a:tcPr marL="68580" marR="68580" marT="34291" marB="34291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>
                          <a:solidFill>
                            <a:srgbClr val="00205B"/>
                          </a:solidFill>
                        </a:rPr>
                        <a:t>250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3065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50" b="1" dirty="0"/>
                        <a:t>U North </a:t>
                      </a:r>
                      <a:r>
                        <a:rPr lang="en-US" sz="1150" b="1" dirty="0" err="1"/>
                        <a:t>Tex</a:t>
                      </a:r>
                      <a:endParaRPr lang="en-US" sz="1150" b="1" dirty="0"/>
                    </a:p>
                  </a:txBody>
                  <a:tcPr marL="68580" marR="68580" marT="34291" marB="34291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>
                          <a:solidFill>
                            <a:srgbClr val="00205B"/>
                          </a:solidFill>
                        </a:rPr>
                        <a:t>206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211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50" b="1" dirty="0"/>
                        <a:t>UT MB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>
                          <a:solidFill>
                            <a:srgbClr val="00205B"/>
                          </a:solidFill>
                        </a:rPr>
                        <a:t>194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75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50" b="1" dirty="0"/>
                        <a:t>UT SA</a:t>
                      </a:r>
                    </a:p>
                  </a:txBody>
                  <a:tcPr marL="68580" marR="68580" marT="34291" marB="34291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11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>
                          <a:solidFill>
                            <a:srgbClr val="00205B"/>
                          </a:solidFill>
                        </a:rPr>
                        <a:t>189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070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50" b="1" dirty="0"/>
                        <a:t>UT</a:t>
                      </a:r>
                      <a:r>
                        <a:rPr lang="en-US" sz="1150" b="1" baseline="0" dirty="0"/>
                        <a:t> RGV</a:t>
                      </a:r>
                      <a:endParaRPr lang="en-US" sz="1150" b="1" dirty="0"/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3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3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>
                          <a:solidFill>
                            <a:srgbClr val="00205B"/>
                          </a:solidFill>
                        </a:rPr>
                        <a:t>130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5738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50" b="1" dirty="0"/>
                        <a:t>Baylor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>
                          <a:solidFill>
                            <a:srgbClr val="00205B"/>
                          </a:solidFill>
                        </a:rPr>
                        <a:t>124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957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50" b="1" dirty="0" err="1"/>
                        <a:t>Tex</a:t>
                      </a:r>
                      <a:r>
                        <a:rPr lang="en-US" sz="1150" b="1" dirty="0"/>
                        <a:t> Tech EP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5720" marR="4572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6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>
                          <a:solidFill>
                            <a:srgbClr val="00205B"/>
                          </a:solidFill>
                        </a:rPr>
                        <a:t>93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292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50" b="1" dirty="0" err="1"/>
                        <a:t>Tex</a:t>
                      </a:r>
                      <a:r>
                        <a:rPr lang="en-US" sz="1150" b="1" dirty="0"/>
                        <a:t> Tech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2</a:t>
                      </a:r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>
                          <a:solidFill>
                            <a:srgbClr val="00205B"/>
                          </a:solidFill>
                        </a:rPr>
                        <a:t>78</a:t>
                      </a: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783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50" b="1" dirty="0" err="1"/>
                        <a:t>Tex</a:t>
                      </a:r>
                      <a:r>
                        <a:rPr lang="en-US" sz="1150" b="1" baseline="0" dirty="0"/>
                        <a:t> </a:t>
                      </a:r>
                      <a:r>
                        <a:rPr lang="en-US" sz="1150" b="1" dirty="0"/>
                        <a:t>A&amp;M</a:t>
                      </a:r>
                    </a:p>
                  </a:txBody>
                  <a:tcPr marL="68580" marR="68580" marT="34291" marB="34291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5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45720" marR="4572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baseline="0" dirty="0">
                        <a:solidFill>
                          <a:srgbClr val="00205B"/>
                        </a:solidFill>
                      </a:endParaRP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</a:t>
                      </a:r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>
                          <a:solidFill>
                            <a:srgbClr val="00205B"/>
                          </a:solidFill>
                        </a:rPr>
                        <a:t>76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37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50" b="1" dirty="0"/>
                        <a:t>UT Tyler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baseline="0" dirty="0">
                        <a:solidFill>
                          <a:srgbClr val="00205B"/>
                        </a:solidFill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3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baseline="0" dirty="0">
                          <a:solidFill>
                            <a:srgbClr val="00205B"/>
                          </a:solidFill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2399518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n-US" sz="1150" b="1" dirty="0">
                          <a:solidFill>
                            <a:schemeClr val="bg1"/>
                          </a:solidFill>
                        </a:rPr>
                        <a:t>Monthly TOTAL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51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51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50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71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92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96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90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72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95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62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90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50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53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54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55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55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50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28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35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31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33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41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52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32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36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39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52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54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56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42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52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47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57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55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1,988</a:t>
                      </a:r>
                      <a:endParaRPr lang="en-US" sz="1600" dirty="0"/>
                    </a:p>
                    <a:p>
                      <a:pPr algn="r"/>
                      <a:endParaRPr lang="en-US" sz="16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12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Annual TOTAL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118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901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502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502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467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 604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15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867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046387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0103"/>
          </a:xfrm>
        </p:spPr>
        <p:txBody>
          <a:bodyPr/>
          <a:lstStyle/>
          <a:p>
            <a:r>
              <a:rPr lang="en-US" sz="2200" dirty="0"/>
              <a:t>Texas CTRN Monthly Completed Visits by Node</a:t>
            </a:r>
            <a:br>
              <a:rPr lang="en-US" sz="2200" dirty="0"/>
            </a:b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158269"/>
              </p:ext>
            </p:extLst>
          </p:nvPr>
        </p:nvGraphicFramePr>
        <p:xfrm>
          <a:off x="0" y="367868"/>
          <a:ext cx="12191996" cy="649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930">
                  <a:extLst>
                    <a:ext uri="{9D8B030D-6E8A-4147-A177-3AD203B41FA5}">
                      <a16:colId xmlns:a16="http://schemas.microsoft.com/office/drawing/2014/main" val="3850280406"/>
                    </a:ext>
                  </a:extLst>
                </a:gridCol>
                <a:gridCol w="164662">
                  <a:extLst>
                    <a:ext uri="{9D8B030D-6E8A-4147-A177-3AD203B41FA5}">
                      <a16:colId xmlns:a16="http://schemas.microsoft.com/office/drawing/2014/main" val="1939948345"/>
                    </a:ext>
                  </a:extLst>
                </a:gridCol>
                <a:gridCol w="206656">
                  <a:extLst>
                    <a:ext uri="{9D8B030D-6E8A-4147-A177-3AD203B41FA5}">
                      <a16:colId xmlns:a16="http://schemas.microsoft.com/office/drawing/2014/main" val="1847981491"/>
                    </a:ext>
                  </a:extLst>
                </a:gridCol>
                <a:gridCol w="199004">
                  <a:extLst>
                    <a:ext uri="{9D8B030D-6E8A-4147-A177-3AD203B41FA5}">
                      <a16:colId xmlns:a16="http://schemas.microsoft.com/office/drawing/2014/main" val="2341321962"/>
                    </a:ext>
                  </a:extLst>
                </a:gridCol>
                <a:gridCol w="199004">
                  <a:extLst>
                    <a:ext uri="{9D8B030D-6E8A-4147-A177-3AD203B41FA5}">
                      <a16:colId xmlns:a16="http://schemas.microsoft.com/office/drawing/2014/main" val="2564162664"/>
                    </a:ext>
                  </a:extLst>
                </a:gridCol>
                <a:gridCol w="183695">
                  <a:extLst>
                    <a:ext uri="{9D8B030D-6E8A-4147-A177-3AD203B41FA5}">
                      <a16:colId xmlns:a16="http://schemas.microsoft.com/office/drawing/2014/main" val="613088567"/>
                    </a:ext>
                  </a:extLst>
                </a:gridCol>
                <a:gridCol w="183695">
                  <a:extLst>
                    <a:ext uri="{9D8B030D-6E8A-4147-A177-3AD203B41FA5}">
                      <a16:colId xmlns:a16="http://schemas.microsoft.com/office/drawing/2014/main" val="3746731628"/>
                    </a:ext>
                  </a:extLst>
                </a:gridCol>
                <a:gridCol w="199004">
                  <a:extLst>
                    <a:ext uri="{9D8B030D-6E8A-4147-A177-3AD203B41FA5}">
                      <a16:colId xmlns:a16="http://schemas.microsoft.com/office/drawing/2014/main" val="1473306741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723012121"/>
                    </a:ext>
                  </a:extLst>
                </a:gridCol>
                <a:gridCol w="195669">
                  <a:extLst>
                    <a:ext uri="{9D8B030D-6E8A-4147-A177-3AD203B41FA5}">
                      <a16:colId xmlns:a16="http://schemas.microsoft.com/office/drawing/2014/main" val="1651253175"/>
                    </a:ext>
                  </a:extLst>
                </a:gridCol>
                <a:gridCol w="164662">
                  <a:extLst>
                    <a:ext uri="{9D8B030D-6E8A-4147-A177-3AD203B41FA5}">
                      <a16:colId xmlns:a16="http://schemas.microsoft.com/office/drawing/2014/main" val="3952670671"/>
                    </a:ext>
                  </a:extLst>
                </a:gridCol>
                <a:gridCol w="164662">
                  <a:extLst>
                    <a:ext uri="{9D8B030D-6E8A-4147-A177-3AD203B41FA5}">
                      <a16:colId xmlns:a16="http://schemas.microsoft.com/office/drawing/2014/main" val="406046405"/>
                    </a:ext>
                  </a:extLst>
                </a:gridCol>
                <a:gridCol w="197007">
                  <a:extLst>
                    <a:ext uri="{9D8B030D-6E8A-4147-A177-3AD203B41FA5}">
                      <a16:colId xmlns:a16="http://schemas.microsoft.com/office/drawing/2014/main" val="3151869534"/>
                    </a:ext>
                  </a:extLst>
                </a:gridCol>
                <a:gridCol w="211709">
                  <a:extLst>
                    <a:ext uri="{9D8B030D-6E8A-4147-A177-3AD203B41FA5}">
                      <a16:colId xmlns:a16="http://schemas.microsoft.com/office/drawing/2014/main" val="2409487139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616067303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1172964226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3716353495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4276859686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4098821350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2540110058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1060176574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1703400208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1227297629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722593221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4013279553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2981124359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2204871073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2427362768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3051054296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3102182754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1894283918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2909319845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1641316980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88378707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294831408"/>
                    </a:ext>
                  </a:extLst>
                </a:gridCol>
                <a:gridCol w="253608">
                  <a:extLst>
                    <a:ext uri="{9D8B030D-6E8A-4147-A177-3AD203B41FA5}">
                      <a16:colId xmlns:a16="http://schemas.microsoft.com/office/drawing/2014/main" val="2716652031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3512191905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3235486113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1209213020"/>
                    </a:ext>
                  </a:extLst>
                </a:gridCol>
                <a:gridCol w="210973">
                  <a:extLst>
                    <a:ext uri="{9D8B030D-6E8A-4147-A177-3AD203B41FA5}">
                      <a16:colId xmlns:a16="http://schemas.microsoft.com/office/drawing/2014/main" val="520186332"/>
                    </a:ext>
                  </a:extLst>
                </a:gridCol>
                <a:gridCol w="3276731">
                  <a:extLst>
                    <a:ext uri="{9D8B030D-6E8A-4147-A177-3AD203B41FA5}">
                      <a16:colId xmlns:a16="http://schemas.microsoft.com/office/drawing/2014/main" val="3498761178"/>
                    </a:ext>
                  </a:extLst>
                </a:gridCol>
              </a:tblGrid>
              <a:tr h="53926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Node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M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M</a:t>
                      </a:r>
                    </a:p>
                    <a:p>
                      <a:pPr algn="ctr"/>
                      <a:r>
                        <a:rPr lang="en-US" sz="1000" b="1" dirty="0"/>
                        <a:t>A</a:t>
                      </a:r>
                    </a:p>
                    <a:p>
                      <a:pPr algn="ctr"/>
                      <a:r>
                        <a:rPr lang="en-US" sz="1000" b="1" dirty="0"/>
                        <a:t>Y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J</a:t>
                      </a:r>
                    </a:p>
                    <a:p>
                      <a:pPr algn="ctr"/>
                      <a:r>
                        <a:rPr lang="en-US" sz="1000" b="1" dirty="0"/>
                        <a:t>U</a:t>
                      </a:r>
                    </a:p>
                    <a:p>
                      <a:pPr algn="ctr"/>
                      <a:r>
                        <a:rPr lang="en-US" sz="1000" b="1" dirty="0"/>
                        <a:t>N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L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G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M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M</a:t>
                      </a:r>
                    </a:p>
                    <a:p>
                      <a:pPr algn="ctr"/>
                      <a:r>
                        <a:rPr lang="en-US" sz="1000" b="1" dirty="0"/>
                        <a:t>A</a:t>
                      </a:r>
                    </a:p>
                    <a:p>
                      <a:pPr algn="ctr"/>
                      <a:r>
                        <a:rPr lang="en-US" sz="1000" b="1" dirty="0"/>
                        <a:t>Y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J</a:t>
                      </a:r>
                    </a:p>
                    <a:p>
                      <a:pPr algn="ctr"/>
                      <a:r>
                        <a:rPr lang="en-US" sz="1000" b="1" dirty="0"/>
                        <a:t>U</a:t>
                      </a:r>
                    </a:p>
                    <a:p>
                      <a:pPr algn="ctr"/>
                      <a:r>
                        <a:rPr lang="en-US" sz="1000" b="1" dirty="0"/>
                        <a:t>N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L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G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O</a:t>
                      </a:r>
                    </a:p>
                    <a:p>
                      <a:pPr algn="ctr"/>
                      <a:r>
                        <a:rPr lang="en-US" sz="1000" dirty="0"/>
                        <a:t>C</a:t>
                      </a:r>
                    </a:p>
                    <a:p>
                      <a:pPr algn="ctr"/>
                      <a:r>
                        <a:rPr lang="en-US" sz="1000" dirty="0"/>
                        <a:t>T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</a:t>
                      </a:r>
                    </a:p>
                    <a:p>
                      <a:pPr algn="ctr"/>
                      <a:r>
                        <a:rPr lang="en-US" sz="1000" dirty="0"/>
                        <a:t>O</a:t>
                      </a:r>
                    </a:p>
                    <a:p>
                      <a:pPr algn="ctr"/>
                      <a:r>
                        <a:rPr lang="en-US" sz="1000" dirty="0"/>
                        <a:t>V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D</a:t>
                      </a:r>
                    </a:p>
                    <a:p>
                      <a:pPr algn="ctr"/>
                      <a:r>
                        <a:rPr lang="en-US" sz="1000" dirty="0"/>
                        <a:t>E</a:t>
                      </a:r>
                    </a:p>
                    <a:p>
                      <a:pPr algn="ctr"/>
                      <a:r>
                        <a:rPr lang="en-US" sz="1000" dirty="0"/>
                        <a:t>C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M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M</a:t>
                      </a:r>
                    </a:p>
                    <a:p>
                      <a:pPr algn="ctr"/>
                      <a:r>
                        <a:rPr lang="en-US" sz="1000" b="1" dirty="0"/>
                        <a:t>A</a:t>
                      </a:r>
                    </a:p>
                    <a:p>
                      <a:pPr algn="ctr"/>
                      <a:r>
                        <a:rPr lang="en-US" sz="1000" b="1" dirty="0"/>
                        <a:t>Y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J</a:t>
                      </a:r>
                    </a:p>
                    <a:p>
                      <a:pPr algn="ctr"/>
                      <a:r>
                        <a:rPr lang="en-US" sz="1000" b="1" dirty="0"/>
                        <a:t>U</a:t>
                      </a:r>
                    </a:p>
                    <a:p>
                      <a:pPr algn="ctr"/>
                      <a:r>
                        <a:rPr lang="en-US" sz="1000" b="1" dirty="0"/>
                        <a:t>N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J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L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US" sz="1000" dirty="0"/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O</a:t>
                      </a:r>
                    </a:p>
                    <a:p>
                      <a:pPr algn="ctr"/>
                      <a:r>
                        <a:rPr lang="en-US" sz="1000" dirty="0"/>
                        <a:t>C</a:t>
                      </a:r>
                    </a:p>
                    <a:p>
                      <a:pPr algn="ctr"/>
                      <a:r>
                        <a:rPr lang="en-US" sz="1000" dirty="0"/>
                        <a:t>T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sz="1000" dirty="0"/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1000" dirty="0"/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600" dirty="0"/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568374"/>
                  </a:ext>
                </a:extLst>
              </a:tr>
              <a:tr h="429229">
                <a:tc>
                  <a:txBody>
                    <a:bodyPr/>
                    <a:lstStyle/>
                    <a:p>
                      <a:r>
                        <a:rPr lang="en-US" sz="1150" b="1" dirty="0"/>
                        <a:t>UT SW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kern="0" baseline="0"/>
                        <a:t>21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32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40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35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27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16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25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27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43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41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47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41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37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38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9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1,163</a:t>
                      </a:r>
                    </a:p>
                  </a:txBody>
                  <a:tcPr anchor="b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002330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en-US" sz="1150" b="1" dirty="0"/>
                        <a:t>UT Austin</a:t>
                      </a:r>
                    </a:p>
                  </a:txBody>
                  <a:tcPr marL="68580" marR="68580" marT="34291" marB="34291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kern="0" baseline="0"/>
                        <a:t>30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40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40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40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32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26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27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32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2</a:t>
                      </a: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1,062</a:t>
                      </a:r>
                    </a:p>
                  </a:txBody>
                  <a:tcPr anchor="b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76225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en-US" sz="1150" b="1" dirty="0"/>
                        <a:t>UT Houston</a:t>
                      </a:r>
                    </a:p>
                  </a:txBody>
                  <a:tcPr marL="68580" marR="68580" marT="34291" marB="34291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kern="0" baseline="0"/>
                        <a:t>21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28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18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/>
                        <a:t>27</a:t>
                      </a:r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31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28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7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756</a:t>
                      </a:r>
                    </a:p>
                  </a:txBody>
                  <a:tcPr anchor="b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306572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en-US" sz="1150" b="1" dirty="0"/>
                        <a:t>UT MB</a:t>
                      </a:r>
                    </a:p>
                  </a:txBody>
                  <a:tcPr marL="68580" marR="68580" marT="34291" marB="34291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kern="0" baseline="0"/>
                        <a:t>24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8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16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16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13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</a:t>
                      </a: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635</a:t>
                      </a:r>
                    </a:p>
                  </a:txBody>
                  <a:tcPr anchor="b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211723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en-US" sz="1150" b="1" dirty="0"/>
                        <a:t>UT San Antonio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kern="0" baseline="0"/>
                        <a:t>12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18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16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>
                          <a:solidFill>
                            <a:srgbClr val="00205B"/>
                          </a:solidFill>
                        </a:rPr>
                        <a:t>23</a:t>
                      </a:r>
                      <a:endParaRPr lang="en-US" sz="1150" b="1" i="0" baseline="0" dirty="0">
                        <a:solidFill>
                          <a:srgbClr val="00205B"/>
                        </a:solidFill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23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12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4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614</a:t>
                      </a:r>
                    </a:p>
                  </a:txBody>
                  <a:tcPr anchor="b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75505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en-US" sz="1150" b="1" dirty="0"/>
                        <a:t>U North Texas</a:t>
                      </a:r>
                    </a:p>
                  </a:txBody>
                  <a:tcPr marL="68580" marR="68580" marT="34291" marB="34291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23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14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19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30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19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4</a:t>
                      </a: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581</a:t>
                      </a:r>
                    </a:p>
                  </a:txBody>
                  <a:tcPr anchor="b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070793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en-US" sz="1150" b="1" dirty="0"/>
                        <a:t>Baylor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kern="0" baseline="0"/>
                        <a:t>11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16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11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9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19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16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6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392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885738072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en-US" sz="1150" b="1" dirty="0"/>
                        <a:t>Texas Tech El Paso</a:t>
                      </a:r>
                    </a:p>
                  </a:txBody>
                  <a:tcPr marL="68580" marR="68580" marT="34291" marB="34291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kern="0" baseline="0"/>
                        <a:t>13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14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14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9</a:t>
                      </a: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5</a:t>
                      </a: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325</a:t>
                      </a:r>
                    </a:p>
                  </a:txBody>
                  <a:tcPr anchor="b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957667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en-US" sz="1150" b="1" dirty="0"/>
                        <a:t>UT RGV</a:t>
                      </a:r>
                    </a:p>
                  </a:txBody>
                  <a:tcPr marL="68580" marR="68580" marT="34291" marB="34291"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kern="0" baseline="0"/>
                        <a:t>18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8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8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>
                          <a:solidFill>
                            <a:srgbClr val="00205B"/>
                          </a:solidFill>
                        </a:rPr>
                        <a:t>2</a:t>
                      </a:r>
                      <a:endParaRPr lang="en-US" sz="1150" b="1" i="0" baseline="0" dirty="0">
                        <a:solidFill>
                          <a:srgbClr val="00205B"/>
                        </a:solidFill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3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7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3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300</a:t>
                      </a:r>
                    </a:p>
                  </a:txBody>
                  <a:tcPr anchor="b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29271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en-US" sz="1150" b="1" dirty="0"/>
                        <a:t>Texas Tech</a:t>
                      </a:r>
                    </a:p>
                  </a:txBody>
                  <a:tcPr marL="68580" marR="68580" marT="34291" marB="34291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kern="0" baseline="0"/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>
                          <a:solidFill>
                            <a:srgbClr val="00205B"/>
                          </a:solidFill>
                        </a:rPr>
                        <a:t>14</a:t>
                      </a:r>
                      <a:endParaRPr lang="en-US" sz="1150" b="1" i="0" baseline="0" dirty="0">
                        <a:solidFill>
                          <a:srgbClr val="00205B"/>
                        </a:solidFill>
                      </a:endParaRP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12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7</a:t>
                      </a: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3</a:t>
                      </a: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252</a:t>
                      </a:r>
                    </a:p>
                  </a:txBody>
                  <a:tcPr anchor="b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783286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r>
                        <a:rPr lang="en-US" sz="1150" b="1" dirty="0"/>
                        <a:t>Texas</a:t>
                      </a:r>
                      <a:r>
                        <a:rPr lang="en-US" sz="1150" b="1" baseline="0" dirty="0"/>
                        <a:t> </a:t>
                      </a:r>
                      <a:r>
                        <a:rPr lang="en-US" sz="1150" b="1" dirty="0"/>
                        <a:t>A&amp;M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kern="0" baseline="0"/>
                        <a:t>4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9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8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12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10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7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9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14</a:t>
                      </a:r>
                    </a:p>
                  </a:txBody>
                  <a:tcPr marL="0" marR="0" marT="0" marB="0" anchor="b">
                    <a:solidFill>
                      <a:srgbClr val="D4AF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6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6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baseline="0" dirty="0">
                          <a:solidFill>
                            <a:srgbClr val="00205B"/>
                          </a:solidFill>
                        </a:rPr>
                        <a:t>4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8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5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1</a:t>
                      </a:r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236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162137188"/>
                  </a:ext>
                </a:extLst>
              </a:tr>
              <a:tr h="329554">
                <a:tc>
                  <a:txBody>
                    <a:bodyPr/>
                    <a:lstStyle/>
                    <a:p>
                      <a:r>
                        <a:rPr lang="en-US" sz="1150" b="1" dirty="0"/>
                        <a:t>UT Tyler</a:t>
                      </a:r>
                    </a:p>
                  </a:txBody>
                  <a:tcPr marL="68580" marR="68580" marT="34291" marB="34291"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none" strike="noStrike" kern="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50" b="1" i="0" u="none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2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5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4</a:t>
                      </a: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1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4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/>
                        <a:t>3</a:t>
                      </a:r>
                      <a:endParaRPr lang="en-US" sz="1150" b="1" i="0" kern="0" baseline="0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i="0" kern="0" baseline="0" dirty="0"/>
                        <a:t>1</a:t>
                      </a: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i="0" baseline="0" dirty="0">
                        <a:solidFill>
                          <a:srgbClr val="00205B"/>
                        </a:solidFill>
                      </a:endParaRP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/>
                        <a:t>3</a:t>
                      </a:r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50" b="1" dirty="0"/>
                    </a:p>
                  </a:txBody>
                  <a:tcPr marL="0" marR="0" marT="0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42</a:t>
                      </a:r>
                    </a:p>
                  </a:txBody>
                  <a:tcPr anchor="b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399518"/>
                  </a:ext>
                </a:extLst>
              </a:tr>
              <a:tr h="54936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Monthly TOTAL</a:t>
                      </a: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65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97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101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108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solidFill>
                            <a:schemeClr val="bg1"/>
                          </a:solidFill>
                        </a:rPr>
                        <a:t>160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169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203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218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198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226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185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227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216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196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181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167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212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221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163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168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140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161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173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207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204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148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187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173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244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194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180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201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195</a:t>
                      </a:r>
                    </a:p>
                  </a:txBody>
                  <a:tcPr marL="68580" marR="68580" marT="34291" marB="34291"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223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186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45</a:t>
                      </a: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rgbClr val="00205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6,358</a:t>
                      </a:r>
                      <a:endParaRPr lang="en-US" sz="1600" dirty="0"/>
                    </a:p>
                    <a:p>
                      <a:pPr algn="r"/>
                      <a:endParaRPr lang="en-US" sz="16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12959"/>
                  </a:ext>
                </a:extLst>
              </a:tr>
              <a:tr h="379154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Annual Tot</a:t>
                      </a:r>
                    </a:p>
                  </a:txBody>
                  <a:tcPr marL="68580" marR="68580" marT="34291" marB="34291">
                    <a:solidFill>
                      <a:srgbClr val="00205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178</a:t>
                      </a:r>
                    </a:p>
                  </a:txBody>
                  <a:tcPr marL="68580" marR="68580" marT="34291" marB="34291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2207</a:t>
                      </a:r>
                    </a:p>
                  </a:txBody>
                  <a:tcPr marL="68580" marR="68580" marT="34291" marB="34291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1" marB="34291"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2145</a:t>
                      </a:r>
                    </a:p>
                  </a:txBody>
                  <a:tcPr marL="68580" marR="68580" marT="34291" marB="34291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502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1828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  2366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150" dirty="0"/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867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07690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238933AA-3C09-D815-C86E-FFA501F68574}"/>
              </a:ext>
            </a:extLst>
          </p:cNvPr>
          <p:cNvGraphicFramePr>
            <a:graphicFrameLocks/>
          </p:cNvGraphicFramePr>
          <p:nvPr/>
        </p:nvGraphicFramePr>
        <p:xfrm>
          <a:off x="6685374" y="4006048"/>
          <a:ext cx="3374571" cy="2745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999117"/>
              </p:ext>
            </p:extLst>
          </p:nvPr>
        </p:nvGraphicFramePr>
        <p:xfrm>
          <a:off x="2099816" y="4005072"/>
          <a:ext cx="3374571" cy="2745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Content Placeholder 5"/>
          <p:cNvGraphicFramePr>
            <a:graphicFrameLocks/>
          </p:cNvGraphicFramePr>
          <p:nvPr/>
        </p:nvGraphicFramePr>
        <p:xfrm>
          <a:off x="8465004" y="886968"/>
          <a:ext cx="3374571" cy="2745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itle 1"/>
          <p:cNvSpPr txBox="1">
            <a:spLocks/>
          </p:cNvSpPr>
          <p:nvPr/>
        </p:nvSpPr>
        <p:spPr>
          <a:xfrm>
            <a:off x="8821790" y="866775"/>
            <a:ext cx="2857074" cy="3873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0205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Month 12</a:t>
            </a:r>
            <a:endParaRPr lang="en-US" sz="2000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385843" y="3977640"/>
            <a:ext cx="2857074" cy="385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0205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Month 18</a:t>
            </a:r>
            <a:endParaRPr lang="en-US" sz="2000" dirty="0"/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12AD885D-3B37-6C8F-C1C4-A1BB0472537D}"/>
              </a:ext>
            </a:extLst>
          </p:cNvPr>
          <p:cNvSpPr txBox="1">
            <a:spLocks/>
          </p:cNvSpPr>
          <p:nvPr/>
        </p:nvSpPr>
        <p:spPr>
          <a:xfrm>
            <a:off x="7045797" y="3981449"/>
            <a:ext cx="2857074" cy="3948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0205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Month 24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175"/>
            <a:ext cx="12192000" cy="537028"/>
          </a:xfrm>
        </p:spPr>
        <p:txBody>
          <a:bodyPr/>
          <a:lstStyle/>
          <a:p>
            <a:r>
              <a:rPr lang="en-US" sz="2800" dirty="0"/>
              <a:t>CTRN Participant Retention </a:t>
            </a:r>
            <a:br>
              <a:rPr lang="en-US" dirty="0"/>
            </a:br>
            <a:r>
              <a:rPr lang="en-US" sz="1600" dirty="0"/>
              <a:t>Thru 10/9/2023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672376"/>
              </p:ext>
            </p:extLst>
          </p:nvPr>
        </p:nvGraphicFramePr>
        <p:xfrm>
          <a:off x="319816" y="888272"/>
          <a:ext cx="3374571" cy="2745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3335542"/>
              </p:ext>
            </p:extLst>
          </p:nvPr>
        </p:nvGraphicFramePr>
        <p:xfrm>
          <a:off x="4556663" y="883917"/>
          <a:ext cx="3049826" cy="2697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598634" y="868680"/>
            <a:ext cx="2857074" cy="441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0205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Month 1</a:t>
            </a:r>
            <a:endParaRPr lang="en-US" sz="20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688095" y="866775"/>
            <a:ext cx="2857074" cy="40698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0205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Month 6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B3E7B5-CCB6-0A61-EE3E-995A39D94B03}"/>
              </a:ext>
            </a:extLst>
          </p:cNvPr>
          <p:cNvSpPr txBox="1"/>
          <p:nvPr/>
        </p:nvSpPr>
        <p:spPr>
          <a:xfrm>
            <a:off x="4676775" y="6488668"/>
            <a:ext cx="273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Complete          Past Due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1CD8C1-5D9D-F7D1-982B-FDD3405407CB}"/>
              </a:ext>
            </a:extLst>
          </p:cNvPr>
          <p:cNvSpPr/>
          <p:nvPr/>
        </p:nvSpPr>
        <p:spPr>
          <a:xfrm>
            <a:off x="5736657" y="6574536"/>
            <a:ext cx="182880" cy="182880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525FAA-6EB9-DAF4-085E-507DDFE8D52C}"/>
              </a:ext>
            </a:extLst>
          </p:cNvPr>
          <p:cNvSpPr/>
          <p:nvPr/>
        </p:nvSpPr>
        <p:spPr>
          <a:xfrm>
            <a:off x="7084897" y="6572751"/>
            <a:ext cx="182880" cy="1828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49247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348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Texas CTRN Publications</a:t>
            </a:r>
            <a:br>
              <a:rPr lang="en-US" sz="2800" dirty="0"/>
            </a:br>
            <a:r>
              <a:rPr lang="en-US" sz="2400" dirty="0"/>
              <a:t>Published / In Press </a:t>
            </a:r>
            <a:endParaRPr lang="en-US" sz="2400" b="1" dirty="0">
              <a:solidFill>
                <a:srgbClr val="00205B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120E9F-D6AF-4D99-9E25-95BCA3C9A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91935"/>
              </p:ext>
            </p:extLst>
          </p:nvPr>
        </p:nvGraphicFramePr>
        <p:xfrm>
          <a:off x="10160" y="763634"/>
          <a:ext cx="1218184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5172">
                  <a:extLst>
                    <a:ext uri="{9D8B030D-6E8A-4147-A177-3AD203B41FA5}">
                      <a16:colId xmlns:a16="http://schemas.microsoft.com/office/drawing/2014/main" val="2050087342"/>
                    </a:ext>
                  </a:extLst>
                </a:gridCol>
                <a:gridCol w="7972148">
                  <a:extLst>
                    <a:ext uri="{9D8B030D-6E8A-4147-A177-3AD203B41FA5}">
                      <a16:colId xmlns:a16="http://schemas.microsoft.com/office/drawing/2014/main" val="1766115928"/>
                    </a:ext>
                  </a:extLst>
                </a:gridCol>
                <a:gridCol w="2284520">
                  <a:extLst>
                    <a:ext uri="{9D8B030D-6E8A-4147-A177-3AD203B41FA5}">
                      <a16:colId xmlns:a16="http://schemas.microsoft.com/office/drawing/2014/main" val="8729456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Lead Author(s)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Title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Journal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60072"/>
                  </a:ext>
                </a:extLst>
              </a:tr>
              <a:tr h="39168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J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+mn-lt"/>
                        </a:rPr>
                        <a:t>Shahidullah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A003</a:t>
                      </a:r>
                      <a:r>
                        <a:rPr lang="en-US" sz="1400" b="1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Establishing a Training Plan and Estimating Inter-Rater Reliability Across a Multi-Site State-Wide Trauma Research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000000"/>
                          </a:solidFill>
                          <a:latin typeface="+mn-lt"/>
                        </a:rPr>
                        <a:t>Psychiatry Res</a:t>
                      </a:r>
                    </a:p>
                    <a:p>
                      <a:pPr algn="ctr"/>
                      <a:r>
                        <a:rPr lang="en-US" sz="1400" b="1" i="1" dirty="0">
                          <a:solidFill>
                            <a:srgbClr val="000000"/>
                          </a:solidFill>
                          <a:latin typeface="+mn-lt"/>
                        </a:rPr>
                        <a:t>Impact Factor: 11.22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679463"/>
                  </a:ext>
                </a:extLst>
              </a:tr>
              <a:tr h="39168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S Clark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A005</a:t>
                      </a:r>
                      <a:r>
                        <a:rPr lang="en-US" sz="1400" b="1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Predictors of alcohol and substance use in trauma-exposed youth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000000"/>
                          </a:solidFill>
                          <a:latin typeface="+mn-lt"/>
                        </a:rPr>
                        <a:t>J Psychiatric Res</a:t>
                      </a:r>
                    </a:p>
                    <a:p>
                      <a:pPr algn="ctr"/>
                      <a:r>
                        <a:rPr lang="en-US" sz="1400" b="1" i="1" dirty="0">
                          <a:solidFill>
                            <a:srgbClr val="000000"/>
                          </a:solidFill>
                          <a:latin typeface="+mn-lt"/>
                        </a:rPr>
                        <a:t>Impact Factor: 4.96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868165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01639083-C7A0-4CB2-9FD6-B431B5DB4634}"/>
              </a:ext>
            </a:extLst>
          </p:cNvPr>
          <p:cNvSpPr txBox="1">
            <a:spLocks/>
          </p:cNvSpPr>
          <p:nvPr/>
        </p:nvSpPr>
        <p:spPr>
          <a:xfrm>
            <a:off x="0" y="2122371"/>
            <a:ext cx="12192000" cy="45942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0205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In Progress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2083DF-123D-1315-F509-152072331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844862"/>
              </p:ext>
            </p:extLst>
          </p:nvPr>
        </p:nvGraphicFramePr>
        <p:xfrm>
          <a:off x="0" y="2489904"/>
          <a:ext cx="12192000" cy="3771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190">
                  <a:extLst>
                    <a:ext uri="{9D8B030D-6E8A-4147-A177-3AD203B41FA5}">
                      <a16:colId xmlns:a16="http://schemas.microsoft.com/office/drawing/2014/main" val="3243246870"/>
                    </a:ext>
                  </a:extLst>
                </a:gridCol>
                <a:gridCol w="1802000">
                  <a:extLst>
                    <a:ext uri="{9D8B030D-6E8A-4147-A177-3AD203B41FA5}">
                      <a16:colId xmlns:a16="http://schemas.microsoft.com/office/drawing/2014/main" val="2050087342"/>
                    </a:ext>
                  </a:extLst>
                </a:gridCol>
                <a:gridCol w="7261930">
                  <a:extLst>
                    <a:ext uri="{9D8B030D-6E8A-4147-A177-3AD203B41FA5}">
                      <a16:colId xmlns:a16="http://schemas.microsoft.com/office/drawing/2014/main" val="1766115928"/>
                    </a:ext>
                  </a:extLst>
                </a:gridCol>
                <a:gridCol w="1387880">
                  <a:extLst>
                    <a:ext uri="{9D8B030D-6E8A-4147-A177-3AD203B41FA5}">
                      <a16:colId xmlns:a16="http://schemas.microsoft.com/office/drawing/2014/main" val="872945644"/>
                    </a:ext>
                  </a:extLst>
                </a:gridCol>
              </a:tblGrid>
              <a:tr h="3333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Status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Lead Author(s)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Title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Submitted</a:t>
                      </a:r>
                    </a:p>
                  </a:txBody>
                  <a:tcPr anchor="ctr">
                    <a:solidFill>
                      <a:srgbClr val="0028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60072"/>
                  </a:ext>
                </a:extLst>
              </a:tr>
              <a:tr h="266167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</a:rPr>
                        <a:t>SUBMITTED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N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+mn-lt"/>
                        </a:rPr>
                        <a:t>Aksan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+mn-lt"/>
                        </a:rPr>
                        <a:t>A011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 - Characterizing trauma exposure of children and youth with TESI: criterion validity for concurrent diagnostic profiles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7/7/23</a:t>
                      </a:r>
                    </a:p>
                    <a:p>
                      <a:pPr algn="r"/>
                      <a:r>
                        <a:rPr lang="en-US" sz="1000" b="1" i="1" dirty="0">
                          <a:solidFill>
                            <a:srgbClr val="000000"/>
                          </a:solidFill>
                          <a:latin typeface="+mn-lt"/>
                        </a:rPr>
                        <a:t>J Affect </a:t>
                      </a: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+mn-lt"/>
                        </a:rPr>
                        <a:t>Disord</a:t>
                      </a:r>
                      <a:endParaRPr lang="en-US" sz="1000" b="1" i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891029"/>
                  </a:ext>
                </a:extLst>
              </a:tr>
              <a:tr h="2694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</a:rPr>
                        <a:t>SUBMITTED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R Brown, J Cisler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A009</a:t>
                      </a:r>
                      <a:r>
                        <a:rPr lang="en-US" sz="1000" b="1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The Impact of childhood resiliency on internalizing symptom severity among trauma-exposed youth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7/25/23</a:t>
                      </a:r>
                    </a:p>
                    <a:p>
                      <a:pPr algn="r"/>
                      <a:r>
                        <a:rPr lang="en-US" sz="1000" b="1" i="1" dirty="0">
                          <a:solidFill>
                            <a:srgbClr val="000000"/>
                          </a:solidFill>
                          <a:latin typeface="+mn-lt"/>
                        </a:rPr>
                        <a:t>Psychiatry 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503738"/>
                  </a:ext>
                </a:extLst>
              </a:tr>
              <a:tr h="121757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</a:rPr>
                        <a:t>SUBMITTED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C Dodd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A001</a:t>
                      </a:r>
                      <a:r>
                        <a:rPr lang="en-US" sz="1000" b="1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Measurement invariance of PTSD symptom models in a diverse longitudinal study of trauma-exposed youth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9/18/23</a:t>
                      </a:r>
                    </a:p>
                    <a:p>
                      <a:pPr algn="r"/>
                      <a:r>
                        <a:rPr lang="en-US" sz="1000" b="1" i="1" dirty="0">
                          <a:solidFill>
                            <a:srgbClr val="000000"/>
                          </a:solidFill>
                          <a:latin typeface="+mn-lt"/>
                        </a:rPr>
                        <a:t>J Trauma Stress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232092"/>
                  </a:ext>
                </a:extLst>
              </a:tr>
              <a:tr h="16052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K Wagner, C Dodd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+mn-lt"/>
                          <a:ea typeface="+mj-lt"/>
                          <a:cs typeface="+mj-lt"/>
                        </a:rPr>
                        <a:t>A008.B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  <a:ea typeface="+mj-lt"/>
                          <a:cs typeface="+mj-lt"/>
                        </a:rPr>
                        <a:t>- Risk factors associated with the development of PTS, anxiety, and depressive symptoms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161542"/>
                  </a:ext>
                </a:extLst>
              </a:tr>
              <a:tr h="18301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J Rousseau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+mn-lt"/>
                        </a:rPr>
                        <a:t>A012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 - Methods to support data quality through clinical research informatics for the Texas Childhood Trauma Research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546282"/>
                  </a:ext>
                </a:extLst>
              </a:tr>
              <a:tr h="30664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J Sandoval, A Garrett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A006</a:t>
                      </a:r>
                      <a:r>
                        <a:rPr lang="en-US" sz="1000" b="1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Associations between ethnic identity, dissonance, and posttraumatic stress in youth</a:t>
                      </a:r>
                      <a:endParaRPr lang="en-US" sz="1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783314"/>
                  </a:ext>
                </a:extLst>
              </a:tr>
              <a:tr h="30664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n-US" sz="1000" b="1" i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Onyeka</a:t>
                      </a:r>
                      <a:endParaRPr lang="en-US" sz="1000" b="1" i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A013</a:t>
                      </a:r>
                      <a:r>
                        <a:rPr lang="en-US" sz="1000" b="1" i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Exploring resilience profiles of trauma exposed youth: a heterogeneous, person-centered approach</a:t>
                      </a:r>
                      <a:endParaRPr lang="en-US" sz="1000" b="1" i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105355"/>
                  </a:ext>
                </a:extLst>
              </a:tr>
              <a:tr h="30664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en-US" sz="1000" b="1" i="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Pinciotti</a:t>
                      </a:r>
                      <a:endParaRPr lang="en-US" sz="1000" b="1" i="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A014.B</a:t>
                      </a:r>
                      <a:r>
                        <a:rPr lang="en-US" sz="1000" b="1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- Risk factors and longitudinal impact of obsessive-compulsive disorder in youth exposed to trauma</a:t>
                      </a:r>
                      <a:endParaRPr lang="en-US" sz="1000" b="1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003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Logue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A016</a:t>
                      </a:r>
                      <a:r>
                        <a:rPr lang="en-US" sz="10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The effects of recent trauma exposure and PTSD on perceived social support in children and adolescents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782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Pinciotti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A018</a:t>
                      </a:r>
                      <a:r>
                        <a:rPr lang="en-US" sz="10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The structure of posttraumatic stress symptoms in youth with and without OCD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71639"/>
                  </a:ext>
                </a:extLst>
              </a:tr>
              <a:tr h="354129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n-lt"/>
                        </a:rPr>
                        <a:t>Awaiting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 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A019</a:t>
                      </a:r>
                      <a:r>
                        <a:rPr lang="en-US" sz="1000" b="1" i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The role of recurrent trauma on comorbid PTSD and substance use among trauma exposed youth.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903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72485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375251"/>
            <a:ext cx="12188952" cy="563719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4440"/>
              </a:lnSpc>
              <a:buNone/>
            </a:pPr>
            <a:r>
              <a:rPr lang="en-US" sz="3600" b="1" dirty="0">
                <a:solidFill>
                  <a:srgbClr val="00205B"/>
                </a:solidFill>
                <a:latin typeface="+mj-lt"/>
                <a:ea typeface="+mj-ea"/>
                <a:cs typeface="+mj-cs"/>
              </a:rPr>
              <a:t>Summary of CTRN Accomplishments</a:t>
            </a:r>
          </a:p>
        </p:txBody>
      </p:sp>
      <p:sp>
        <p:nvSpPr>
          <p:cNvPr id="3" name="Object 2"/>
          <p:cNvSpPr/>
          <p:nvPr/>
        </p:nvSpPr>
        <p:spPr>
          <a:xfrm>
            <a:off x="1476006" y="1885479"/>
            <a:ext cx="1428393" cy="1428393"/>
          </a:xfrm>
          <a:prstGeom prst="ellipse">
            <a:avLst/>
          </a:prstGeom>
          <a:solidFill>
            <a:srgbClr val="E74C3C"/>
          </a:solidFill>
        </p:spPr>
        <p:txBody>
          <a:bodyPr/>
          <a:lstStyle/>
          <a:p>
            <a:endParaRPr lang="en-US"/>
          </a:p>
        </p:txBody>
      </p:sp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55860" y="2273260"/>
            <a:ext cx="466608" cy="657061"/>
          </a:xfrm>
          <a:prstGeom prst="rect">
            <a:avLst/>
          </a:prstGeom>
        </p:spPr>
      </p:pic>
      <p:sp>
        <p:nvSpPr>
          <p:cNvPr id="5" name="Object 4"/>
          <p:cNvSpPr/>
          <p:nvPr/>
        </p:nvSpPr>
        <p:spPr>
          <a:xfrm>
            <a:off x="802281" y="3394615"/>
            <a:ext cx="2775843" cy="2559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2016"/>
              </a:lnSpc>
              <a:buNone/>
            </a:pPr>
            <a:r>
              <a:rPr lang="en-US" sz="2800" dirty="0">
                <a:solidFill>
                  <a:srgbClr val="00205B"/>
                </a:solidFill>
              </a:rPr>
              <a:t>Nearly 2,000 Children Enrolled</a:t>
            </a:r>
          </a:p>
        </p:txBody>
      </p:sp>
      <p:sp>
        <p:nvSpPr>
          <p:cNvPr id="6" name="Object 5"/>
          <p:cNvSpPr/>
          <p:nvPr/>
        </p:nvSpPr>
        <p:spPr>
          <a:xfrm>
            <a:off x="5380280" y="1885479"/>
            <a:ext cx="1428393" cy="1428393"/>
          </a:xfrm>
          <a:prstGeom prst="ellipse">
            <a:avLst/>
          </a:prstGeom>
          <a:solidFill>
            <a:srgbClr val="E74C3C"/>
          </a:solidFill>
        </p:spPr>
        <p:txBody>
          <a:bodyPr/>
          <a:lstStyle/>
          <a:p>
            <a:endParaRPr lang="en-US"/>
          </a:p>
        </p:txBody>
      </p:sp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43392" y="2256526"/>
            <a:ext cx="504699" cy="799900"/>
          </a:xfrm>
          <a:prstGeom prst="rect">
            <a:avLst/>
          </a:prstGeom>
        </p:spPr>
      </p:pic>
      <p:sp>
        <p:nvSpPr>
          <p:cNvPr id="8" name="Object 7"/>
          <p:cNvSpPr/>
          <p:nvPr/>
        </p:nvSpPr>
        <p:spPr>
          <a:xfrm>
            <a:off x="4287914" y="3394615"/>
            <a:ext cx="3622089" cy="2559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2016"/>
              </a:lnSpc>
              <a:buNone/>
            </a:pPr>
            <a:r>
              <a:rPr lang="en-US" sz="2800" dirty="0">
                <a:solidFill>
                  <a:srgbClr val="00205B"/>
                </a:solidFill>
              </a:rPr>
              <a:t>2 Manuscripts Accepted for Publication</a:t>
            </a:r>
          </a:p>
        </p:txBody>
      </p:sp>
      <p:sp>
        <p:nvSpPr>
          <p:cNvPr id="9" name="Object 8"/>
          <p:cNvSpPr/>
          <p:nvPr/>
        </p:nvSpPr>
        <p:spPr>
          <a:xfrm>
            <a:off x="9284553" y="1885479"/>
            <a:ext cx="1428393" cy="1428393"/>
          </a:xfrm>
          <a:prstGeom prst="ellipse">
            <a:avLst/>
          </a:prstGeom>
          <a:solidFill>
            <a:srgbClr val="E74C3C"/>
          </a:solidFill>
        </p:spPr>
        <p:txBody>
          <a:bodyPr/>
          <a:lstStyle/>
          <a:p>
            <a:endParaRPr lang="en-US"/>
          </a:p>
        </p:txBody>
      </p:sp>
      <p:pic>
        <p:nvPicPr>
          <p:cNvPr id="10" name="Object 9" descr="preencoded.png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97448" y="2264895"/>
            <a:ext cx="599925" cy="638015"/>
          </a:xfrm>
          <a:prstGeom prst="rect">
            <a:avLst/>
          </a:prstGeom>
        </p:spPr>
      </p:pic>
      <p:sp>
        <p:nvSpPr>
          <p:cNvPr id="11" name="Object 10"/>
          <p:cNvSpPr/>
          <p:nvPr/>
        </p:nvSpPr>
        <p:spPr>
          <a:xfrm>
            <a:off x="8096434" y="3394615"/>
            <a:ext cx="3764133" cy="2559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2016"/>
              </a:lnSpc>
              <a:buNone/>
            </a:pPr>
            <a:r>
              <a:rPr lang="en-US" sz="2800" dirty="0">
                <a:solidFill>
                  <a:srgbClr val="00205B"/>
                </a:solidFill>
              </a:rPr>
              <a:t>3 More Manuscripts Submitted</a:t>
            </a:r>
          </a:p>
        </p:txBody>
      </p:sp>
      <p:sp>
        <p:nvSpPr>
          <p:cNvPr id="12" name="Object 11"/>
          <p:cNvSpPr/>
          <p:nvPr/>
        </p:nvSpPr>
        <p:spPr>
          <a:xfrm>
            <a:off x="1476006" y="4132817"/>
            <a:ext cx="1428393" cy="1428393"/>
          </a:xfrm>
          <a:prstGeom prst="ellipse">
            <a:avLst/>
          </a:prstGeom>
          <a:solidFill>
            <a:srgbClr val="E74C3C"/>
          </a:solidFill>
        </p:spPr>
        <p:txBody>
          <a:bodyPr/>
          <a:lstStyle/>
          <a:p>
            <a:endParaRPr lang="en-US"/>
          </a:p>
        </p:txBody>
      </p:sp>
      <p:pic>
        <p:nvPicPr>
          <p:cNvPr id="13" name="Object 12" descr="preencoded.png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39117" y="4503865"/>
            <a:ext cx="504699" cy="809423"/>
          </a:xfrm>
          <a:prstGeom prst="rect">
            <a:avLst/>
          </a:prstGeom>
        </p:spPr>
      </p:pic>
      <p:sp>
        <p:nvSpPr>
          <p:cNvPr id="14" name="Object 13"/>
          <p:cNvSpPr/>
          <p:nvPr/>
        </p:nvSpPr>
        <p:spPr>
          <a:xfrm>
            <a:off x="650395" y="5641953"/>
            <a:ext cx="3079615" cy="2559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2016"/>
              </a:lnSpc>
            </a:pPr>
            <a:r>
              <a:rPr lang="en-US" sz="2800" dirty="0">
                <a:solidFill>
                  <a:srgbClr val="00205B"/>
                </a:solidFill>
              </a:rPr>
              <a:t>8 Other Manuscripts in Development</a:t>
            </a:r>
          </a:p>
        </p:txBody>
      </p:sp>
      <p:sp>
        <p:nvSpPr>
          <p:cNvPr id="15" name="Object 14"/>
          <p:cNvSpPr/>
          <p:nvPr/>
        </p:nvSpPr>
        <p:spPr>
          <a:xfrm>
            <a:off x="5380280" y="4132817"/>
            <a:ext cx="1428393" cy="1428393"/>
          </a:xfrm>
          <a:prstGeom prst="ellipse">
            <a:avLst/>
          </a:prstGeom>
          <a:solidFill>
            <a:srgbClr val="E74C3C"/>
          </a:solidFill>
        </p:spPr>
        <p:txBody>
          <a:bodyPr/>
          <a:lstStyle/>
          <a:p>
            <a:endParaRPr lang="en-US"/>
          </a:p>
        </p:txBody>
      </p:sp>
      <p:pic>
        <p:nvPicPr>
          <p:cNvPr id="16" name="Object 15" descr="preencoded.png"/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09895" y="4623380"/>
            <a:ext cx="733242" cy="466608"/>
          </a:xfrm>
          <a:prstGeom prst="rect">
            <a:avLst/>
          </a:prstGeom>
        </p:spPr>
      </p:pic>
      <p:sp>
        <p:nvSpPr>
          <p:cNvPr id="17" name="Object 16"/>
          <p:cNvSpPr/>
          <p:nvPr/>
        </p:nvSpPr>
        <p:spPr>
          <a:xfrm>
            <a:off x="4250897" y="5641953"/>
            <a:ext cx="3687158" cy="2559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2016"/>
              </a:lnSpc>
              <a:buNone/>
            </a:pPr>
            <a:r>
              <a:rPr lang="en-US" sz="2800" dirty="0">
                <a:solidFill>
                  <a:srgbClr val="00205B"/>
                </a:solidFill>
              </a:rPr>
              <a:t>$4,381,991 Awarded by NIAAA For R01</a:t>
            </a:r>
          </a:p>
        </p:txBody>
      </p:sp>
      <p:sp>
        <p:nvSpPr>
          <p:cNvPr id="18" name="Object 17"/>
          <p:cNvSpPr/>
          <p:nvPr/>
        </p:nvSpPr>
        <p:spPr>
          <a:xfrm>
            <a:off x="9284553" y="4132817"/>
            <a:ext cx="1428393" cy="1428393"/>
          </a:xfrm>
          <a:prstGeom prst="ellipse">
            <a:avLst/>
          </a:prstGeom>
          <a:solidFill>
            <a:srgbClr val="E74C3C"/>
          </a:solidFill>
        </p:spPr>
        <p:txBody>
          <a:bodyPr/>
          <a:lstStyle/>
          <a:p>
            <a:endParaRPr lang="en-US"/>
          </a:p>
        </p:txBody>
      </p:sp>
      <p:pic>
        <p:nvPicPr>
          <p:cNvPr id="19" name="Object 18" descr="preencoded.png"/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730925" y="4562450"/>
            <a:ext cx="552312" cy="571357"/>
          </a:xfrm>
          <a:prstGeom prst="rect">
            <a:avLst/>
          </a:prstGeom>
        </p:spPr>
      </p:pic>
      <p:sp>
        <p:nvSpPr>
          <p:cNvPr id="20" name="Object 19"/>
          <p:cNvSpPr/>
          <p:nvPr/>
        </p:nvSpPr>
        <p:spPr>
          <a:xfrm>
            <a:off x="8605591" y="5641953"/>
            <a:ext cx="2786318" cy="511841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>
              <a:lnSpc>
                <a:spcPts val="2016"/>
              </a:lnSpc>
            </a:pPr>
            <a:r>
              <a:rPr lang="en-US" sz="2800" dirty="0">
                <a:solidFill>
                  <a:srgbClr val="00205B"/>
                </a:solidFill>
              </a:rPr>
              <a:t>$50,000 Gifted by The Hogg Foundation</a:t>
            </a:r>
          </a:p>
        </p:txBody>
      </p:sp>
    </p:spTree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402248"/>
              </p:ext>
            </p:extLst>
          </p:nvPr>
        </p:nvGraphicFramePr>
        <p:xfrm>
          <a:off x="487244" y="397164"/>
          <a:ext cx="11781656" cy="6449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75" y="18004"/>
            <a:ext cx="10515600" cy="537028"/>
          </a:xfrm>
        </p:spPr>
        <p:txBody>
          <a:bodyPr/>
          <a:lstStyle/>
          <a:p>
            <a:r>
              <a:rPr lang="en-US" dirty="0"/>
              <a:t>Primary DSM-5 Diagnoses at Baseline</a:t>
            </a:r>
            <a:br>
              <a:rPr lang="en-US" dirty="0"/>
            </a:br>
            <a:r>
              <a:rPr lang="en-US" sz="1600" dirty="0"/>
              <a:t>Thru 9/14/2023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74938" y="1100211"/>
            <a:ext cx="1102719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 = 1,935</a:t>
            </a:r>
          </a:p>
        </p:txBody>
      </p:sp>
      <p:sp>
        <p:nvSpPr>
          <p:cNvPr id="9" name="TextBox 8"/>
          <p:cNvSpPr txBox="1"/>
          <p:nvPr/>
        </p:nvSpPr>
        <p:spPr>
          <a:xfrm rot="-5400000">
            <a:off x="-518183" y="2737954"/>
            <a:ext cx="1599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Percentage</a:t>
            </a:r>
          </a:p>
        </p:txBody>
      </p:sp>
    </p:spTree>
    <p:extLst>
      <p:ext uri="{BB962C8B-B14F-4D97-AF65-F5344CB8AC3E}">
        <p14:creationId xmlns:p14="http://schemas.microsoft.com/office/powerpoint/2010/main" val="815993092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04"/>
            <a:ext cx="12192000" cy="537028"/>
          </a:xfrm>
        </p:spPr>
        <p:txBody>
          <a:bodyPr/>
          <a:lstStyle/>
          <a:p>
            <a:r>
              <a:rPr lang="en-US" dirty="0"/>
              <a:t>Worst DSM5 Criterion A Trauma</a:t>
            </a:r>
            <a:br>
              <a:rPr lang="en-US" dirty="0"/>
            </a:br>
            <a:r>
              <a:rPr lang="en-US" sz="2200" dirty="0"/>
              <a:t>Exposed to death, threatened death, actual/threatened serious injury, actual/threatened sexual violence</a:t>
            </a:r>
            <a:br>
              <a:rPr lang="en-US" sz="2400" dirty="0"/>
            </a:br>
            <a:r>
              <a:rPr lang="en-US" sz="1600" dirty="0"/>
              <a:t>Thru 9/14/2023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398500"/>
              </p:ext>
            </p:extLst>
          </p:nvPr>
        </p:nvGraphicFramePr>
        <p:xfrm>
          <a:off x="257175" y="1000882"/>
          <a:ext cx="11934825" cy="7305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237184" y="1209027"/>
            <a:ext cx="1102719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 = 1,935</a:t>
            </a:r>
          </a:p>
        </p:txBody>
      </p:sp>
      <p:sp>
        <p:nvSpPr>
          <p:cNvPr id="3" name="TextBox 2"/>
          <p:cNvSpPr txBox="1"/>
          <p:nvPr/>
        </p:nvSpPr>
        <p:spPr>
          <a:xfrm rot="-5400000">
            <a:off x="-615239" y="3216925"/>
            <a:ext cx="1599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Percentage</a:t>
            </a:r>
          </a:p>
        </p:txBody>
      </p:sp>
    </p:spTree>
    <p:extLst>
      <p:ext uri="{BB962C8B-B14F-4D97-AF65-F5344CB8AC3E}">
        <p14:creationId xmlns:p14="http://schemas.microsoft.com/office/powerpoint/2010/main" val="4222863992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967C3E3E-1389-6D38-99DB-845B57B0C6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364999"/>
              </p:ext>
            </p:extLst>
          </p:nvPr>
        </p:nvGraphicFramePr>
        <p:xfrm>
          <a:off x="495300" y="673101"/>
          <a:ext cx="10553701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950">
                  <a:extLst>
                    <a:ext uri="{9D8B030D-6E8A-4147-A177-3AD203B41FA5}">
                      <a16:colId xmlns:a16="http://schemas.microsoft.com/office/drawing/2014/main" val="3369640813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1157222469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4235053239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3781947453"/>
                    </a:ext>
                  </a:extLst>
                </a:gridCol>
                <a:gridCol w="1438276">
                  <a:extLst>
                    <a:ext uri="{9D8B030D-6E8A-4147-A177-3AD203B41FA5}">
                      <a16:colId xmlns:a16="http://schemas.microsoft.com/office/drawing/2014/main" val="116969503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8341380"/>
                    </a:ext>
                  </a:extLst>
                </a:gridCol>
              </a:tblGrid>
              <a:tr h="27639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Worst Trauma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PTSD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MDD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Anxiety D/O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Other 1⁰ Diagnosis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 Diagnosis</a:t>
                      </a:r>
                    </a:p>
                  </a:txBody>
                  <a:tcPr anchor="ctr">
                    <a:solidFill>
                      <a:srgbClr val="00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638389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Sexual Abuse (n=284)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48.9%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24.3%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19.7%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3.2%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8880935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Physical Abuse/Attack (n=145)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46.2%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19.3%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10.3%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19.3%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4.8%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7322878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Family Violence (n=94)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36.2%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30.9%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8.5%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17.0%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7.5%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1892331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Family Threats (n=42)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26.2%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35.7%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19.1%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16.7%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2.4%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7333126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Threat of Violence (n=52)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46.2%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13.5%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5.8%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26.9%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7.7%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7668551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Family Member Imprisoned (n=23)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30.4%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8.7%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21.7%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30.4%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8.7%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1346266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Separated from Family (n=69)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21.7%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24.6%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20.3%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26.1%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7.3%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6540264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Other (n=96)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29.2%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33.3%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6.3%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24.0%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7.3%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8916929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Fam/Friend Ill or Dying (n=331)</a:t>
                      </a:r>
                    </a:p>
                  </a:txBody>
                  <a:tcPr anchor="ctr"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20.2%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19.6%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13.0%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30.2%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16.9%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971089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Accident Witnessed (n=40)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5.0%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17.5%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27.5%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35.0%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15.0%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5936472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Natural Disaster (n=22)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4.6%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13.6%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22.7%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40.9%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18.2%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6253250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Accident (n=378)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16.9%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10.3%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13.0%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28.6%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31.2%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7218969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Animal Attack (n=24)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4.2%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16.7%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12.5%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33.3%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33.3%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0994079"/>
                  </a:ext>
                </a:extLst>
              </a:tr>
              <a:tr h="276392">
                <a:tc>
                  <a:txBody>
                    <a:bodyPr/>
                    <a:lstStyle/>
                    <a:p>
                      <a:r>
                        <a:rPr lang="en-US" sz="1600" b="1" dirty="0"/>
                        <a:t>Hospital/Surgery (n=230)</a:t>
                      </a:r>
                    </a:p>
                  </a:txBody>
                  <a:tcPr anchor="ctr">
                    <a:solidFill>
                      <a:srgbClr val="0DFB4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7.8%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13.0%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15.2%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30.4%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33.5%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975121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75" y="18004"/>
            <a:ext cx="10515600" cy="537028"/>
          </a:xfrm>
        </p:spPr>
        <p:txBody>
          <a:bodyPr/>
          <a:lstStyle/>
          <a:p>
            <a:r>
              <a:rPr lang="en-US" sz="2800" dirty="0"/>
              <a:t>Primary DSM-5 Diagnoses at Baseline by Worst Trauma Type</a:t>
            </a:r>
            <a:br>
              <a:rPr lang="en-US" dirty="0"/>
            </a:br>
            <a:r>
              <a:rPr lang="en-US" sz="1600" dirty="0"/>
              <a:t>Thru 9/14/2023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456" y="129816"/>
            <a:ext cx="1102719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 = 1,935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287B2C00-59BD-FDC5-6EBF-4E451C01D69A}"/>
              </a:ext>
            </a:extLst>
          </p:cNvPr>
          <p:cNvSpPr txBox="1"/>
          <p:nvPr/>
        </p:nvSpPr>
        <p:spPr>
          <a:xfrm>
            <a:off x="1752772" y="6051078"/>
            <a:ext cx="8362778" cy="3946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Violence/Maltreatment          Accident/Disaster          Medical          Fam Estrangement  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0A948F-EA09-AA0B-ED5F-893812944946}"/>
              </a:ext>
            </a:extLst>
          </p:cNvPr>
          <p:cNvSpPr/>
          <p:nvPr/>
        </p:nvSpPr>
        <p:spPr>
          <a:xfrm>
            <a:off x="4223262" y="6152150"/>
            <a:ext cx="202176" cy="1925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3E9CB0-5EFF-5FE5-4773-26277E210298}"/>
              </a:ext>
            </a:extLst>
          </p:cNvPr>
          <p:cNvSpPr/>
          <p:nvPr/>
        </p:nvSpPr>
        <p:spPr>
          <a:xfrm>
            <a:off x="6185471" y="6142625"/>
            <a:ext cx="202057" cy="19250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660255-9229-F1EA-95D5-B0AD41F297FF}"/>
              </a:ext>
            </a:extLst>
          </p:cNvPr>
          <p:cNvSpPr/>
          <p:nvPr/>
        </p:nvSpPr>
        <p:spPr>
          <a:xfrm>
            <a:off x="7299837" y="6152114"/>
            <a:ext cx="202176" cy="192573"/>
          </a:xfrm>
          <a:prstGeom prst="rect">
            <a:avLst/>
          </a:prstGeom>
          <a:solidFill>
            <a:srgbClr val="0DFB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A96A6B-3CA7-6335-FBFF-EE9AF1DDF943}"/>
              </a:ext>
            </a:extLst>
          </p:cNvPr>
          <p:cNvSpPr/>
          <p:nvPr/>
        </p:nvSpPr>
        <p:spPr>
          <a:xfrm>
            <a:off x="9357297" y="6152150"/>
            <a:ext cx="202056" cy="19250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52990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5B7319015E448FD1C412E8D3BF38" ma:contentTypeVersion="17" ma:contentTypeDescription="Create a new document." ma:contentTypeScope="" ma:versionID="c9b99145b013152f2800ea016eb62efb">
  <xsd:schema xmlns:xsd="http://www.w3.org/2001/XMLSchema" xmlns:xs="http://www.w3.org/2001/XMLSchema" xmlns:p="http://schemas.microsoft.com/office/2006/metadata/properties" xmlns:ns2="2018a4d9-e5a5-428b-a312-dfd840ba6b63" xmlns:ns3="ef95f5f0-dadb-470a-94cb-364b588c356d" xmlns:ns4="bc6d5123-e1cb-4a6a-adf0-63854dce486e" targetNamespace="http://schemas.microsoft.com/office/2006/metadata/properties" ma:root="true" ma:fieldsID="b910f8455d27ecf63bf9ca063884c220" ns2:_="" ns3:_="" ns4:_="">
    <xsd:import namespace="2018a4d9-e5a5-428b-a312-dfd840ba6b63"/>
    <xsd:import namespace="ef95f5f0-dadb-470a-94cb-364b588c356d"/>
    <xsd:import namespace="bc6d5123-e1cb-4a6a-adf0-63854dce4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Comment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18a4d9-e5a5-428b-a312-dfd840ba6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Comments" ma:index="16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ed3806f-b6ab-496c-883f-16d5fb25bd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5f5f0-dadb-470a-94cb-364b588c356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d5123-e1cb-4a6a-adf0-63854dce486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7b66987-d0bb-4024-bef9-55cd6781fd71}" ma:internalName="TaxCatchAll" ma:showField="CatchAllData" ma:web="ef95f5f0-dadb-470a-94cb-364b588c35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d5123-e1cb-4a6a-adf0-63854dce486e" xsi:nil="true"/>
    <Comments xmlns="2018a4d9-e5a5-428b-a312-dfd840ba6b63" xsi:nil="true"/>
    <lcf76f155ced4ddcb4097134ff3c332f xmlns="2018a4d9-e5a5-428b-a312-dfd840ba6b6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C97EF1D-57CD-4AA2-AE62-E801C20B043C}"/>
</file>

<file path=customXml/itemProps2.xml><?xml version="1.0" encoding="utf-8"?>
<ds:datastoreItem xmlns:ds="http://schemas.openxmlformats.org/officeDocument/2006/customXml" ds:itemID="{2DED4FA5-EE78-4524-83B1-D6BF8A9D3EFD}"/>
</file>

<file path=customXml/itemProps3.xml><?xml version="1.0" encoding="utf-8"?>
<ds:datastoreItem xmlns:ds="http://schemas.openxmlformats.org/officeDocument/2006/customXml" ds:itemID="{E8EE326A-D303-41DD-9830-5E33968977C2}"/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2000</Words>
  <Application>Microsoft Office PowerPoint</Application>
  <PresentationFormat>Widescreen</PresentationFormat>
  <Paragraphs>1365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Wingdings</vt:lpstr>
      <vt:lpstr>Office Theme</vt:lpstr>
      <vt:lpstr>Texas CTRN Cumulative Visits  Thru 10/9/2023</vt:lpstr>
      <vt:lpstr>Texas CTRN Monthly Completed Baseline Visits by Node</vt:lpstr>
      <vt:lpstr>Texas CTRN Monthly Completed Visits by Node </vt:lpstr>
      <vt:lpstr>CTRN Participant Retention  Thru 10/9/2023</vt:lpstr>
      <vt:lpstr>Texas CTRN Publications Published / In Press </vt:lpstr>
      <vt:lpstr>PowerPoint Presentation</vt:lpstr>
      <vt:lpstr>Primary DSM-5 Diagnoses at Baseline Thru 9/14/2023</vt:lpstr>
      <vt:lpstr>Worst DSM5 Criterion A Trauma Exposed to death, threatened death, actual/threatened serious injury, actual/threatened sexual violence Thru 9/14/2023</vt:lpstr>
      <vt:lpstr>Primary DSM-5 Diagnoses at Baseline by Worst Trauma Type Thru 9/14/2023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Newport, D Jeffrey</dc:creator>
  <cp:lastModifiedBy>Newport, D Jeffrey</cp:lastModifiedBy>
  <cp:revision>88</cp:revision>
  <dcterms:created xsi:type="dcterms:W3CDTF">2020-06-17T13:18:26Z</dcterms:created>
  <dcterms:modified xsi:type="dcterms:W3CDTF">2023-10-11T21:38:47Z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0x01010056055B7319015E448FD1C412E8D3BF38</vt:lpwstr>
  </property>
</Properties>
</file>