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charts/chart3.xml" ContentType="application/vnd.openxmlformats-officedocument.drawingml.char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style3.xml" ContentType="application/vnd.ms-office.chart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olors3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843" r:id="rId2"/>
    <p:sldId id="844" r:id="rId3"/>
    <p:sldId id="846" r:id="rId4"/>
    <p:sldId id="854" r:id="rId5"/>
    <p:sldId id="794" r:id="rId6"/>
    <p:sldId id="855" r:id="rId7"/>
    <p:sldId id="862" r:id="rId8"/>
    <p:sldId id="863" r:id="rId9"/>
    <p:sldId id="8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05B"/>
    <a:srgbClr val="002868"/>
    <a:srgbClr val="D4AF37"/>
    <a:srgbClr val="EAEFF7"/>
    <a:srgbClr val="D2DEEF"/>
    <a:srgbClr val="0DFB4B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002" autoAdjust="0"/>
    <p:restoredTop sz="94660"/>
  </p:normalViewPr>
  <p:slideViewPr>
    <p:cSldViewPr snapToGrid="0">
      <p:cViewPr varScale="1">
        <p:scale>
          <a:sx n="73" d="100"/>
          <a:sy n="73" d="100"/>
        </p:scale>
        <p:origin x="440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18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area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Baseline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cat>
            <c:strRef>
              <c:f>Sheet1!$A$2:$A$41</c:f>
              <c:strCache>
                <c:ptCount val="40"/>
                <c:pt idx="0">
                  <c:v>Oct</c:v>
                </c:pt>
                <c:pt idx="1">
                  <c:v>Nov</c:v>
                </c:pt>
                <c:pt idx="2">
                  <c:v>Dec</c:v>
                </c:pt>
                <c:pt idx="3">
                  <c:v>Jan</c:v>
                </c:pt>
                <c:pt idx="4">
                  <c:v>Feb</c:v>
                </c:pt>
                <c:pt idx="5">
                  <c:v>Mar</c:v>
                </c:pt>
                <c:pt idx="6">
                  <c:v>Apr</c:v>
                </c:pt>
                <c:pt idx="7">
                  <c:v>May</c:v>
                </c:pt>
                <c:pt idx="8">
                  <c:v>Jun</c:v>
                </c:pt>
                <c:pt idx="9">
                  <c:v>Jul</c:v>
                </c:pt>
                <c:pt idx="10">
                  <c:v>Aug</c:v>
                </c:pt>
                <c:pt idx="11">
                  <c:v>Sep</c:v>
                </c:pt>
                <c:pt idx="12">
                  <c:v>Oct</c:v>
                </c:pt>
                <c:pt idx="13">
                  <c:v>Nov</c:v>
                </c:pt>
                <c:pt idx="14">
                  <c:v>Dec</c:v>
                </c:pt>
                <c:pt idx="15">
                  <c:v>Jan</c:v>
                </c:pt>
                <c:pt idx="16">
                  <c:v>Feb</c:v>
                </c:pt>
                <c:pt idx="17">
                  <c:v>Mar</c:v>
                </c:pt>
                <c:pt idx="18">
                  <c:v>Apr</c:v>
                </c:pt>
                <c:pt idx="19">
                  <c:v>May</c:v>
                </c:pt>
                <c:pt idx="20">
                  <c:v>Jun</c:v>
                </c:pt>
                <c:pt idx="21">
                  <c:v>Jul</c:v>
                </c:pt>
                <c:pt idx="22">
                  <c:v>Aug</c:v>
                </c:pt>
                <c:pt idx="23">
                  <c:v>Sep</c:v>
                </c:pt>
                <c:pt idx="24">
                  <c:v>Oct</c:v>
                </c:pt>
                <c:pt idx="25">
                  <c:v>Nov</c:v>
                </c:pt>
                <c:pt idx="26">
                  <c:v>Dec</c:v>
                </c:pt>
                <c:pt idx="27">
                  <c:v>Jan</c:v>
                </c:pt>
                <c:pt idx="28">
                  <c:v>Feb</c:v>
                </c:pt>
                <c:pt idx="29">
                  <c:v>Mar</c:v>
                </c:pt>
                <c:pt idx="30">
                  <c:v>Apr</c:v>
                </c:pt>
                <c:pt idx="31">
                  <c:v>May</c:v>
                </c:pt>
                <c:pt idx="32">
                  <c:v>Jun</c:v>
                </c:pt>
                <c:pt idx="33">
                  <c:v>Jul</c:v>
                </c:pt>
                <c:pt idx="34">
                  <c:v>Aug</c:v>
                </c:pt>
                <c:pt idx="35">
                  <c:v>Sep</c:v>
                </c:pt>
                <c:pt idx="36">
                  <c:v>Oct</c:v>
                </c:pt>
                <c:pt idx="37">
                  <c:v>Nov</c:v>
                </c:pt>
                <c:pt idx="38">
                  <c:v>Dec</c:v>
                </c:pt>
                <c:pt idx="39">
                  <c:v>Jan</c:v>
                </c:pt>
              </c:strCache>
            </c:strRef>
          </c:cat>
          <c:val>
            <c:numRef>
              <c:f>Sheet1!$B$2:$B$41</c:f>
              <c:numCache>
                <c:formatCode>General</c:formatCode>
                <c:ptCount val="40"/>
                <c:pt idx="0">
                  <c:v>16</c:v>
                </c:pt>
                <c:pt idx="1">
                  <c:v>67</c:v>
                </c:pt>
                <c:pt idx="2">
                  <c:v>118</c:v>
                </c:pt>
                <c:pt idx="3">
                  <c:v>168</c:v>
                </c:pt>
                <c:pt idx="4">
                  <c:v>239</c:v>
                </c:pt>
                <c:pt idx="5">
                  <c:v>331</c:v>
                </c:pt>
                <c:pt idx="6">
                  <c:v>411</c:v>
                </c:pt>
                <c:pt idx="7">
                  <c:v>507</c:v>
                </c:pt>
                <c:pt idx="8">
                  <c:v>597</c:v>
                </c:pt>
                <c:pt idx="9">
                  <c:v>669</c:v>
                </c:pt>
                <c:pt idx="10">
                  <c:v>764</c:v>
                </c:pt>
                <c:pt idx="11">
                  <c:v>826</c:v>
                </c:pt>
                <c:pt idx="12">
                  <c:v>916</c:v>
                </c:pt>
                <c:pt idx="13">
                  <c:v>966</c:v>
                </c:pt>
                <c:pt idx="14">
                  <c:v>1019</c:v>
                </c:pt>
                <c:pt idx="15">
                  <c:v>1073</c:v>
                </c:pt>
                <c:pt idx="16">
                  <c:v>1128</c:v>
                </c:pt>
                <c:pt idx="17">
                  <c:v>1184</c:v>
                </c:pt>
                <c:pt idx="18">
                  <c:v>1234</c:v>
                </c:pt>
                <c:pt idx="19">
                  <c:v>1262</c:v>
                </c:pt>
                <c:pt idx="20">
                  <c:v>1297</c:v>
                </c:pt>
                <c:pt idx="21">
                  <c:v>1328</c:v>
                </c:pt>
                <c:pt idx="22">
                  <c:v>1361</c:v>
                </c:pt>
                <c:pt idx="23">
                  <c:v>1402</c:v>
                </c:pt>
                <c:pt idx="24">
                  <c:v>1454</c:v>
                </c:pt>
                <c:pt idx="25">
                  <c:v>1486</c:v>
                </c:pt>
                <c:pt idx="26">
                  <c:v>1522</c:v>
                </c:pt>
                <c:pt idx="27">
                  <c:v>1561</c:v>
                </c:pt>
                <c:pt idx="28">
                  <c:v>1614</c:v>
                </c:pt>
                <c:pt idx="29">
                  <c:v>1668</c:v>
                </c:pt>
                <c:pt idx="30">
                  <c:v>1726</c:v>
                </c:pt>
                <c:pt idx="31">
                  <c:v>1768</c:v>
                </c:pt>
                <c:pt idx="32">
                  <c:v>1822</c:v>
                </c:pt>
                <c:pt idx="33">
                  <c:v>1869</c:v>
                </c:pt>
                <c:pt idx="34">
                  <c:v>1925</c:v>
                </c:pt>
                <c:pt idx="35">
                  <c:v>1983</c:v>
                </c:pt>
                <c:pt idx="36">
                  <c:v>2054</c:v>
                </c:pt>
                <c:pt idx="37">
                  <c:v>2116</c:v>
                </c:pt>
                <c:pt idx="38">
                  <c:v>2157</c:v>
                </c:pt>
                <c:pt idx="39">
                  <c:v>2174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C80-421D-BCE5-425190CDEF5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Month 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cat>
            <c:strRef>
              <c:f>Sheet1!$A$2:$A$41</c:f>
              <c:strCache>
                <c:ptCount val="40"/>
                <c:pt idx="0">
                  <c:v>Oct</c:v>
                </c:pt>
                <c:pt idx="1">
                  <c:v>Nov</c:v>
                </c:pt>
                <c:pt idx="2">
                  <c:v>Dec</c:v>
                </c:pt>
                <c:pt idx="3">
                  <c:v>Jan</c:v>
                </c:pt>
                <c:pt idx="4">
                  <c:v>Feb</c:v>
                </c:pt>
                <c:pt idx="5">
                  <c:v>Mar</c:v>
                </c:pt>
                <c:pt idx="6">
                  <c:v>Apr</c:v>
                </c:pt>
                <c:pt idx="7">
                  <c:v>May</c:v>
                </c:pt>
                <c:pt idx="8">
                  <c:v>Jun</c:v>
                </c:pt>
                <c:pt idx="9">
                  <c:v>Jul</c:v>
                </c:pt>
                <c:pt idx="10">
                  <c:v>Aug</c:v>
                </c:pt>
                <c:pt idx="11">
                  <c:v>Sep</c:v>
                </c:pt>
                <c:pt idx="12">
                  <c:v>Oct</c:v>
                </c:pt>
                <c:pt idx="13">
                  <c:v>Nov</c:v>
                </c:pt>
                <c:pt idx="14">
                  <c:v>Dec</c:v>
                </c:pt>
                <c:pt idx="15">
                  <c:v>Jan</c:v>
                </c:pt>
                <c:pt idx="16">
                  <c:v>Feb</c:v>
                </c:pt>
                <c:pt idx="17">
                  <c:v>Mar</c:v>
                </c:pt>
                <c:pt idx="18">
                  <c:v>Apr</c:v>
                </c:pt>
                <c:pt idx="19">
                  <c:v>May</c:v>
                </c:pt>
                <c:pt idx="20">
                  <c:v>Jun</c:v>
                </c:pt>
                <c:pt idx="21">
                  <c:v>Jul</c:v>
                </c:pt>
                <c:pt idx="22">
                  <c:v>Aug</c:v>
                </c:pt>
                <c:pt idx="23">
                  <c:v>Sep</c:v>
                </c:pt>
                <c:pt idx="24">
                  <c:v>Oct</c:v>
                </c:pt>
                <c:pt idx="25">
                  <c:v>Nov</c:v>
                </c:pt>
                <c:pt idx="26">
                  <c:v>Dec</c:v>
                </c:pt>
                <c:pt idx="27">
                  <c:v>Jan</c:v>
                </c:pt>
                <c:pt idx="28">
                  <c:v>Feb</c:v>
                </c:pt>
                <c:pt idx="29">
                  <c:v>Mar</c:v>
                </c:pt>
                <c:pt idx="30">
                  <c:v>Apr</c:v>
                </c:pt>
                <c:pt idx="31">
                  <c:v>May</c:v>
                </c:pt>
                <c:pt idx="32">
                  <c:v>Jun</c:v>
                </c:pt>
                <c:pt idx="33">
                  <c:v>Jul</c:v>
                </c:pt>
                <c:pt idx="34">
                  <c:v>Aug</c:v>
                </c:pt>
                <c:pt idx="35">
                  <c:v>Sep</c:v>
                </c:pt>
                <c:pt idx="36">
                  <c:v>Oct</c:v>
                </c:pt>
                <c:pt idx="37">
                  <c:v>Nov</c:v>
                </c:pt>
                <c:pt idx="38">
                  <c:v>Dec</c:v>
                </c:pt>
                <c:pt idx="39">
                  <c:v>Jan</c:v>
                </c:pt>
              </c:strCache>
            </c:strRef>
          </c:cat>
          <c:val>
            <c:numRef>
              <c:f>Sheet1!$C$2:$C$41</c:f>
              <c:numCache>
                <c:formatCode>General</c:formatCode>
                <c:ptCount val="40"/>
                <c:pt idx="1">
                  <c:v>14</c:v>
                </c:pt>
                <c:pt idx="2">
                  <c:v>60</c:v>
                </c:pt>
                <c:pt idx="3">
                  <c:v>111</c:v>
                </c:pt>
                <c:pt idx="4">
                  <c:v>148</c:v>
                </c:pt>
                <c:pt idx="5">
                  <c:v>216</c:v>
                </c:pt>
                <c:pt idx="6">
                  <c:v>289</c:v>
                </c:pt>
                <c:pt idx="7">
                  <c:v>367</c:v>
                </c:pt>
                <c:pt idx="8">
                  <c:v>451</c:v>
                </c:pt>
                <c:pt idx="9">
                  <c:v>535</c:v>
                </c:pt>
                <c:pt idx="10">
                  <c:v>597</c:v>
                </c:pt>
                <c:pt idx="11">
                  <c:v>668</c:v>
                </c:pt>
                <c:pt idx="12">
                  <c:v>723</c:v>
                </c:pt>
                <c:pt idx="13">
                  <c:v>798</c:v>
                </c:pt>
                <c:pt idx="14">
                  <c:v>852</c:v>
                </c:pt>
                <c:pt idx="15">
                  <c:v>897</c:v>
                </c:pt>
                <c:pt idx="16">
                  <c:v>924</c:v>
                </c:pt>
                <c:pt idx="17">
                  <c:v>981</c:v>
                </c:pt>
                <c:pt idx="18">
                  <c:v>1026</c:v>
                </c:pt>
                <c:pt idx="19">
                  <c:v>1066</c:v>
                </c:pt>
                <c:pt idx="20">
                  <c:v>1100</c:v>
                </c:pt>
                <c:pt idx="21">
                  <c:v>1122</c:v>
                </c:pt>
                <c:pt idx="22">
                  <c:v>1157</c:v>
                </c:pt>
                <c:pt idx="23">
                  <c:v>1171</c:v>
                </c:pt>
                <c:pt idx="24">
                  <c:v>1208</c:v>
                </c:pt>
                <c:pt idx="25">
                  <c:v>1254</c:v>
                </c:pt>
                <c:pt idx="26">
                  <c:v>1282</c:v>
                </c:pt>
                <c:pt idx="27">
                  <c:v>1317</c:v>
                </c:pt>
                <c:pt idx="28">
                  <c:v>1341</c:v>
                </c:pt>
                <c:pt idx="29">
                  <c:v>1394</c:v>
                </c:pt>
                <c:pt idx="30">
                  <c:v>1427</c:v>
                </c:pt>
                <c:pt idx="31">
                  <c:v>1473</c:v>
                </c:pt>
                <c:pt idx="32">
                  <c:v>1507</c:v>
                </c:pt>
                <c:pt idx="33">
                  <c:v>1548</c:v>
                </c:pt>
                <c:pt idx="34">
                  <c:v>1595</c:v>
                </c:pt>
                <c:pt idx="35">
                  <c:v>1632</c:v>
                </c:pt>
                <c:pt idx="36">
                  <c:v>1674</c:v>
                </c:pt>
                <c:pt idx="37">
                  <c:v>1725</c:v>
                </c:pt>
                <c:pt idx="38">
                  <c:v>1773</c:v>
                </c:pt>
                <c:pt idx="39">
                  <c:v>1796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C80-421D-BCE5-425190CDEF51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Month 6</c:v>
                </c:pt>
              </c:strCache>
            </c:strRef>
          </c:tx>
          <c:spPr>
            <a:solidFill>
              <a:srgbClr val="92D050"/>
            </a:solidFill>
            <a:ln w="25400">
              <a:noFill/>
            </a:ln>
            <a:effectLst/>
          </c:spPr>
          <c:cat>
            <c:strRef>
              <c:f>Sheet1!$A$2:$A$41</c:f>
              <c:strCache>
                <c:ptCount val="40"/>
                <c:pt idx="0">
                  <c:v>Oct</c:v>
                </c:pt>
                <c:pt idx="1">
                  <c:v>Nov</c:v>
                </c:pt>
                <c:pt idx="2">
                  <c:v>Dec</c:v>
                </c:pt>
                <c:pt idx="3">
                  <c:v>Jan</c:v>
                </c:pt>
                <c:pt idx="4">
                  <c:v>Feb</c:v>
                </c:pt>
                <c:pt idx="5">
                  <c:v>Mar</c:v>
                </c:pt>
                <c:pt idx="6">
                  <c:v>Apr</c:v>
                </c:pt>
                <c:pt idx="7">
                  <c:v>May</c:v>
                </c:pt>
                <c:pt idx="8">
                  <c:v>Jun</c:v>
                </c:pt>
                <c:pt idx="9">
                  <c:v>Jul</c:v>
                </c:pt>
                <c:pt idx="10">
                  <c:v>Aug</c:v>
                </c:pt>
                <c:pt idx="11">
                  <c:v>Sep</c:v>
                </c:pt>
                <c:pt idx="12">
                  <c:v>Oct</c:v>
                </c:pt>
                <c:pt idx="13">
                  <c:v>Nov</c:v>
                </c:pt>
                <c:pt idx="14">
                  <c:v>Dec</c:v>
                </c:pt>
                <c:pt idx="15">
                  <c:v>Jan</c:v>
                </c:pt>
                <c:pt idx="16">
                  <c:v>Feb</c:v>
                </c:pt>
                <c:pt idx="17">
                  <c:v>Mar</c:v>
                </c:pt>
                <c:pt idx="18">
                  <c:v>Apr</c:v>
                </c:pt>
                <c:pt idx="19">
                  <c:v>May</c:v>
                </c:pt>
                <c:pt idx="20">
                  <c:v>Jun</c:v>
                </c:pt>
                <c:pt idx="21">
                  <c:v>Jul</c:v>
                </c:pt>
                <c:pt idx="22">
                  <c:v>Aug</c:v>
                </c:pt>
                <c:pt idx="23">
                  <c:v>Sep</c:v>
                </c:pt>
                <c:pt idx="24">
                  <c:v>Oct</c:v>
                </c:pt>
                <c:pt idx="25">
                  <c:v>Nov</c:v>
                </c:pt>
                <c:pt idx="26">
                  <c:v>Dec</c:v>
                </c:pt>
                <c:pt idx="27">
                  <c:v>Jan</c:v>
                </c:pt>
                <c:pt idx="28">
                  <c:v>Feb</c:v>
                </c:pt>
                <c:pt idx="29">
                  <c:v>Mar</c:v>
                </c:pt>
                <c:pt idx="30">
                  <c:v>Apr</c:v>
                </c:pt>
                <c:pt idx="31">
                  <c:v>May</c:v>
                </c:pt>
                <c:pt idx="32">
                  <c:v>Jun</c:v>
                </c:pt>
                <c:pt idx="33">
                  <c:v>Jul</c:v>
                </c:pt>
                <c:pt idx="34">
                  <c:v>Aug</c:v>
                </c:pt>
                <c:pt idx="35">
                  <c:v>Sep</c:v>
                </c:pt>
                <c:pt idx="36">
                  <c:v>Oct</c:v>
                </c:pt>
                <c:pt idx="37">
                  <c:v>Nov</c:v>
                </c:pt>
                <c:pt idx="38">
                  <c:v>Dec</c:v>
                </c:pt>
                <c:pt idx="39">
                  <c:v>Jan</c:v>
                </c:pt>
              </c:strCache>
            </c:strRef>
          </c:cat>
          <c:val>
            <c:numRef>
              <c:f>Sheet1!$D$2:$D$41</c:f>
              <c:numCache>
                <c:formatCode>General</c:formatCode>
                <c:ptCount val="40"/>
                <c:pt idx="6">
                  <c:v>16</c:v>
                </c:pt>
                <c:pt idx="7">
                  <c:v>45</c:v>
                </c:pt>
                <c:pt idx="8">
                  <c:v>89</c:v>
                </c:pt>
                <c:pt idx="9">
                  <c:v>131</c:v>
                </c:pt>
                <c:pt idx="10">
                  <c:v>200</c:v>
                </c:pt>
                <c:pt idx="11">
                  <c:v>250</c:v>
                </c:pt>
                <c:pt idx="12">
                  <c:v>317</c:v>
                </c:pt>
                <c:pt idx="13">
                  <c:v>383</c:v>
                </c:pt>
                <c:pt idx="14">
                  <c:v>430</c:v>
                </c:pt>
                <c:pt idx="15">
                  <c:v>482</c:v>
                </c:pt>
                <c:pt idx="16">
                  <c:v>521</c:v>
                </c:pt>
                <c:pt idx="17">
                  <c:v>569</c:v>
                </c:pt>
                <c:pt idx="18">
                  <c:v>621</c:v>
                </c:pt>
                <c:pt idx="19">
                  <c:v>655</c:v>
                </c:pt>
                <c:pt idx="20">
                  <c:v>692</c:v>
                </c:pt>
                <c:pt idx="21">
                  <c:v>715</c:v>
                </c:pt>
                <c:pt idx="22">
                  <c:v>754</c:v>
                </c:pt>
                <c:pt idx="23">
                  <c:v>783</c:v>
                </c:pt>
                <c:pt idx="24">
                  <c:v>807</c:v>
                </c:pt>
                <c:pt idx="25">
                  <c:v>841</c:v>
                </c:pt>
                <c:pt idx="26">
                  <c:v>872</c:v>
                </c:pt>
                <c:pt idx="27">
                  <c:v>890</c:v>
                </c:pt>
                <c:pt idx="28">
                  <c:v>906</c:v>
                </c:pt>
                <c:pt idx="29">
                  <c:v>945</c:v>
                </c:pt>
                <c:pt idx="30">
                  <c:v>966</c:v>
                </c:pt>
                <c:pt idx="31">
                  <c:v>991</c:v>
                </c:pt>
                <c:pt idx="32">
                  <c:v>1012</c:v>
                </c:pt>
                <c:pt idx="33">
                  <c:v>1043</c:v>
                </c:pt>
                <c:pt idx="34">
                  <c:v>1084</c:v>
                </c:pt>
                <c:pt idx="35">
                  <c:v>1121</c:v>
                </c:pt>
                <c:pt idx="36">
                  <c:v>1156</c:v>
                </c:pt>
                <c:pt idx="37">
                  <c:v>1178</c:v>
                </c:pt>
                <c:pt idx="38">
                  <c:v>1198</c:v>
                </c:pt>
                <c:pt idx="39">
                  <c:v>1208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C80-421D-BCE5-425190CDEF51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Month 12</c:v>
                </c:pt>
              </c:strCache>
            </c:strRef>
          </c:tx>
          <c:spPr>
            <a:solidFill>
              <a:schemeClr val="accent4"/>
            </a:solidFill>
            <a:ln w="25400">
              <a:noFill/>
            </a:ln>
            <a:effectLst/>
          </c:spPr>
          <c:cat>
            <c:strRef>
              <c:f>Sheet1!$A$2:$A$41</c:f>
              <c:strCache>
                <c:ptCount val="40"/>
                <c:pt idx="0">
                  <c:v>Oct</c:v>
                </c:pt>
                <c:pt idx="1">
                  <c:v>Nov</c:v>
                </c:pt>
                <c:pt idx="2">
                  <c:v>Dec</c:v>
                </c:pt>
                <c:pt idx="3">
                  <c:v>Jan</c:v>
                </c:pt>
                <c:pt idx="4">
                  <c:v>Feb</c:v>
                </c:pt>
                <c:pt idx="5">
                  <c:v>Mar</c:v>
                </c:pt>
                <c:pt idx="6">
                  <c:v>Apr</c:v>
                </c:pt>
                <c:pt idx="7">
                  <c:v>May</c:v>
                </c:pt>
                <c:pt idx="8">
                  <c:v>Jun</c:v>
                </c:pt>
                <c:pt idx="9">
                  <c:v>Jul</c:v>
                </c:pt>
                <c:pt idx="10">
                  <c:v>Aug</c:v>
                </c:pt>
                <c:pt idx="11">
                  <c:v>Sep</c:v>
                </c:pt>
                <c:pt idx="12">
                  <c:v>Oct</c:v>
                </c:pt>
                <c:pt idx="13">
                  <c:v>Nov</c:v>
                </c:pt>
                <c:pt idx="14">
                  <c:v>Dec</c:v>
                </c:pt>
                <c:pt idx="15">
                  <c:v>Jan</c:v>
                </c:pt>
                <c:pt idx="16">
                  <c:v>Feb</c:v>
                </c:pt>
                <c:pt idx="17">
                  <c:v>Mar</c:v>
                </c:pt>
                <c:pt idx="18">
                  <c:v>Apr</c:v>
                </c:pt>
                <c:pt idx="19">
                  <c:v>May</c:v>
                </c:pt>
                <c:pt idx="20">
                  <c:v>Jun</c:v>
                </c:pt>
                <c:pt idx="21">
                  <c:v>Jul</c:v>
                </c:pt>
                <c:pt idx="22">
                  <c:v>Aug</c:v>
                </c:pt>
                <c:pt idx="23">
                  <c:v>Sep</c:v>
                </c:pt>
                <c:pt idx="24">
                  <c:v>Oct</c:v>
                </c:pt>
                <c:pt idx="25">
                  <c:v>Nov</c:v>
                </c:pt>
                <c:pt idx="26">
                  <c:v>Dec</c:v>
                </c:pt>
                <c:pt idx="27">
                  <c:v>Jan</c:v>
                </c:pt>
                <c:pt idx="28">
                  <c:v>Feb</c:v>
                </c:pt>
                <c:pt idx="29">
                  <c:v>Mar</c:v>
                </c:pt>
                <c:pt idx="30">
                  <c:v>Apr</c:v>
                </c:pt>
                <c:pt idx="31">
                  <c:v>May</c:v>
                </c:pt>
                <c:pt idx="32">
                  <c:v>Jun</c:v>
                </c:pt>
                <c:pt idx="33">
                  <c:v>Jul</c:v>
                </c:pt>
                <c:pt idx="34">
                  <c:v>Aug</c:v>
                </c:pt>
                <c:pt idx="35">
                  <c:v>Sep</c:v>
                </c:pt>
                <c:pt idx="36">
                  <c:v>Oct</c:v>
                </c:pt>
                <c:pt idx="37">
                  <c:v>Nov</c:v>
                </c:pt>
                <c:pt idx="38">
                  <c:v>Dec</c:v>
                </c:pt>
                <c:pt idx="39">
                  <c:v>Jan</c:v>
                </c:pt>
              </c:strCache>
            </c:strRef>
          </c:cat>
          <c:val>
            <c:numRef>
              <c:f>Sheet1!$E$2:$E$41</c:f>
              <c:numCache>
                <c:formatCode>General</c:formatCode>
                <c:ptCount val="40"/>
                <c:pt idx="11">
                  <c:v>2</c:v>
                </c:pt>
                <c:pt idx="12">
                  <c:v>17</c:v>
                </c:pt>
                <c:pt idx="13">
                  <c:v>42</c:v>
                </c:pt>
                <c:pt idx="14">
                  <c:v>84</c:v>
                </c:pt>
                <c:pt idx="15">
                  <c:v>114</c:v>
                </c:pt>
                <c:pt idx="16">
                  <c:v>160</c:v>
                </c:pt>
                <c:pt idx="17">
                  <c:v>210</c:v>
                </c:pt>
                <c:pt idx="18">
                  <c:v>276</c:v>
                </c:pt>
                <c:pt idx="19">
                  <c:v>322</c:v>
                </c:pt>
                <c:pt idx="20">
                  <c:v>363</c:v>
                </c:pt>
                <c:pt idx="21">
                  <c:v>403</c:v>
                </c:pt>
                <c:pt idx="22">
                  <c:v>440</c:v>
                </c:pt>
                <c:pt idx="23">
                  <c:v>480</c:v>
                </c:pt>
                <c:pt idx="24">
                  <c:v>518</c:v>
                </c:pt>
                <c:pt idx="25">
                  <c:v>551</c:v>
                </c:pt>
                <c:pt idx="26">
                  <c:v>568</c:v>
                </c:pt>
                <c:pt idx="27">
                  <c:v>601</c:v>
                </c:pt>
                <c:pt idx="28">
                  <c:v>628</c:v>
                </c:pt>
                <c:pt idx="29">
                  <c:v>661</c:v>
                </c:pt>
                <c:pt idx="30">
                  <c:v>682</c:v>
                </c:pt>
                <c:pt idx="31">
                  <c:v>699</c:v>
                </c:pt>
                <c:pt idx="32">
                  <c:v>720</c:v>
                </c:pt>
                <c:pt idx="33">
                  <c:v>744</c:v>
                </c:pt>
                <c:pt idx="34">
                  <c:v>768</c:v>
                </c:pt>
                <c:pt idx="35">
                  <c:v>790</c:v>
                </c:pt>
                <c:pt idx="36">
                  <c:v>815</c:v>
                </c:pt>
                <c:pt idx="37">
                  <c:v>837</c:v>
                </c:pt>
                <c:pt idx="38">
                  <c:v>856</c:v>
                </c:pt>
                <c:pt idx="39">
                  <c:v>869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C80-421D-BCE5-425190CDEF51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Month 18</c:v>
                </c:pt>
              </c:strCache>
            </c:strRef>
          </c:tx>
          <c:spPr>
            <a:solidFill>
              <a:schemeClr val="accent5"/>
            </a:solidFill>
            <a:ln w="25400">
              <a:noFill/>
            </a:ln>
            <a:effectLst/>
          </c:spPr>
          <c:cat>
            <c:strRef>
              <c:f>Sheet1!$A$2:$A$41</c:f>
              <c:strCache>
                <c:ptCount val="40"/>
                <c:pt idx="0">
                  <c:v>Oct</c:v>
                </c:pt>
                <c:pt idx="1">
                  <c:v>Nov</c:v>
                </c:pt>
                <c:pt idx="2">
                  <c:v>Dec</c:v>
                </c:pt>
                <c:pt idx="3">
                  <c:v>Jan</c:v>
                </c:pt>
                <c:pt idx="4">
                  <c:v>Feb</c:v>
                </c:pt>
                <c:pt idx="5">
                  <c:v>Mar</c:v>
                </c:pt>
                <c:pt idx="6">
                  <c:v>Apr</c:v>
                </c:pt>
                <c:pt idx="7">
                  <c:v>May</c:v>
                </c:pt>
                <c:pt idx="8">
                  <c:v>Jun</c:v>
                </c:pt>
                <c:pt idx="9">
                  <c:v>Jul</c:v>
                </c:pt>
                <c:pt idx="10">
                  <c:v>Aug</c:v>
                </c:pt>
                <c:pt idx="11">
                  <c:v>Sep</c:v>
                </c:pt>
                <c:pt idx="12">
                  <c:v>Oct</c:v>
                </c:pt>
                <c:pt idx="13">
                  <c:v>Nov</c:v>
                </c:pt>
                <c:pt idx="14">
                  <c:v>Dec</c:v>
                </c:pt>
                <c:pt idx="15">
                  <c:v>Jan</c:v>
                </c:pt>
                <c:pt idx="16">
                  <c:v>Feb</c:v>
                </c:pt>
                <c:pt idx="17">
                  <c:v>Mar</c:v>
                </c:pt>
                <c:pt idx="18">
                  <c:v>Apr</c:v>
                </c:pt>
                <c:pt idx="19">
                  <c:v>May</c:v>
                </c:pt>
                <c:pt idx="20">
                  <c:v>Jun</c:v>
                </c:pt>
                <c:pt idx="21">
                  <c:v>Jul</c:v>
                </c:pt>
                <c:pt idx="22">
                  <c:v>Aug</c:v>
                </c:pt>
                <c:pt idx="23">
                  <c:v>Sep</c:v>
                </c:pt>
                <c:pt idx="24">
                  <c:v>Oct</c:v>
                </c:pt>
                <c:pt idx="25">
                  <c:v>Nov</c:v>
                </c:pt>
                <c:pt idx="26">
                  <c:v>Dec</c:v>
                </c:pt>
                <c:pt idx="27">
                  <c:v>Jan</c:v>
                </c:pt>
                <c:pt idx="28">
                  <c:v>Feb</c:v>
                </c:pt>
                <c:pt idx="29">
                  <c:v>Mar</c:v>
                </c:pt>
                <c:pt idx="30">
                  <c:v>Apr</c:v>
                </c:pt>
                <c:pt idx="31">
                  <c:v>May</c:v>
                </c:pt>
                <c:pt idx="32">
                  <c:v>Jun</c:v>
                </c:pt>
                <c:pt idx="33">
                  <c:v>Jul</c:v>
                </c:pt>
                <c:pt idx="34">
                  <c:v>Aug</c:v>
                </c:pt>
                <c:pt idx="35">
                  <c:v>Sep</c:v>
                </c:pt>
                <c:pt idx="36">
                  <c:v>Oct</c:v>
                </c:pt>
                <c:pt idx="37">
                  <c:v>Nov</c:v>
                </c:pt>
                <c:pt idx="38">
                  <c:v>Dec</c:v>
                </c:pt>
                <c:pt idx="39">
                  <c:v>Jan</c:v>
                </c:pt>
              </c:strCache>
            </c:strRef>
          </c:cat>
          <c:val>
            <c:numRef>
              <c:f>Sheet1!$F$2:$F$41</c:f>
              <c:numCache>
                <c:formatCode>General</c:formatCode>
                <c:ptCount val="40"/>
                <c:pt idx="17">
                  <c:v>2</c:v>
                </c:pt>
                <c:pt idx="18">
                  <c:v>11</c:v>
                </c:pt>
                <c:pt idx="19">
                  <c:v>26</c:v>
                </c:pt>
                <c:pt idx="20">
                  <c:v>47</c:v>
                </c:pt>
                <c:pt idx="21">
                  <c:v>71</c:v>
                </c:pt>
                <c:pt idx="22">
                  <c:v>100</c:v>
                </c:pt>
                <c:pt idx="23">
                  <c:v>138</c:v>
                </c:pt>
                <c:pt idx="24">
                  <c:v>187</c:v>
                </c:pt>
                <c:pt idx="25">
                  <c:v>230</c:v>
                </c:pt>
                <c:pt idx="26">
                  <c:v>253</c:v>
                </c:pt>
                <c:pt idx="27">
                  <c:v>294</c:v>
                </c:pt>
                <c:pt idx="28">
                  <c:v>323</c:v>
                </c:pt>
                <c:pt idx="29">
                  <c:v>355</c:v>
                </c:pt>
                <c:pt idx="30">
                  <c:v>380</c:v>
                </c:pt>
                <c:pt idx="31">
                  <c:v>408</c:v>
                </c:pt>
                <c:pt idx="32">
                  <c:v>428</c:v>
                </c:pt>
                <c:pt idx="33">
                  <c:v>453</c:v>
                </c:pt>
                <c:pt idx="34">
                  <c:v>481</c:v>
                </c:pt>
                <c:pt idx="35">
                  <c:v>507</c:v>
                </c:pt>
                <c:pt idx="36">
                  <c:v>526</c:v>
                </c:pt>
                <c:pt idx="37">
                  <c:v>545</c:v>
                </c:pt>
                <c:pt idx="38">
                  <c:v>557</c:v>
                </c:pt>
                <c:pt idx="39">
                  <c:v>570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24A-42D1-8FF9-775331CCE197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Month 24</c:v>
                </c:pt>
              </c:strCache>
            </c:strRef>
          </c:tx>
          <c:spPr>
            <a:solidFill>
              <a:srgbClr val="FF0000"/>
            </a:solidFill>
            <a:ln w="25400">
              <a:noFill/>
            </a:ln>
            <a:effectLst/>
          </c:spPr>
          <c:cat>
            <c:strRef>
              <c:f>Sheet1!$A$2:$A$41</c:f>
              <c:strCache>
                <c:ptCount val="40"/>
                <c:pt idx="0">
                  <c:v>Oct</c:v>
                </c:pt>
                <c:pt idx="1">
                  <c:v>Nov</c:v>
                </c:pt>
                <c:pt idx="2">
                  <c:v>Dec</c:v>
                </c:pt>
                <c:pt idx="3">
                  <c:v>Jan</c:v>
                </c:pt>
                <c:pt idx="4">
                  <c:v>Feb</c:v>
                </c:pt>
                <c:pt idx="5">
                  <c:v>Mar</c:v>
                </c:pt>
                <c:pt idx="6">
                  <c:v>Apr</c:v>
                </c:pt>
                <c:pt idx="7">
                  <c:v>May</c:v>
                </c:pt>
                <c:pt idx="8">
                  <c:v>Jun</c:v>
                </c:pt>
                <c:pt idx="9">
                  <c:v>Jul</c:v>
                </c:pt>
                <c:pt idx="10">
                  <c:v>Aug</c:v>
                </c:pt>
                <c:pt idx="11">
                  <c:v>Sep</c:v>
                </c:pt>
                <c:pt idx="12">
                  <c:v>Oct</c:v>
                </c:pt>
                <c:pt idx="13">
                  <c:v>Nov</c:v>
                </c:pt>
                <c:pt idx="14">
                  <c:v>Dec</c:v>
                </c:pt>
                <c:pt idx="15">
                  <c:v>Jan</c:v>
                </c:pt>
                <c:pt idx="16">
                  <c:v>Feb</c:v>
                </c:pt>
                <c:pt idx="17">
                  <c:v>Mar</c:v>
                </c:pt>
                <c:pt idx="18">
                  <c:v>Apr</c:v>
                </c:pt>
                <c:pt idx="19">
                  <c:v>May</c:v>
                </c:pt>
                <c:pt idx="20">
                  <c:v>Jun</c:v>
                </c:pt>
                <c:pt idx="21">
                  <c:v>Jul</c:v>
                </c:pt>
                <c:pt idx="22">
                  <c:v>Aug</c:v>
                </c:pt>
                <c:pt idx="23">
                  <c:v>Sep</c:v>
                </c:pt>
                <c:pt idx="24">
                  <c:v>Oct</c:v>
                </c:pt>
                <c:pt idx="25">
                  <c:v>Nov</c:v>
                </c:pt>
                <c:pt idx="26">
                  <c:v>Dec</c:v>
                </c:pt>
                <c:pt idx="27">
                  <c:v>Jan</c:v>
                </c:pt>
                <c:pt idx="28">
                  <c:v>Feb</c:v>
                </c:pt>
                <c:pt idx="29">
                  <c:v>Mar</c:v>
                </c:pt>
                <c:pt idx="30">
                  <c:v>Apr</c:v>
                </c:pt>
                <c:pt idx="31">
                  <c:v>May</c:v>
                </c:pt>
                <c:pt idx="32">
                  <c:v>Jun</c:v>
                </c:pt>
                <c:pt idx="33">
                  <c:v>Jul</c:v>
                </c:pt>
                <c:pt idx="34">
                  <c:v>Aug</c:v>
                </c:pt>
                <c:pt idx="35">
                  <c:v>Sep</c:v>
                </c:pt>
                <c:pt idx="36">
                  <c:v>Oct</c:v>
                </c:pt>
                <c:pt idx="37">
                  <c:v>Nov</c:v>
                </c:pt>
                <c:pt idx="38">
                  <c:v>Dec</c:v>
                </c:pt>
                <c:pt idx="39">
                  <c:v>Jan</c:v>
                </c:pt>
              </c:strCache>
            </c:strRef>
          </c:cat>
          <c:val>
            <c:numRef>
              <c:f>Sheet1!$G$2:$G$41</c:f>
              <c:numCache>
                <c:formatCode>General</c:formatCode>
                <c:ptCount val="40"/>
                <c:pt idx="24">
                  <c:v>7</c:v>
                </c:pt>
                <c:pt idx="25">
                  <c:v>23</c:v>
                </c:pt>
                <c:pt idx="26">
                  <c:v>36</c:v>
                </c:pt>
                <c:pt idx="27">
                  <c:v>57</c:v>
                </c:pt>
                <c:pt idx="28">
                  <c:v>83</c:v>
                </c:pt>
                <c:pt idx="29">
                  <c:v>117</c:v>
                </c:pt>
                <c:pt idx="30">
                  <c:v>157</c:v>
                </c:pt>
                <c:pt idx="31">
                  <c:v>185</c:v>
                </c:pt>
                <c:pt idx="32">
                  <c:v>242</c:v>
                </c:pt>
                <c:pt idx="33">
                  <c:v>272</c:v>
                </c:pt>
                <c:pt idx="34">
                  <c:v>302</c:v>
                </c:pt>
                <c:pt idx="35">
                  <c:v>321</c:v>
                </c:pt>
                <c:pt idx="36">
                  <c:v>347</c:v>
                </c:pt>
                <c:pt idx="37">
                  <c:v>371</c:v>
                </c:pt>
                <c:pt idx="38">
                  <c:v>388</c:v>
                </c:pt>
                <c:pt idx="39">
                  <c:v>396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8E6-4637-84F2-8F6B629BDCE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443541344"/>
        <c:axId val="1443549248"/>
      </c:areaChart>
      <c:catAx>
        <c:axId val="14435413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43549248"/>
        <c:crosses val="autoZero"/>
        <c:auto val="1"/>
        <c:lblAlgn val="ctr"/>
        <c:lblOffset val="100"/>
        <c:noMultiLvlLbl val="0"/>
      </c:catAx>
      <c:valAx>
        <c:axId val="1443549248"/>
        <c:scaling>
          <c:orientation val="minMax"/>
          <c:max val="225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43541344"/>
        <c:crosses val="autoZero"/>
        <c:crossBetween val="midCat"/>
        <c:majorUnit val="250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6.1140761255902704E-2"/>
          <c:y val="4.1301139637724138E-2"/>
          <c:w val="0.71345434764584093"/>
          <c:h val="5.818994442181903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3513943569553806E-2"/>
          <c:y val="3.9465403987224194E-2"/>
          <c:w val="0.94606938976377952"/>
          <c:h val="0.86674242554396641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Baseline</c:v>
                </c:pt>
              </c:strCache>
            </c:strRef>
          </c:tx>
          <c:spPr>
            <a:ln w="44450" cap="rnd">
              <a:solidFill>
                <a:srgbClr val="00000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000000"/>
              </a:solidFill>
              <a:ln w="9525">
                <a:solidFill>
                  <a:srgbClr val="000000"/>
                </a:solidFill>
              </a:ln>
              <a:effectLst/>
            </c:spPr>
          </c:marker>
          <c:cat>
            <c:strRef>
              <c:f>Sheet1!$A$2:$A$45</c:f>
              <c:strCache>
                <c:ptCount val="44"/>
                <c:pt idx="0">
                  <c:v>Oct</c:v>
                </c:pt>
                <c:pt idx="1">
                  <c:v>Nov</c:v>
                </c:pt>
                <c:pt idx="2">
                  <c:v>Dec</c:v>
                </c:pt>
                <c:pt idx="3">
                  <c:v>Jan</c:v>
                </c:pt>
                <c:pt idx="4">
                  <c:v>Feb</c:v>
                </c:pt>
                <c:pt idx="5">
                  <c:v>Mar</c:v>
                </c:pt>
                <c:pt idx="6">
                  <c:v>Apr</c:v>
                </c:pt>
                <c:pt idx="7">
                  <c:v>May</c:v>
                </c:pt>
                <c:pt idx="8">
                  <c:v>Jun</c:v>
                </c:pt>
                <c:pt idx="9">
                  <c:v>Jul</c:v>
                </c:pt>
                <c:pt idx="10">
                  <c:v>Aug</c:v>
                </c:pt>
                <c:pt idx="11">
                  <c:v>Sep</c:v>
                </c:pt>
                <c:pt idx="12">
                  <c:v>Oct</c:v>
                </c:pt>
                <c:pt idx="13">
                  <c:v>Nov</c:v>
                </c:pt>
                <c:pt idx="14">
                  <c:v>Dec</c:v>
                </c:pt>
                <c:pt idx="15">
                  <c:v>Jan</c:v>
                </c:pt>
                <c:pt idx="16">
                  <c:v>Feb</c:v>
                </c:pt>
                <c:pt idx="17">
                  <c:v>Mar</c:v>
                </c:pt>
                <c:pt idx="18">
                  <c:v>Apr</c:v>
                </c:pt>
                <c:pt idx="19">
                  <c:v>May</c:v>
                </c:pt>
                <c:pt idx="20">
                  <c:v>Jun</c:v>
                </c:pt>
                <c:pt idx="21">
                  <c:v>Jul</c:v>
                </c:pt>
                <c:pt idx="22">
                  <c:v>Aug</c:v>
                </c:pt>
                <c:pt idx="23">
                  <c:v>Sep</c:v>
                </c:pt>
                <c:pt idx="24">
                  <c:v>Oct</c:v>
                </c:pt>
                <c:pt idx="25">
                  <c:v>Nov</c:v>
                </c:pt>
                <c:pt idx="26">
                  <c:v>Dec</c:v>
                </c:pt>
                <c:pt idx="27">
                  <c:v>Jan</c:v>
                </c:pt>
                <c:pt idx="28">
                  <c:v>Feb</c:v>
                </c:pt>
                <c:pt idx="29">
                  <c:v>Mar</c:v>
                </c:pt>
                <c:pt idx="30">
                  <c:v>Apr</c:v>
                </c:pt>
                <c:pt idx="31">
                  <c:v>May</c:v>
                </c:pt>
                <c:pt idx="32">
                  <c:v>Jun</c:v>
                </c:pt>
                <c:pt idx="33">
                  <c:v>Jul</c:v>
                </c:pt>
                <c:pt idx="34">
                  <c:v>Aug</c:v>
                </c:pt>
                <c:pt idx="35">
                  <c:v>Sep</c:v>
                </c:pt>
                <c:pt idx="36">
                  <c:v>Oct</c:v>
                </c:pt>
                <c:pt idx="37">
                  <c:v>Nov</c:v>
                </c:pt>
                <c:pt idx="38">
                  <c:v>Dec</c:v>
                </c:pt>
                <c:pt idx="39">
                  <c:v>Jan</c:v>
                </c:pt>
                <c:pt idx="40">
                  <c:v>Feb</c:v>
                </c:pt>
                <c:pt idx="41">
                  <c:v>Mar</c:v>
                </c:pt>
                <c:pt idx="42">
                  <c:v>Apr</c:v>
                </c:pt>
                <c:pt idx="43">
                  <c:v>May</c:v>
                </c:pt>
              </c:strCache>
            </c:strRef>
          </c:cat>
          <c:val>
            <c:numRef>
              <c:f>Sheet1!$B$2:$B$45</c:f>
              <c:numCache>
                <c:formatCode>General</c:formatCode>
                <c:ptCount val="44"/>
                <c:pt idx="0">
                  <c:v>16</c:v>
                </c:pt>
                <c:pt idx="1">
                  <c:v>51</c:v>
                </c:pt>
                <c:pt idx="2">
                  <c:v>51</c:v>
                </c:pt>
                <c:pt idx="3">
                  <c:v>50</c:v>
                </c:pt>
                <c:pt idx="4">
                  <c:v>71</c:v>
                </c:pt>
                <c:pt idx="5">
                  <c:v>92</c:v>
                </c:pt>
                <c:pt idx="6">
                  <c:v>80</c:v>
                </c:pt>
                <c:pt idx="7">
                  <c:v>96</c:v>
                </c:pt>
                <c:pt idx="8">
                  <c:v>90</c:v>
                </c:pt>
                <c:pt idx="9">
                  <c:v>72</c:v>
                </c:pt>
                <c:pt idx="10">
                  <c:v>95</c:v>
                </c:pt>
                <c:pt idx="11">
                  <c:v>62</c:v>
                </c:pt>
                <c:pt idx="12">
                  <c:v>90</c:v>
                </c:pt>
                <c:pt idx="13">
                  <c:v>50</c:v>
                </c:pt>
                <c:pt idx="14">
                  <c:v>53</c:v>
                </c:pt>
                <c:pt idx="15">
                  <c:v>54</c:v>
                </c:pt>
                <c:pt idx="16">
                  <c:v>55</c:v>
                </c:pt>
                <c:pt idx="17">
                  <c:v>55</c:v>
                </c:pt>
                <c:pt idx="18">
                  <c:v>50</c:v>
                </c:pt>
                <c:pt idx="19">
                  <c:v>28</c:v>
                </c:pt>
                <c:pt idx="20">
                  <c:v>35</c:v>
                </c:pt>
                <c:pt idx="21">
                  <c:v>31</c:v>
                </c:pt>
                <c:pt idx="22">
                  <c:v>33</c:v>
                </c:pt>
                <c:pt idx="23">
                  <c:v>41</c:v>
                </c:pt>
                <c:pt idx="24">
                  <c:v>52</c:v>
                </c:pt>
                <c:pt idx="25">
                  <c:v>32</c:v>
                </c:pt>
                <c:pt idx="26">
                  <c:v>36</c:v>
                </c:pt>
                <c:pt idx="27">
                  <c:v>39</c:v>
                </c:pt>
                <c:pt idx="28">
                  <c:v>53</c:v>
                </c:pt>
                <c:pt idx="29">
                  <c:v>54</c:v>
                </c:pt>
                <c:pt idx="30">
                  <c:v>58</c:v>
                </c:pt>
                <c:pt idx="31">
                  <c:v>42</c:v>
                </c:pt>
                <c:pt idx="32">
                  <c:v>54</c:v>
                </c:pt>
                <c:pt idx="33">
                  <c:v>47</c:v>
                </c:pt>
                <c:pt idx="34">
                  <c:v>56</c:v>
                </c:pt>
                <c:pt idx="35">
                  <c:v>58</c:v>
                </c:pt>
                <c:pt idx="36">
                  <c:v>71</c:v>
                </c:pt>
                <c:pt idx="37">
                  <c:v>62</c:v>
                </c:pt>
                <c:pt idx="38">
                  <c:v>41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A7F-4DAF-A03B-36DCD80EA80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Baseline Projected</c:v>
                </c:pt>
              </c:strCache>
            </c:strRef>
          </c:tx>
          <c:spPr>
            <a:ln w="47625" cap="rnd">
              <a:solidFill>
                <a:srgbClr val="00205B"/>
              </a:solidFill>
              <a:prstDash val="sysDash"/>
              <a:round/>
            </a:ln>
            <a:effectLst/>
          </c:spPr>
          <c:marker>
            <c:symbol val="circle"/>
            <c:size val="5"/>
            <c:spPr>
              <a:solidFill>
                <a:srgbClr val="000000"/>
              </a:solidFill>
              <a:ln w="9525">
                <a:solidFill>
                  <a:schemeClr val="accent2"/>
                </a:solidFill>
              </a:ln>
              <a:effectLst/>
            </c:spPr>
          </c:marker>
          <c:dLbls>
            <c:dLbl>
              <c:idx val="1"/>
              <c:layout>
                <c:manualLayout>
                  <c:x val="-2.9166666666666678E-2"/>
                  <c:y val="-2.81986325499031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DD6-4732-AFBE-B91FEA136A70}"/>
                </c:ext>
              </c:extLst>
            </c:dLbl>
            <c:dLbl>
              <c:idx val="2"/>
              <c:layout>
                <c:manualLayout>
                  <c:x val="-1.0416666666666666E-2"/>
                  <c:y val="-4.22980373833927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DD6-4732-AFBE-B91FEA136A70}"/>
                </c:ext>
              </c:extLst>
            </c:dLbl>
            <c:dLbl>
              <c:idx val="5"/>
              <c:layout>
                <c:manualLayout>
                  <c:x val="0"/>
                  <c:y val="-1.64492095960507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7B9-4112-BACD-6DD0A0ED2636}"/>
                </c:ext>
              </c:extLst>
            </c:dLbl>
            <c:dLbl>
              <c:idx val="7"/>
              <c:layout>
                <c:manualLayout>
                  <c:x val="0"/>
                  <c:y val="-1.87990966812008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7B9-4112-BACD-6DD0A0ED2636}"/>
                </c:ext>
              </c:extLst>
            </c:dLbl>
            <c:dLbl>
              <c:idx val="13"/>
              <c:layout>
                <c:manualLayout>
                  <c:x val="-4.7770376086084997E-2"/>
                  <c:y val="-1.40993225109006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D57-46E5-84E9-97A7E6077788}"/>
                </c:ext>
              </c:extLst>
            </c:dLbl>
            <c:dLbl>
              <c:idx val="14"/>
              <c:layout>
                <c:manualLayout>
                  <c:x val="-1.3331267744954035E-2"/>
                  <c:y val="-4.93476287881521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243-4DA8-B4F1-5ED4F80BD0FF}"/>
                </c:ext>
              </c:extLst>
            </c:dLbl>
            <c:dLbl>
              <c:idx val="15"/>
              <c:layout>
                <c:manualLayout>
                  <c:x val="-9.9984508087154651E-3"/>
                  <c:y val="-4.46478546178519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057-463D-82C0-695AD0B57C3F}"/>
                </c:ext>
              </c:extLst>
            </c:dLbl>
            <c:dLbl>
              <c:idx val="16"/>
              <c:layout>
                <c:manualLayout>
                  <c:x val="-6.6656338724769768E-3"/>
                  <c:y val="-4.22979675327018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D0D-4FBB-B83F-8B695F11A015}"/>
                </c:ext>
              </c:extLst>
            </c:dLbl>
            <c:dLbl>
              <c:idx val="17"/>
              <c:layout>
                <c:manualLayout>
                  <c:x val="-1.6293583463410499E-16"/>
                  <c:y val="-3.054853210695131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7BD-4896-BA7A-8F8D56483730}"/>
                </c:ext>
              </c:extLst>
            </c:dLbl>
            <c:dLbl>
              <c:idx val="19"/>
              <c:layout>
                <c:manualLayout>
                  <c:x val="-4.2215681192354186E-2"/>
                  <c:y val="3.28984191921014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A81-4F23-B574-045AD0D9FF49}"/>
                </c:ext>
              </c:extLst>
            </c:dLbl>
            <c:dLbl>
              <c:idx val="20"/>
              <c:layout>
                <c:manualLayout>
                  <c:x val="3.3328169362384884E-3"/>
                  <c:y val="-1.57457080547355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90F-462D-BAF7-9C0858266D02}"/>
                </c:ext>
              </c:extLst>
            </c:dLbl>
            <c:dLbl>
              <c:idx val="21"/>
              <c:layout>
                <c:manualLayout>
                  <c:x val="-2.4440657532415581E-2"/>
                  <c:y val="4.49877372992444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23E-44DB-B182-EF3B1F202AA1}"/>
                </c:ext>
              </c:extLst>
            </c:dLbl>
            <c:dLbl>
              <c:idx val="22"/>
              <c:layout>
                <c:manualLayout>
                  <c:x val="-8.3281660104988411E-3"/>
                  <c:y val="3.59901898393953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240-4065-B1EA-959B47BE2982}"/>
                </c:ext>
              </c:extLst>
            </c:dLbl>
            <c:dLbl>
              <c:idx val="23"/>
              <c:layout>
                <c:manualLayout>
                  <c:x val="-3.2217230383638717E-2"/>
                  <c:y val="-4.27383504342822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F07-4B56-A082-110C66CB9E5F}"/>
                </c:ext>
              </c:extLst>
            </c:dLbl>
            <c:dLbl>
              <c:idx val="25"/>
              <c:layout>
                <c:manualLayout>
                  <c:x val="-2.5000000000000078E-2"/>
                  <c:y val="5.848414704755575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t" anchorCtr="0">
                  <a:noAutofit/>
                </a:bodyPr>
                <a:lstStyle/>
                <a:p>
                  <a:pPr>
                    <a:defRPr sz="18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2.5260416666666667E-2"/>
                      <c:h val="0.11916135772991167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E1C7-46B9-B5E3-D5043BA4281D}"/>
                </c:ext>
              </c:extLst>
            </c:dLbl>
            <c:dLbl>
              <c:idx val="26"/>
              <c:layout>
                <c:manualLayout>
                  <c:x val="-6.2500000000000767E-3"/>
                  <c:y val="4.3863043866763242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t" anchorCtr="0">
                  <a:noAutofit/>
                </a:bodyPr>
                <a:lstStyle/>
                <a:p>
                  <a:pPr>
                    <a:defRPr sz="18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2.5260416666666667E-2"/>
                      <c:h val="9.4418102215327246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26DB-4177-8CDD-86A2453B75EC}"/>
                </c:ext>
              </c:extLst>
            </c:dLbl>
            <c:dLbl>
              <c:idx val="27"/>
              <c:layout>
                <c:manualLayout>
                  <c:x val="-3.125E-2"/>
                  <c:y val="-2.136917521714110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t" anchorCtr="0">
                  <a:noAutofit/>
                </a:bodyPr>
                <a:lstStyle/>
                <a:p>
                  <a:pPr>
                    <a:defRPr sz="18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3.5677083333333331E-2"/>
                      <c:h val="7.867239416059169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419A-4B67-8E8E-24E1EBDAE53A}"/>
                </c:ext>
              </c:extLst>
            </c:dLbl>
            <c:dLbl>
              <c:idx val="28"/>
              <c:layout>
                <c:manualLayout>
                  <c:x val="-6.2500000000000003E-3"/>
                  <c:y val="-4.72371241642066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C13-44C6-8181-E84FA3476EED}"/>
                </c:ext>
              </c:extLst>
            </c:dLbl>
            <c:dLbl>
              <c:idx val="29"/>
              <c:layout>
                <c:manualLayout>
                  <c:x val="-2.2916666666666665E-2"/>
                  <c:y val="4.0488963569319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D26-4A40-9337-F8B8D38582EE}"/>
                </c:ext>
              </c:extLst>
            </c:dLbl>
            <c:dLbl>
              <c:idx val="32"/>
              <c:layout>
                <c:manualLayout>
                  <c:x val="0"/>
                  <c:y val="-2.4743255514584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E18-4A78-B0E4-F0F4FF3AED16}"/>
                </c:ext>
              </c:extLst>
            </c:dLbl>
            <c:dLbl>
              <c:idx val="33"/>
              <c:layout>
                <c:manualLayout>
                  <c:x val="-2.0833333333333332E-2"/>
                  <c:y val="2.92420292445088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623-4280-AF6B-98A4A782425F}"/>
                </c:ext>
              </c:extLst>
            </c:dLbl>
            <c:dLbl>
              <c:idx val="34"/>
              <c:layout>
                <c:manualLayout>
                  <c:x val="-1.9791666666666666E-2"/>
                  <c:y val="-2.2493868649622259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t" anchorCtr="0">
                  <a:noAutofit/>
                </a:bodyPr>
                <a:lstStyle/>
                <a:p>
                  <a:pPr>
                    <a:defRPr sz="18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3.6718750000000001E-2"/>
                      <c:h val="8.542055475547837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0168-4382-B0E9-3450DD3A5506}"/>
                </c:ext>
              </c:extLst>
            </c:dLbl>
            <c:dLbl>
              <c:idx val="35"/>
              <c:layout>
                <c:manualLayout>
                  <c:x val="-2.1875000000000151E-2"/>
                  <c:y val="3.1491504668009013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t" anchorCtr="0">
                  <a:noAutofit/>
                </a:bodyPr>
                <a:lstStyle/>
                <a:p>
                  <a:pPr>
                    <a:defRPr sz="18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4.3041666666666666E-2"/>
                      <c:h val="5.3929138646007235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B1F9-44C1-869D-5AB94057EE4B}"/>
                </c:ext>
              </c:extLst>
            </c:dLbl>
            <c:dLbl>
              <c:idx val="36"/>
              <c:layout>
                <c:manualLayout>
                  <c:x val="-3.125E-2"/>
                  <c:y val="-3.5990189839395552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t" anchorCtr="0">
                  <a:noAutofit/>
                </a:bodyPr>
                <a:lstStyle/>
                <a:p>
                  <a:pPr>
                    <a:defRPr sz="18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2.5260416666666667E-2"/>
                      <c:h val="5.8427912375931701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805E-4EC1-9AA4-761F1403C4C7}"/>
                </c:ext>
              </c:extLst>
            </c:dLbl>
            <c:dLbl>
              <c:idx val="38"/>
              <c:layout>
                <c:manualLayout>
                  <c:x val="-3.4375000000000003E-2"/>
                  <c:y val="3.823957670435777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t" anchorCtr="0">
                  <a:noAutofit/>
                </a:bodyPr>
                <a:lstStyle/>
                <a:p>
                  <a:pPr>
                    <a:defRPr sz="18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2.5260416666666667E-2"/>
                      <c:h val="8.542055475547837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CCFE-4429-9AA4-69DF8643374A}"/>
                </c:ext>
              </c:extLst>
            </c:dLbl>
            <c:dLbl>
              <c:idx val="39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t" anchorCtr="0">
                  <a:noAutofit/>
                </a:bodyPr>
                <a:lstStyle/>
                <a:p>
                  <a:pPr>
                    <a:defRPr sz="18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2.5260416666666667E-2"/>
                      <c:h val="0.10341564967517614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63F9-4227-953A-E99D0FECE3E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t" anchorCtr="0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Sheet1!$A$2:$A$45</c:f>
              <c:strCache>
                <c:ptCount val="44"/>
                <c:pt idx="0">
                  <c:v>Oct</c:v>
                </c:pt>
                <c:pt idx="1">
                  <c:v>Nov</c:v>
                </c:pt>
                <c:pt idx="2">
                  <c:v>Dec</c:v>
                </c:pt>
                <c:pt idx="3">
                  <c:v>Jan</c:v>
                </c:pt>
                <c:pt idx="4">
                  <c:v>Feb</c:v>
                </c:pt>
                <c:pt idx="5">
                  <c:v>Mar</c:v>
                </c:pt>
                <c:pt idx="6">
                  <c:v>Apr</c:v>
                </c:pt>
                <c:pt idx="7">
                  <c:v>May</c:v>
                </c:pt>
                <c:pt idx="8">
                  <c:v>Jun</c:v>
                </c:pt>
                <c:pt idx="9">
                  <c:v>Jul</c:v>
                </c:pt>
                <c:pt idx="10">
                  <c:v>Aug</c:v>
                </c:pt>
                <c:pt idx="11">
                  <c:v>Sep</c:v>
                </c:pt>
                <c:pt idx="12">
                  <c:v>Oct</c:v>
                </c:pt>
                <c:pt idx="13">
                  <c:v>Nov</c:v>
                </c:pt>
                <c:pt idx="14">
                  <c:v>Dec</c:v>
                </c:pt>
                <c:pt idx="15">
                  <c:v>Jan</c:v>
                </c:pt>
                <c:pt idx="16">
                  <c:v>Feb</c:v>
                </c:pt>
                <c:pt idx="17">
                  <c:v>Mar</c:v>
                </c:pt>
                <c:pt idx="18">
                  <c:v>Apr</c:v>
                </c:pt>
                <c:pt idx="19">
                  <c:v>May</c:v>
                </c:pt>
                <c:pt idx="20">
                  <c:v>Jun</c:v>
                </c:pt>
                <c:pt idx="21">
                  <c:v>Jul</c:v>
                </c:pt>
                <c:pt idx="22">
                  <c:v>Aug</c:v>
                </c:pt>
                <c:pt idx="23">
                  <c:v>Sep</c:v>
                </c:pt>
                <c:pt idx="24">
                  <c:v>Oct</c:v>
                </c:pt>
                <c:pt idx="25">
                  <c:v>Nov</c:v>
                </c:pt>
                <c:pt idx="26">
                  <c:v>Dec</c:v>
                </c:pt>
                <c:pt idx="27">
                  <c:v>Jan</c:v>
                </c:pt>
                <c:pt idx="28">
                  <c:v>Feb</c:v>
                </c:pt>
                <c:pt idx="29">
                  <c:v>Mar</c:v>
                </c:pt>
                <c:pt idx="30">
                  <c:v>Apr</c:v>
                </c:pt>
                <c:pt idx="31">
                  <c:v>May</c:v>
                </c:pt>
                <c:pt idx="32">
                  <c:v>Jun</c:v>
                </c:pt>
                <c:pt idx="33">
                  <c:v>Jul</c:v>
                </c:pt>
                <c:pt idx="34">
                  <c:v>Aug</c:v>
                </c:pt>
                <c:pt idx="35">
                  <c:v>Sep</c:v>
                </c:pt>
                <c:pt idx="36">
                  <c:v>Oct</c:v>
                </c:pt>
                <c:pt idx="37">
                  <c:v>Nov</c:v>
                </c:pt>
                <c:pt idx="38">
                  <c:v>Dec</c:v>
                </c:pt>
                <c:pt idx="39">
                  <c:v>Jan</c:v>
                </c:pt>
                <c:pt idx="40">
                  <c:v>Feb</c:v>
                </c:pt>
                <c:pt idx="41">
                  <c:v>Mar</c:v>
                </c:pt>
                <c:pt idx="42">
                  <c:v>Apr</c:v>
                </c:pt>
                <c:pt idx="43">
                  <c:v>May</c:v>
                </c:pt>
              </c:strCache>
            </c:strRef>
          </c:cat>
          <c:val>
            <c:numRef>
              <c:f>Sheet1!$C$2:$C$45</c:f>
              <c:numCache>
                <c:formatCode>General</c:formatCode>
                <c:ptCount val="44"/>
                <c:pt idx="0">
                  <c:v>16</c:v>
                </c:pt>
                <c:pt idx="1">
                  <c:v>51</c:v>
                </c:pt>
                <c:pt idx="2">
                  <c:v>51</c:v>
                </c:pt>
                <c:pt idx="3">
                  <c:v>50</c:v>
                </c:pt>
                <c:pt idx="4">
                  <c:v>71</c:v>
                </c:pt>
                <c:pt idx="5">
                  <c:v>92</c:v>
                </c:pt>
                <c:pt idx="6">
                  <c:v>80</c:v>
                </c:pt>
                <c:pt idx="7">
                  <c:v>96</c:v>
                </c:pt>
                <c:pt idx="8">
                  <c:v>90</c:v>
                </c:pt>
                <c:pt idx="9">
                  <c:v>72</c:v>
                </c:pt>
                <c:pt idx="10">
                  <c:v>95</c:v>
                </c:pt>
                <c:pt idx="11">
                  <c:v>62</c:v>
                </c:pt>
                <c:pt idx="12">
                  <c:v>90</c:v>
                </c:pt>
                <c:pt idx="13">
                  <c:v>50</c:v>
                </c:pt>
                <c:pt idx="14">
                  <c:v>53</c:v>
                </c:pt>
                <c:pt idx="15">
                  <c:v>54</c:v>
                </c:pt>
                <c:pt idx="16">
                  <c:v>55</c:v>
                </c:pt>
                <c:pt idx="17">
                  <c:v>55</c:v>
                </c:pt>
                <c:pt idx="18">
                  <c:v>50</c:v>
                </c:pt>
                <c:pt idx="19">
                  <c:v>28</c:v>
                </c:pt>
                <c:pt idx="20">
                  <c:v>35</c:v>
                </c:pt>
                <c:pt idx="21">
                  <c:v>31</c:v>
                </c:pt>
                <c:pt idx="22">
                  <c:v>33</c:v>
                </c:pt>
                <c:pt idx="23">
                  <c:v>41</c:v>
                </c:pt>
                <c:pt idx="24">
                  <c:v>52</c:v>
                </c:pt>
                <c:pt idx="25">
                  <c:v>32</c:v>
                </c:pt>
                <c:pt idx="26">
                  <c:v>36</c:v>
                </c:pt>
                <c:pt idx="27">
                  <c:v>39</c:v>
                </c:pt>
                <c:pt idx="28">
                  <c:v>53</c:v>
                </c:pt>
                <c:pt idx="29">
                  <c:v>54</c:v>
                </c:pt>
                <c:pt idx="30">
                  <c:v>58</c:v>
                </c:pt>
                <c:pt idx="31">
                  <c:v>42</c:v>
                </c:pt>
                <c:pt idx="32">
                  <c:v>54</c:v>
                </c:pt>
                <c:pt idx="33">
                  <c:v>47</c:v>
                </c:pt>
                <c:pt idx="34">
                  <c:v>56</c:v>
                </c:pt>
                <c:pt idx="35">
                  <c:v>58</c:v>
                </c:pt>
                <c:pt idx="36">
                  <c:v>71</c:v>
                </c:pt>
                <c:pt idx="37">
                  <c:v>62</c:v>
                </c:pt>
                <c:pt idx="38">
                  <c:v>41</c:v>
                </c:pt>
                <c:pt idx="39">
                  <c:v>44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7A7F-4DAF-A03B-36DCD80EA800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Month 1</c:v>
                </c:pt>
              </c:strCache>
            </c:strRef>
          </c:tx>
          <c:spPr>
            <a:ln w="4445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cat>
            <c:strRef>
              <c:f>Sheet1!$A$2:$A$45</c:f>
              <c:strCache>
                <c:ptCount val="44"/>
                <c:pt idx="0">
                  <c:v>Oct</c:v>
                </c:pt>
                <c:pt idx="1">
                  <c:v>Nov</c:v>
                </c:pt>
                <c:pt idx="2">
                  <c:v>Dec</c:v>
                </c:pt>
                <c:pt idx="3">
                  <c:v>Jan</c:v>
                </c:pt>
                <c:pt idx="4">
                  <c:v>Feb</c:v>
                </c:pt>
                <c:pt idx="5">
                  <c:v>Mar</c:v>
                </c:pt>
                <c:pt idx="6">
                  <c:v>Apr</c:v>
                </c:pt>
                <c:pt idx="7">
                  <c:v>May</c:v>
                </c:pt>
                <c:pt idx="8">
                  <c:v>Jun</c:v>
                </c:pt>
                <c:pt idx="9">
                  <c:v>Jul</c:v>
                </c:pt>
                <c:pt idx="10">
                  <c:v>Aug</c:v>
                </c:pt>
                <c:pt idx="11">
                  <c:v>Sep</c:v>
                </c:pt>
                <c:pt idx="12">
                  <c:v>Oct</c:v>
                </c:pt>
                <c:pt idx="13">
                  <c:v>Nov</c:v>
                </c:pt>
                <c:pt idx="14">
                  <c:v>Dec</c:v>
                </c:pt>
                <c:pt idx="15">
                  <c:v>Jan</c:v>
                </c:pt>
                <c:pt idx="16">
                  <c:v>Feb</c:v>
                </c:pt>
                <c:pt idx="17">
                  <c:v>Mar</c:v>
                </c:pt>
                <c:pt idx="18">
                  <c:v>Apr</c:v>
                </c:pt>
                <c:pt idx="19">
                  <c:v>May</c:v>
                </c:pt>
                <c:pt idx="20">
                  <c:v>Jun</c:v>
                </c:pt>
                <c:pt idx="21">
                  <c:v>Jul</c:v>
                </c:pt>
                <c:pt idx="22">
                  <c:v>Aug</c:v>
                </c:pt>
                <c:pt idx="23">
                  <c:v>Sep</c:v>
                </c:pt>
                <c:pt idx="24">
                  <c:v>Oct</c:v>
                </c:pt>
                <c:pt idx="25">
                  <c:v>Nov</c:v>
                </c:pt>
                <c:pt idx="26">
                  <c:v>Dec</c:v>
                </c:pt>
                <c:pt idx="27">
                  <c:v>Jan</c:v>
                </c:pt>
                <c:pt idx="28">
                  <c:v>Feb</c:v>
                </c:pt>
                <c:pt idx="29">
                  <c:v>Mar</c:v>
                </c:pt>
                <c:pt idx="30">
                  <c:v>Apr</c:v>
                </c:pt>
                <c:pt idx="31">
                  <c:v>May</c:v>
                </c:pt>
                <c:pt idx="32">
                  <c:v>Jun</c:v>
                </c:pt>
                <c:pt idx="33">
                  <c:v>Jul</c:v>
                </c:pt>
                <c:pt idx="34">
                  <c:v>Aug</c:v>
                </c:pt>
                <c:pt idx="35">
                  <c:v>Sep</c:v>
                </c:pt>
                <c:pt idx="36">
                  <c:v>Oct</c:v>
                </c:pt>
                <c:pt idx="37">
                  <c:v>Nov</c:v>
                </c:pt>
                <c:pt idx="38">
                  <c:v>Dec</c:v>
                </c:pt>
                <c:pt idx="39">
                  <c:v>Jan</c:v>
                </c:pt>
                <c:pt idx="40">
                  <c:v>Feb</c:v>
                </c:pt>
                <c:pt idx="41">
                  <c:v>Mar</c:v>
                </c:pt>
                <c:pt idx="42">
                  <c:v>Apr</c:v>
                </c:pt>
                <c:pt idx="43">
                  <c:v>May</c:v>
                </c:pt>
              </c:strCache>
            </c:strRef>
          </c:cat>
          <c:val>
            <c:numRef>
              <c:f>Sheet1!$D$2:$D$45</c:f>
              <c:numCache>
                <c:formatCode>General</c:formatCode>
                <c:ptCount val="44"/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3B0-4642-A64E-705DADEF7B9F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Month 1 Projected</c:v>
                </c:pt>
              </c:strCache>
            </c:strRef>
          </c:tx>
          <c:spPr>
            <a:ln w="44450" cap="rnd">
              <a:solidFill>
                <a:srgbClr val="FF0000"/>
              </a:solidFill>
              <a:prstDash val="sysDash"/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cat>
            <c:strRef>
              <c:f>Sheet1!$A$2:$A$45</c:f>
              <c:strCache>
                <c:ptCount val="44"/>
                <c:pt idx="0">
                  <c:v>Oct</c:v>
                </c:pt>
                <c:pt idx="1">
                  <c:v>Nov</c:v>
                </c:pt>
                <c:pt idx="2">
                  <c:v>Dec</c:v>
                </c:pt>
                <c:pt idx="3">
                  <c:v>Jan</c:v>
                </c:pt>
                <c:pt idx="4">
                  <c:v>Feb</c:v>
                </c:pt>
                <c:pt idx="5">
                  <c:v>Mar</c:v>
                </c:pt>
                <c:pt idx="6">
                  <c:v>Apr</c:v>
                </c:pt>
                <c:pt idx="7">
                  <c:v>May</c:v>
                </c:pt>
                <c:pt idx="8">
                  <c:v>Jun</c:v>
                </c:pt>
                <c:pt idx="9">
                  <c:v>Jul</c:v>
                </c:pt>
                <c:pt idx="10">
                  <c:v>Aug</c:v>
                </c:pt>
                <c:pt idx="11">
                  <c:v>Sep</c:v>
                </c:pt>
                <c:pt idx="12">
                  <c:v>Oct</c:v>
                </c:pt>
                <c:pt idx="13">
                  <c:v>Nov</c:v>
                </c:pt>
                <c:pt idx="14">
                  <c:v>Dec</c:v>
                </c:pt>
                <c:pt idx="15">
                  <c:v>Jan</c:v>
                </c:pt>
                <c:pt idx="16">
                  <c:v>Feb</c:v>
                </c:pt>
                <c:pt idx="17">
                  <c:v>Mar</c:v>
                </c:pt>
                <c:pt idx="18">
                  <c:v>Apr</c:v>
                </c:pt>
                <c:pt idx="19">
                  <c:v>May</c:v>
                </c:pt>
                <c:pt idx="20">
                  <c:v>Jun</c:v>
                </c:pt>
                <c:pt idx="21">
                  <c:v>Jul</c:v>
                </c:pt>
                <c:pt idx="22">
                  <c:v>Aug</c:v>
                </c:pt>
                <c:pt idx="23">
                  <c:v>Sep</c:v>
                </c:pt>
                <c:pt idx="24">
                  <c:v>Oct</c:v>
                </c:pt>
                <c:pt idx="25">
                  <c:v>Nov</c:v>
                </c:pt>
                <c:pt idx="26">
                  <c:v>Dec</c:v>
                </c:pt>
                <c:pt idx="27">
                  <c:v>Jan</c:v>
                </c:pt>
                <c:pt idx="28">
                  <c:v>Feb</c:v>
                </c:pt>
                <c:pt idx="29">
                  <c:v>Mar</c:v>
                </c:pt>
                <c:pt idx="30">
                  <c:v>Apr</c:v>
                </c:pt>
                <c:pt idx="31">
                  <c:v>May</c:v>
                </c:pt>
                <c:pt idx="32">
                  <c:v>Jun</c:v>
                </c:pt>
                <c:pt idx="33">
                  <c:v>Jul</c:v>
                </c:pt>
                <c:pt idx="34">
                  <c:v>Aug</c:v>
                </c:pt>
                <c:pt idx="35">
                  <c:v>Sep</c:v>
                </c:pt>
                <c:pt idx="36">
                  <c:v>Oct</c:v>
                </c:pt>
                <c:pt idx="37">
                  <c:v>Nov</c:v>
                </c:pt>
                <c:pt idx="38">
                  <c:v>Dec</c:v>
                </c:pt>
                <c:pt idx="39">
                  <c:v>Jan</c:v>
                </c:pt>
                <c:pt idx="40">
                  <c:v>Feb</c:v>
                </c:pt>
                <c:pt idx="41">
                  <c:v>Mar</c:v>
                </c:pt>
                <c:pt idx="42">
                  <c:v>Apr</c:v>
                </c:pt>
                <c:pt idx="43">
                  <c:v>May</c:v>
                </c:pt>
              </c:strCache>
            </c:strRef>
          </c:cat>
          <c:val>
            <c:numRef>
              <c:f>Sheet1!$E$2:$E$45</c:f>
              <c:numCache>
                <c:formatCode>General</c:formatCode>
                <c:ptCount val="44"/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3B0-4642-A64E-705DADEF7B9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74485744"/>
        <c:axId val="874484080"/>
      </c:lineChart>
      <c:catAx>
        <c:axId val="8744857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74484080"/>
        <c:crosses val="autoZero"/>
        <c:auto val="1"/>
        <c:lblAlgn val="ctr"/>
        <c:lblOffset val="100"/>
        <c:noMultiLvlLbl val="0"/>
      </c:catAx>
      <c:valAx>
        <c:axId val="874484080"/>
        <c:scaling>
          <c:orientation val="minMax"/>
          <c:max val="1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744857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7263943569553808E-2"/>
          <c:y val="2.6219746481586828E-2"/>
          <c:w val="0.94606938976377952"/>
          <c:h val="0.89920488170144897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Overall</c:v>
                </c:pt>
              </c:strCache>
            </c:strRef>
          </c:tx>
          <c:spPr>
            <a:ln w="44450" cap="rnd">
              <a:solidFill>
                <a:srgbClr val="00000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000000"/>
              </a:solidFill>
              <a:ln w="9525">
                <a:solidFill>
                  <a:srgbClr val="000000"/>
                </a:solidFill>
              </a:ln>
              <a:effectLst/>
            </c:spPr>
          </c:marker>
          <c:cat>
            <c:strRef>
              <c:f>Sheet1!$A$2:$A$45</c:f>
              <c:strCache>
                <c:ptCount val="44"/>
                <c:pt idx="0">
                  <c:v>Oct</c:v>
                </c:pt>
                <c:pt idx="1">
                  <c:v>Nov</c:v>
                </c:pt>
                <c:pt idx="2">
                  <c:v>Dec</c:v>
                </c:pt>
                <c:pt idx="3">
                  <c:v>Jan</c:v>
                </c:pt>
                <c:pt idx="4">
                  <c:v>Feb</c:v>
                </c:pt>
                <c:pt idx="5">
                  <c:v>Mar</c:v>
                </c:pt>
                <c:pt idx="6">
                  <c:v>Apr</c:v>
                </c:pt>
                <c:pt idx="7">
                  <c:v>May</c:v>
                </c:pt>
                <c:pt idx="8">
                  <c:v>Jun</c:v>
                </c:pt>
                <c:pt idx="9">
                  <c:v>Jul</c:v>
                </c:pt>
                <c:pt idx="10">
                  <c:v>Aug</c:v>
                </c:pt>
                <c:pt idx="11">
                  <c:v>Sep</c:v>
                </c:pt>
                <c:pt idx="12">
                  <c:v>Oct</c:v>
                </c:pt>
                <c:pt idx="13">
                  <c:v>Nov</c:v>
                </c:pt>
                <c:pt idx="14">
                  <c:v>Dec</c:v>
                </c:pt>
                <c:pt idx="15">
                  <c:v>Jan</c:v>
                </c:pt>
                <c:pt idx="16">
                  <c:v>Feb</c:v>
                </c:pt>
                <c:pt idx="17">
                  <c:v>Mar</c:v>
                </c:pt>
                <c:pt idx="18">
                  <c:v>Apr</c:v>
                </c:pt>
                <c:pt idx="19">
                  <c:v>May</c:v>
                </c:pt>
                <c:pt idx="20">
                  <c:v>Jun</c:v>
                </c:pt>
                <c:pt idx="21">
                  <c:v>Jul</c:v>
                </c:pt>
                <c:pt idx="22">
                  <c:v>Aug</c:v>
                </c:pt>
                <c:pt idx="23">
                  <c:v>Sep</c:v>
                </c:pt>
                <c:pt idx="24">
                  <c:v>Oct</c:v>
                </c:pt>
                <c:pt idx="25">
                  <c:v>Nov</c:v>
                </c:pt>
                <c:pt idx="26">
                  <c:v>Dec</c:v>
                </c:pt>
                <c:pt idx="27">
                  <c:v>Jan</c:v>
                </c:pt>
                <c:pt idx="28">
                  <c:v>Feb</c:v>
                </c:pt>
                <c:pt idx="29">
                  <c:v>Mar</c:v>
                </c:pt>
                <c:pt idx="30">
                  <c:v>Apr</c:v>
                </c:pt>
                <c:pt idx="31">
                  <c:v>May</c:v>
                </c:pt>
                <c:pt idx="32">
                  <c:v>Jun</c:v>
                </c:pt>
                <c:pt idx="33">
                  <c:v>Jul</c:v>
                </c:pt>
                <c:pt idx="34">
                  <c:v>Aug</c:v>
                </c:pt>
                <c:pt idx="35">
                  <c:v>Sep</c:v>
                </c:pt>
                <c:pt idx="36">
                  <c:v>Oct</c:v>
                </c:pt>
                <c:pt idx="37">
                  <c:v>Nov</c:v>
                </c:pt>
                <c:pt idx="38">
                  <c:v>Dec</c:v>
                </c:pt>
                <c:pt idx="39">
                  <c:v>Jan</c:v>
                </c:pt>
                <c:pt idx="40">
                  <c:v>Feb</c:v>
                </c:pt>
                <c:pt idx="41">
                  <c:v>Mar</c:v>
                </c:pt>
                <c:pt idx="42">
                  <c:v>Apr</c:v>
                </c:pt>
                <c:pt idx="43">
                  <c:v>May</c:v>
                </c:pt>
              </c:strCache>
            </c:strRef>
          </c:cat>
          <c:val>
            <c:numRef>
              <c:f>Sheet1!$B$2:$B$45</c:f>
              <c:numCache>
                <c:formatCode>General</c:formatCode>
                <c:ptCount val="44"/>
                <c:pt idx="0">
                  <c:v>16</c:v>
                </c:pt>
                <c:pt idx="1">
                  <c:v>65</c:v>
                </c:pt>
                <c:pt idx="2">
                  <c:v>97</c:v>
                </c:pt>
                <c:pt idx="3">
                  <c:v>101</c:v>
                </c:pt>
                <c:pt idx="4">
                  <c:v>108</c:v>
                </c:pt>
                <c:pt idx="5">
                  <c:v>160</c:v>
                </c:pt>
                <c:pt idx="6">
                  <c:v>169</c:v>
                </c:pt>
                <c:pt idx="7">
                  <c:v>203</c:v>
                </c:pt>
                <c:pt idx="8">
                  <c:v>218</c:v>
                </c:pt>
                <c:pt idx="9">
                  <c:v>198</c:v>
                </c:pt>
                <c:pt idx="10">
                  <c:v>226</c:v>
                </c:pt>
                <c:pt idx="11">
                  <c:v>185</c:v>
                </c:pt>
                <c:pt idx="12">
                  <c:v>227</c:v>
                </c:pt>
                <c:pt idx="13">
                  <c:v>216</c:v>
                </c:pt>
                <c:pt idx="14">
                  <c:v>196</c:v>
                </c:pt>
                <c:pt idx="15">
                  <c:v>181</c:v>
                </c:pt>
                <c:pt idx="16">
                  <c:v>167</c:v>
                </c:pt>
                <c:pt idx="17">
                  <c:v>213</c:v>
                </c:pt>
                <c:pt idx="18">
                  <c:v>222</c:v>
                </c:pt>
                <c:pt idx="19">
                  <c:v>163</c:v>
                </c:pt>
                <c:pt idx="20">
                  <c:v>168</c:v>
                </c:pt>
                <c:pt idx="21">
                  <c:v>140</c:v>
                </c:pt>
                <c:pt idx="22">
                  <c:v>162</c:v>
                </c:pt>
                <c:pt idx="23">
                  <c:v>173</c:v>
                </c:pt>
                <c:pt idx="24">
                  <c:v>207</c:v>
                </c:pt>
                <c:pt idx="25">
                  <c:v>204</c:v>
                </c:pt>
                <c:pt idx="26">
                  <c:v>148</c:v>
                </c:pt>
                <c:pt idx="27">
                  <c:v>187</c:v>
                </c:pt>
                <c:pt idx="28">
                  <c:v>175</c:v>
                </c:pt>
                <c:pt idx="29">
                  <c:v>245</c:v>
                </c:pt>
                <c:pt idx="30">
                  <c:v>198</c:v>
                </c:pt>
                <c:pt idx="31">
                  <c:v>186</c:v>
                </c:pt>
                <c:pt idx="32">
                  <c:v>207</c:v>
                </c:pt>
                <c:pt idx="33">
                  <c:v>198</c:v>
                </c:pt>
                <c:pt idx="34">
                  <c:v>226</c:v>
                </c:pt>
                <c:pt idx="35">
                  <c:v>199</c:v>
                </c:pt>
                <c:pt idx="36">
                  <c:v>218</c:v>
                </c:pt>
                <c:pt idx="37">
                  <c:v>200</c:v>
                </c:pt>
                <c:pt idx="38">
                  <c:v>156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A7F-4DAF-A03B-36DCD80EA80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Oerall Projected</c:v>
                </c:pt>
              </c:strCache>
            </c:strRef>
          </c:tx>
          <c:spPr>
            <a:ln w="47625" cap="rnd">
              <a:solidFill>
                <a:srgbClr val="00205B"/>
              </a:solidFill>
              <a:prstDash val="sysDash"/>
              <a:round/>
            </a:ln>
            <a:effectLst/>
          </c:spPr>
          <c:marker>
            <c:symbol val="circle"/>
            <c:size val="5"/>
            <c:spPr>
              <a:solidFill>
                <a:srgbClr val="000000"/>
              </a:solidFill>
              <a:ln w="9525">
                <a:solidFill>
                  <a:schemeClr val="accent2"/>
                </a:solidFill>
              </a:ln>
              <a:effectLst/>
            </c:spPr>
          </c:marker>
          <c:dLbls>
            <c:dLbl>
              <c:idx val="1"/>
              <c:layout>
                <c:manualLayout>
                  <c:x val="-2.0366979329263124E-17"/>
                  <c:y val="-9.399548340600491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DD6-4732-AFBE-B91FEA136A70}"/>
                </c:ext>
              </c:extLst>
            </c:dLbl>
            <c:dLbl>
              <c:idx val="2"/>
              <c:layout>
                <c:manualLayout>
                  <c:x val="-4.0733958658526247E-17"/>
                  <c:y val="-4.229796753270182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DD6-4732-AFBE-B91FEA136A70}"/>
                </c:ext>
              </c:extLst>
            </c:dLbl>
            <c:dLbl>
              <c:idx val="3"/>
              <c:layout>
                <c:manualLayout>
                  <c:x val="-4.4437559149846512E-3"/>
                  <c:y val="2.114898376635082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490-4050-B751-779F258E8FEE}"/>
                </c:ext>
              </c:extLst>
            </c:dLbl>
            <c:dLbl>
              <c:idx val="5"/>
              <c:layout>
                <c:manualLayout>
                  <c:x val="-3.3328169362384884E-2"/>
                  <c:y val="-4.93476287881520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7B9-4112-BACD-6DD0A0ED2636}"/>
                </c:ext>
              </c:extLst>
            </c:dLbl>
            <c:dLbl>
              <c:idx val="7"/>
              <c:layout>
                <c:manualLayout>
                  <c:x val="-3.5550047319877209E-2"/>
                  <c:y val="-4.46478546178519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7B9-4112-BACD-6DD0A0ED2636}"/>
                </c:ext>
              </c:extLst>
            </c:dLbl>
            <c:dLbl>
              <c:idx val="8"/>
              <c:layout>
                <c:manualLayout>
                  <c:x val="-1.3541666666666705E-2"/>
                  <c:y val="-3.96840891134767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490-4050-B751-779F258E8FEE}"/>
                </c:ext>
              </c:extLst>
            </c:dLbl>
            <c:dLbl>
              <c:idx val="9"/>
              <c:layout>
                <c:manualLayout>
                  <c:x val="-1.5625E-2"/>
                  <c:y val="2.79106872658771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5D7-447C-8F55-F3427CB8A9C9}"/>
                </c:ext>
              </c:extLst>
            </c:dLbl>
            <c:dLbl>
              <c:idx val="10"/>
              <c:layout>
                <c:manualLayout>
                  <c:x val="-9.3750000000000378E-3"/>
                  <c:y val="-3.954014029332596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5D7-447C-8F55-F3427CB8A9C9}"/>
                </c:ext>
              </c:extLst>
            </c:dLbl>
            <c:dLbl>
              <c:idx val="12"/>
              <c:layout>
                <c:manualLayout>
                  <c:x val="-2.0833333333333294E-2"/>
                  <c:y val="-3.97560635235521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490-4050-B751-779F258E8FEE}"/>
                </c:ext>
              </c:extLst>
            </c:dLbl>
            <c:dLbl>
              <c:idx val="13"/>
              <c:layout>
                <c:manualLayout>
                  <c:x val="-9.9240485564304464E-3"/>
                  <c:y val="-3.67582286163661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D57-46E5-84E9-97A7E6077788}"/>
                </c:ext>
              </c:extLst>
            </c:dLbl>
            <c:dLbl>
              <c:idx val="14"/>
              <c:layout>
                <c:manualLayout>
                  <c:x val="-1.3331267744954035E-2"/>
                  <c:y val="-4.93476287881521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243-4DA8-B4F1-5ED4F80BD0FF}"/>
                </c:ext>
              </c:extLst>
            </c:dLbl>
            <c:dLbl>
              <c:idx val="15"/>
              <c:layout>
                <c:manualLayout>
                  <c:x val="-9.9984508087154651E-3"/>
                  <c:y val="-4.46478546178519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057-463D-82C0-695AD0B57C3F}"/>
                </c:ext>
              </c:extLst>
            </c:dLbl>
            <c:dLbl>
              <c:idx val="16"/>
              <c:layout>
                <c:manualLayout>
                  <c:x val="-6.6656338724769768E-3"/>
                  <c:y val="3.05485321069513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D0D-4FBB-B83F-8B695F11A015}"/>
                </c:ext>
              </c:extLst>
            </c:dLbl>
            <c:dLbl>
              <c:idx val="17"/>
              <c:layout>
                <c:manualLayout>
                  <c:x val="-2.3329718553669419E-2"/>
                  <c:y val="-4.46478546178519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4A1-48CC-96BE-9EF6D6E99BF3}"/>
                </c:ext>
              </c:extLst>
            </c:dLbl>
            <c:dLbl>
              <c:idx val="19"/>
              <c:layout>
                <c:manualLayout>
                  <c:x val="-4.4437559149846512E-2"/>
                  <c:y val="5.16975158733022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460-45DD-8BDE-E0EF982C6656}"/>
                </c:ext>
              </c:extLst>
            </c:dLbl>
            <c:dLbl>
              <c:idx val="20"/>
              <c:layout>
                <c:manualLayout>
                  <c:x val="-1.7708333333333333E-2"/>
                  <c:y val="-4.18660308988157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94D-4CC8-A1AB-6CF90E4C1FFA}"/>
                </c:ext>
              </c:extLst>
            </c:dLbl>
            <c:dLbl>
              <c:idx val="21"/>
              <c:layout>
                <c:manualLayout>
                  <c:x val="-5.1103193022323488E-2"/>
                  <c:y val="3.75981933624016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DCC-4A95-A0AC-6DDA2BD4CFB4}"/>
                </c:ext>
              </c:extLst>
            </c:dLbl>
            <c:dLbl>
              <c:idx val="22"/>
              <c:layout>
                <c:manualLayout>
                  <c:x val="-1.0416666666666742E-2"/>
                  <c:y val="3.58167007736241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DCC-4A95-A0AC-6DDA2BD4CFB4}"/>
                </c:ext>
              </c:extLst>
            </c:dLbl>
            <c:dLbl>
              <c:idx val="23"/>
              <c:layout>
                <c:manualLayout>
                  <c:x val="-4.3750000000000074E-2"/>
                  <c:y val="-2.96534569510615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3DA-4A5F-85F8-2450B8DBB6E9}"/>
                </c:ext>
              </c:extLst>
            </c:dLbl>
            <c:dLbl>
              <c:idx val="24"/>
              <c:layout>
                <c:manualLayout>
                  <c:x val="-3.5416666666666666E-2"/>
                  <c:y val="-4.16132489134509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EE0-4C9A-AD78-5095A5658248}"/>
                </c:ext>
              </c:extLst>
            </c:dLbl>
            <c:dLbl>
              <c:idx val="25"/>
              <c:layout>
                <c:manualLayout>
                  <c:x val="-1.3541666666666667E-2"/>
                  <c:y val="-3.0662393936227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BDF-4966-B5AF-F713F2F6EB48}"/>
                </c:ext>
              </c:extLst>
            </c:dLbl>
            <c:dLbl>
              <c:idx val="26"/>
              <c:layout>
                <c:manualLayout>
                  <c:x val="-3.5416666666666666E-2"/>
                  <c:y val="2.68909582193128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9A9-4ABE-9B1C-B4D45817EDFB}"/>
                </c:ext>
              </c:extLst>
            </c:dLbl>
            <c:dLbl>
              <c:idx val="27"/>
              <c:layout>
                <c:manualLayout>
                  <c:x val="-1.7708333333333333E-2"/>
                  <c:y val="-3.398858738590773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26B-446E-9E7D-B798A60024EA}"/>
                </c:ext>
              </c:extLst>
            </c:dLbl>
            <c:dLbl>
              <c:idx val="28"/>
              <c:layout>
                <c:manualLayout>
                  <c:x val="-3.1250000000000153E-2"/>
                  <c:y val="4.75839418558843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19F-4714-9549-89001F9C5D1B}"/>
                </c:ext>
              </c:extLst>
            </c:dLbl>
            <c:dLbl>
              <c:idx val="30"/>
              <c:layout>
                <c:manualLayout>
                  <c:x val="-3.8541666666666821E-2"/>
                  <c:y val="3.85203338833349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BF7-4B4E-ABB2-0286C81F3FD1}"/>
                </c:ext>
              </c:extLst>
            </c:dLbl>
            <c:dLbl>
              <c:idx val="31"/>
              <c:layout>
                <c:manualLayout>
                  <c:x val="-2.5000000000000001E-2"/>
                  <c:y val="3.62544318901975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BF7-4B4E-ABB2-0286C81F3FD1}"/>
                </c:ext>
              </c:extLst>
            </c:dLbl>
            <c:dLbl>
              <c:idx val="32"/>
              <c:layout>
                <c:manualLayout>
                  <c:x val="-2.1874999999999999E-2"/>
                  <c:y val="-4.53180398627470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7FF-4657-BDFA-428078BD5903}"/>
                </c:ext>
              </c:extLst>
            </c:dLbl>
            <c:dLbl>
              <c:idx val="33"/>
              <c:layout>
                <c:manualLayout>
                  <c:x val="-3.6458333333333488E-2"/>
                  <c:y val="3.17226279039228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617-4BCF-9A41-F2EEC2EB8523}"/>
                </c:ext>
              </c:extLst>
            </c:dLbl>
            <c:dLbl>
              <c:idx val="34"/>
              <c:layout>
                <c:manualLayout>
                  <c:x val="0"/>
                  <c:y val="-2.49249219245108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CB5-4169-839E-3D55CAE197E8}"/>
                </c:ext>
              </c:extLst>
            </c:dLbl>
            <c:dLbl>
              <c:idx val="35"/>
              <c:layout>
                <c:manualLayout>
                  <c:x val="-4.1666666666666664E-2"/>
                  <c:y val="2.49249219245108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F9D-4F33-ABF3-0F1001157520}"/>
                </c:ext>
              </c:extLst>
            </c:dLbl>
            <c:dLbl>
              <c:idx val="36"/>
              <c:layout>
                <c:manualLayout>
                  <c:x val="0"/>
                  <c:y val="-3.62544318901976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459-4864-A7C4-DDCB841CB2D2}"/>
                </c:ext>
              </c:extLst>
            </c:dLbl>
            <c:dLbl>
              <c:idx val="37"/>
              <c:layout>
                <c:manualLayout>
                  <c:x val="-3.1250000000000002E-3"/>
                  <c:y val="-3.72142496878361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1A7-47BA-A8CC-83A63CEB4D8B}"/>
                </c:ext>
              </c:extLst>
            </c:dLbl>
            <c:dLbl>
              <c:idx val="38"/>
              <c:layout>
                <c:manualLayout>
                  <c:x val="-4.4791666666666667E-2"/>
                  <c:y val="3.72142496878361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BD6-4538-AD7B-F8BB6B8C18E5}"/>
                </c:ext>
              </c:extLst>
            </c:dLbl>
            <c:dLbl>
              <c:idx val="39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t" anchorCtr="0">
                  <a:noAutofit/>
                </a:bodyPr>
                <a:lstStyle/>
                <a:p>
                  <a:pPr>
                    <a:defRPr sz="18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3.4765666010498686E-2"/>
                      <c:h val="0.11391058397435733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594D-4CC8-A1AB-6CF90E4C1FF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t" anchorCtr="0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Sheet1!$A$2:$A$45</c:f>
              <c:strCache>
                <c:ptCount val="44"/>
                <c:pt idx="0">
                  <c:v>Oct</c:v>
                </c:pt>
                <c:pt idx="1">
                  <c:v>Nov</c:v>
                </c:pt>
                <c:pt idx="2">
                  <c:v>Dec</c:v>
                </c:pt>
                <c:pt idx="3">
                  <c:v>Jan</c:v>
                </c:pt>
                <c:pt idx="4">
                  <c:v>Feb</c:v>
                </c:pt>
                <c:pt idx="5">
                  <c:v>Mar</c:v>
                </c:pt>
                <c:pt idx="6">
                  <c:v>Apr</c:v>
                </c:pt>
                <c:pt idx="7">
                  <c:v>May</c:v>
                </c:pt>
                <c:pt idx="8">
                  <c:v>Jun</c:v>
                </c:pt>
                <c:pt idx="9">
                  <c:v>Jul</c:v>
                </c:pt>
                <c:pt idx="10">
                  <c:v>Aug</c:v>
                </c:pt>
                <c:pt idx="11">
                  <c:v>Sep</c:v>
                </c:pt>
                <c:pt idx="12">
                  <c:v>Oct</c:v>
                </c:pt>
                <c:pt idx="13">
                  <c:v>Nov</c:v>
                </c:pt>
                <c:pt idx="14">
                  <c:v>Dec</c:v>
                </c:pt>
                <c:pt idx="15">
                  <c:v>Jan</c:v>
                </c:pt>
                <c:pt idx="16">
                  <c:v>Feb</c:v>
                </c:pt>
                <c:pt idx="17">
                  <c:v>Mar</c:v>
                </c:pt>
                <c:pt idx="18">
                  <c:v>Apr</c:v>
                </c:pt>
                <c:pt idx="19">
                  <c:v>May</c:v>
                </c:pt>
                <c:pt idx="20">
                  <c:v>Jun</c:v>
                </c:pt>
                <c:pt idx="21">
                  <c:v>Jul</c:v>
                </c:pt>
                <c:pt idx="22">
                  <c:v>Aug</c:v>
                </c:pt>
                <c:pt idx="23">
                  <c:v>Sep</c:v>
                </c:pt>
                <c:pt idx="24">
                  <c:v>Oct</c:v>
                </c:pt>
                <c:pt idx="25">
                  <c:v>Nov</c:v>
                </c:pt>
                <c:pt idx="26">
                  <c:v>Dec</c:v>
                </c:pt>
                <c:pt idx="27">
                  <c:v>Jan</c:v>
                </c:pt>
                <c:pt idx="28">
                  <c:v>Feb</c:v>
                </c:pt>
                <c:pt idx="29">
                  <c:v>Mar</c:v>
                </c:pt>
                <c:pt idx="30">
                  <c:v>Apr</c:v>
                </c:pt>
                <c:pt idx="31">
                  <c:v>May</c:v>
                </c:pt>
                <c:pt idx="32">
                  <c:v>Jun</c:v>
                </c:pt>
                <c:pt idx="33">
                  <c:v>Jul</c:v>
                </c:pt>
                <c:pt idx="34">
                  <c:v>Aug</c:v>
                </c:pt>
                <c:pt idx="35">
                  <c:v>Sep</c:v>
                </c:pt>
                <c:pt idx="36">
                  <c:v>Oct</c:v>
                </c:pt>
                <c:pt idx="37">
                  <c:v>Nov</c:v>
                </c:pt>
                <c:pt idx="38">
                  <c:v>Dec</c:v>
                </c:pt>
                <c:pt idx="39">
                  <c:v>Jan</c:v>
                </c:pt>
                <c:pt idx="40">
                  <c:v>Feb</c:v>
                </c:pt>
                <c:pt idx="41">
                  <c:v>Mar</c:v>
                </c:pt>
                <c:pt idx="42">
                  <c:v>Apr</c:v>
                </c:pt>
                <c:pt idx="43">
                  <c:v>May</c:v>
                </c:pt>
              </c:strCache>
            </c:strRef>
          </c:cat>
          <c:val>
            <c:numRef>
              <c:f>Sheet1!$C$2:$C$45</c:f>
              <c:numCache>
                <c:formatCode>General</c:formatCode>
                <c:ptCount val="44"/>
                <c:pt idx="0">
                  <c:v>16</c:v>
                </c:pt>
                <c:pt idx="1">
                  <c:v>65</c:v>
                </c:pt>
                <c:pt idx="2">
                  <c:v>97</c:v>
                </c:pt>
                <c:pt idx="3">
                  <c:v>101</c:v>
                </c:pt>
                <c:pt idx="4">
                  <c:v>108</c:v>
                </c:pt>
                <c:pt idx="5">
                  <c:v>160</c:v>
                </c:pt>
                <c:pt idx="6">
                  <c:v>169</c:v>
                </c:pt>
                <c:pt idx="7">
                  <c:v>203</c:v>
                </c:pt>
                <c:pt idx="8">
                  <c:v>218</c:v>
                </c:pt>
                <c:pt idx="9">
                  <c:v>198</c:v>
                </c:pt>
                <c:pt idx="10">
                  <c:v>226</c:v>
                </c:pt>
                <c:pt idx="11">
                  <c:v>185</c:v>
                </c:pt>
                <c:pt idx="12">
                  <c:v>227</c:v>
                </c:pt>
                <c:pt idx="13">
                  <c:v>216</c:v>
                </c:pt>
                <c:pt idx="14">
                  <c:v>196</c:v>
                </c:pt>
                <c:pt idx="15">
                  <c:v>181</c:v>
                </c:pt>
                <c:pt idx="16">
                  <c:v>167</c:v>
                </c:pt>
                <c:pt idx="17">
                  <c:v>213</c:v>
                </c:pt>
                <c:pt idx="18">
                  <c:v>222</c:v>
                </c:pt>
                <c:pt idx="19">
                  <c:v>163</c:v>
                </c:pt>
                <c:pt idx="20">
                  <c:v>168</c:v>
                </c:pt>
                <c:pt idx="21">
                  <c:v>140</c:v>
                </c:pt>
                <c:pt idx="22">
                  <c:v>162</c:v>
                </c:pt>
                <c:pt idx="23">
                  <c:v>173</c:v>
                </c:pt>
                <c:pt idx="24">
                  <c:v>207</c:v>
                </c:pt>
                <c:pt idx="25">
                  <c:v>204</c:v>
                </c:pt>
                <c:pt idx="26">
                  <c:v>148</c:v>
                </c:pt>
                <c:pt idx="27">
                  <c:v>187</c:v>
                </c:pt>
                <c:pt idx="28">
                  <c:v>175</c:v>
                </c:pt>
                <c:pt idx="29">
                  <c:v>245</c:v>
                </c:pt>
                <c:pt idx="30">
                  <c:v>198</c:v>
                </c:pt>
                <c:pt idx="31">
                  <c:v>186</c:v>
                </c:pt>
                <c:pt idx="32">
                  <c:v>207</c:v>
                </c:pt>
                <c:pt idx="33">
                  <c:v>198</c:v>
                </c:pt>
                <c:pt idx="34">
                  <c:v>226</c:v>
                </c:pt>
                <c:pt idx="35">
                  <c:v>199</c:v>
                </c:pt>
                <c:pt idx="36">
                  <c:v>218</c:v>
                </c:pt>
                <c:pt idx="37">
                  <c:v>200</c:v>
                </c:pt>
                <c:pt idx="38">
                  <c:v>156</c:v>
                </c:pt>
                <c:pt idx="39">
                  <c:v>220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7A7F-4DAF-A03B-36DCD80EA800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Month 1</c:v>
                </c:pt>
              </c:strCache>
            </c:strRef>
          </c:tx>
          <c:spPr>
            <a:ln w="4445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cat>
            <c:strRef>
              <c:f>Sheet1!$A$2:$A$45</c:f>
              <c:strCache>
                <c:ptCount val="44"/>
                <c:pt idx="0">
                  <c:v>Oct</c:v>
                </c:pt>
                <c:pt idx="1">
                  <c:v>Nov</c:v>
                </c:pt>
                <c:pt idx="2">
                  <c:v>Dec</c:v>
                </c:pt>
                <c:pt idx="3">
                  <c:v>Jan</c:v>
                </c:pt>
                <c:pt idx="4">
                  <c:v>Feb</c:v>
                </c:pt>
                <c:pt idx="5">
                  <c:v>Mar</c:v>
                </c:pt>
                <c:pt idx="6">
                  <c:v>Apr</c:v>
                </c:pt>
                <c:pt idx="7">
                  <c:v>May</c:v>
                </c:pt>
                <c:pt idx="8">
                  <c:v>Jun</c:v>
                </c:pt>
                <c:pt idx="9">
                  <c:v>Jul</c:v>
                </c:pt>
                <c:pt idx="10">
                  <c:v>Aug</c:v>
                </c:pt>
                <c:pt idx="11">
                  <c:v>Sep</c:v>
                </c:pt>
                <c:pt idx="12">
                  <c:v>Oct</c:v>
                </c:pt>
                <c:pt idx="13">
                  <c:v>Nov</c:v>
                </c:pt>
                <c:pt idx="14">
                  <c:v>Dec</c:v>
                </c:pt>
                <c:pt idx="15">
                  <c:v>Jan</c:v>
                </c:pt>
                <c:pt idx="16">
                  <c:v>Feb</c:v>
                </c:pt>
                <c:pt idx="17">
                  <c:v>Mar</c:v>
                </c:pt>
                <c:pt idx="18">
                  <c:v>Apr</c:v>
                </c:pt>
                <c:pt idx="19">
                  <c:v>May</c:v>
                </c:pt>
                <c:pt idx="20">
                  <c:v>Jun</c:v>
                </c:pt>
                <c:pt idx="21">
                  <c:v>Jul</c:v>
                </c:pt>
                <c:pt idx="22">
                  <c:v>Aug</c:v>
                </c:pt>
                <c:pt idx="23">
                  <c:v>Sep</c:v>
                </c:pt>
                <c:pt idx="24">
                  <c:v>Oct</c:v>
                </c:pt>
                <c:pt idx="25">
                  <c:v>Nov</c:v>
                </c:pt>
                <c:pt idx="26">
                  <c:v>Dec</c:v>
                </c:pt>
                <c:pt idx="27">
                  <c:v>Jan</c:v>
                </c:pt>
                <c:pt idx="28">
                  <c:v>Feb</c:v>
                </c:pt>
                <c:pt idx="29">
                  <c:v>Mar</c:v>
                </c:pt>
                <c:pt idx="30">
                  <c:v>Apr</c:v>
                </c:pt>
                <c:pt idx="31">
                  <c:v>May</c:v>
                </c:pt>
                <c:pt idx="32">
                  <c:v>Jun</c:v>
                </c:pt>
                <c:pt idx="33">
                  <c:v>Jul</c:v>
                </c:pt>
                <c:pt idx="34">
                  <c:v>Aug</c:v>
                </c:pt>
                <c:pt idx="35">
                  <c:v>Sep</c:v>
                </c:pt>
                <c:pt idx="36">
                  <c:v>Oct</c:v>
                </c:pt>
                <c:pt idx="37">
                  <c:v>Nov</c:v>
                </c:pt>
                <c:pt idx="38">
                  <c:v>Dec</c:v>
                </c:pt>
                <c:pt idx="39">
                  <c:v>Jan</c:v>
                </c:pt>
                <c:pt idx="40">
                  <c:v>Feb</c:v>
                </c:pt>
                <c:pt idx="41">
                  <c:v>Mar</c:v>
                </c:pt>
                <c:pt idx="42">
                  <c:v>Apr</c:v>
                </c:pt>
                <c:pt idx="43">
                  <c:v>May</c:v>
                </c:pt>
              </c:strCache>
            </c:strRef>
          </c:cat>
          <c:val>
            <c:numRef>
              <c:f>Sheet1!$D$2:$D$45</c:f>
              <c:numCache>
                <c:formatCode>General</c:formatCode>
                <c:ptCount val="44"/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3B0-4642-A64E-705DADEF7B9F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Month 1 Projected</c:v>
                </c:pt>
              </c:strCache>
            </c:strRef>
          </c:tx>
          <c:spPr>
            <a:ln w="44450" cap="rnd">
              <a:solidFill>
                <a:srgbClr val="FF0000"/>
              </a:solidFill>
              <a:prstDash val="sysDash"/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cat>
            <c:strRef>
              <c:f>Sheet1!$A$2:$A$45</c:f>
              <c:strCache>
                <c:ptCount val="44"/>
                <c:pt idx="0">
                  <c:v>Oct</c:v>
                </c:pt>
                <c:pt idx="1">
                  <c:v>Nov</c:v>
                </c:pt>
                <c:pt idx="2">
                  <c:v>Dec</c:v>
                </c:pt>
                <c:pt idx="3">
                  <c:v>Jan</c:v>
                </c:pt>
                <c:pt idx="4">
                  <c:v>Feb</c:v>
                </c:pt>
                <c:pt idx="5">
                  <c:v>Mar</c:v>
                </c:pt>
                <c:pt idx="6">
                  <c:v>Apr</c:v>
                </c:pt>
                <c:pt idx="7">
                  <c:v>May</c:v>
                </c:pt>
                <c:pt idx="8">
                  <c:v>Jun</c:v>
                </c:pt>
                <c:pt idx="9">
                  <c:v>Jul</c:v>
                </c:pt>
                <c:pt idx="10">
                  <c:v>Aug</c:v>
                </c:pt>
                <c:pt idx="11">
                  <c:v>Sep</c:v>
                </c:pt>
                <c:pt idx="12">
                  <c:v>Oct</c:v>
                </c:pt>
                <c:pt idx="13">
                  <c:v>Nov</c:v>
                </c:pt>
                <c:pt idx="14">
                  <c:v>Dec</c:v>
                </c:pt>
                <c:pt idx="15">
                  <c:v>Jan</c:v>
                </c:pt>
                <c:pt idx="16">
                  <c:v>Feb</c:v>
                </c:pt>
                <c:pt idx="17">
                  <c:v>Mar</c:v>
                </c:pt>
                <c:pt idx="18">
                  <c:v>Apr</c:v>
                </c:pt>
                <c:pt idx="19">
                  <c:v>May</c:v>
                </c:pt>
                <c:pt idx="20">
                  <c:v>Jun</c:v>
                </c:pt>
                <c:pt idx="21">
                  <c:v>Jul</c:v>
                </c:pt>
                <c:pt idx="22">
                  <c:v>Aug</c:v>
                </c:pt>
                <c:pt idx="23">
                  <c:v>Sep</c:v>
                </c:pt>
                <c:pt idx="24">
                  <c:v>Oct</c:v>
                </c:pt>
                <c:pt idx="25">
                  <c:v>Nov</c:v>
                </c:pt>
                <c:pt idx="26">
                  <c:v>Dec</c:v>
                </c:pt>
                <c:pt idx="27">
                  <c:v>Jan</c:v>
                </c:pt>
                <c:pt idx="28">
                  <c:v>Feb</c:v>
                </c:pt>
                <c:pt idx="29">
                  <c:v>Mar</c:v>
                </c:pt>
                <c:pt idx="30">
                  <c:v>Apr</c:v>
                </c:pt>
                <c:pt idx="31">
                  <c:v>May</c:v>
                </c:pt>
                <c:pt idx="32">
                  <c:v>Jun</c:v>
                </c:pt>
                <c:pt idx="33">
                  <c:v>Jul</c:v>
                </c:pt>
                <c:pt idx="34">
                  <c:v>Aug</c:v>
                </c:pt>
                <c:pt idx="35">
                  <c:v>Sep</c:v>
                </c:pt>
                <c:pt idx="36">
                  <c:v>Oct</c:v>
                </c:pt>
                <c:pt idx="37">
                  <c:v>Nov</c:v>
                </c:pt>
                <c:pt idx="38">
                  <c:v>Dec</c:v>
                </c:pt>
                <c:pt idx="39">
                  <c:v>Jan</c:v>
                </c:pt>
                <c:pt idx="40">
                  <c:v>Feb</c:v>
                </c:pt>
                <c:pt idx="41">
                  <c:v>Mar</c:v>
                </c:pt>
                <c:pt idx="42">
                  <c:v>Apr</c:v>
                </c:pt>
                <c:pt idx="43">
                  <c:v>May</c:v>
                </c:pt>
              </c:strCache>
            </c:strRef>
          </c:cat>
          <c:val>
            <c:numRef>
              <c:f>Sheet1!$E$2:$E$45</c:f>
              <c:numCache>
                <c:formatCode>General</c:formatCode>
                <c:ptCount val="44"/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3B0-4642-A64E-705DADEF7B9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74485744"/>
        <c:axId val="874484080"/>
      </c:lineChart>
      <c:catAx>
        <c:axId val="8744857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74484080"/>
        <c:crosses val="autoZero"/>
        <c:auto val="1"/>
        <c:lblAlgn val="ctr"/>
        <c:lblOffset val="100"/>
        <c:noMultiLvlLbl val="0"/>
      </c:catAx>
      <c:valAx>
        <c:axId val="874484080"/>
        <c:scaling>
          <c:orientation val="minMax"/>
          <c:max val="3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74485744"/>
        <c:crosses val="autoZero"/>
        <c:crossBetween val="between"/>
        <c:majorUnit val="25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Primary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Sheet1!$A$2:$A$15</c:f>
              <c:strCache>
                <c:ptCount val="14"/>
                <c:pt idx="0">
                  <c:v>None</c:v>
                </c:pt>
                <c:pt idx="1">
                  <c:v>PTSD</c:v>
                </c:pt>
                <c:pt idx="2">
                  <c:v>MDD</c:v>
                </c:pt>
                <c:pt idx="3">
                  <c:v>Anxiety DO</c:v>
                </c:pt>
                <c:pt idx="4">
                  <c:v>ADHD</c:v>
                </c:pt>
                <c:pt idx="5">
                  <c:v>Bipolar DO</c:v>
                </c:pt>
                <c:pt idx="6">
                  <c:v>Suicide Behavior DO</c:v>
                </c:pt>
                <c:pt idx="7">
                  <c:v>Tic DO</c:v>
                </c:pt>
                <c:pt idx="8">
                  <c:v>Disruptive Behavior DO</c:v>
                </c:pt>
                <c:pt idx="9">
                  <c:v>Substance Use DO</c:v>
                </c:pt>
                <c:pt idx="10">
                  <c:v>Eating</c:v>
                </c:pt>
                <c:pt idx="11">
                  <c:v>OCD</c:v>
                </c:pt>
                <c:pt idx="12">
                  <c:v>Psychotic DO</c:v>
                </c:pt>
                <c:pt idx="13">
                  <c:v>Adjustment DO</c:v>
                </c:pt>
              </c:strCache>
            </c:strRef>
          </c:cat>
          <c:val>
            <c:numRef>
              <c:f>Sheet1!$B$2:$B$15</c:f>
              <c:numCache>
                <c:formatCode>0</c:formatCode>
                <c:ptCount val="14"/>
                <c:pt idx="0">
                  <c:v>531</c:v>
                </c:pt>
                <c:pt idx="1">
                  <c:v>528</c:v>
                </c:pt>
                <c:pt idx="2">
                  <c:v>449</c:v>
                </c:pt>
                <c:pt idx="3">
                  <c:v>260</c:v>
                </c:pt>
                <c:pt idx="4">
                  <c:v>137</c:v>
                </c:pt>
                <c:pt idx="5">
                  <c:v>112</c:v>
                </c:pt>
                <c:pt idx="6">
                  <c:v>31</c:v>
                </c:pt>
                <c:pt idx="7">
                  <c:v>31</c:v>
                </c:pt>
                <c:pt idx="8">
                  <c:v>27</c:v>
                </c:pt>
                <c:pt idx="9">
                  <c:v>25</c:v>
                </c:pt>
                <c:pt idx="10">
                  <c:v>18</c:v>
                </c:pt>
                <c:pt idx="11">
                  <c:v>15</c:v>
                </c:pt>
                <c:pt idx="12">
                  <c:v>5</c:v>
                </c:pt>
                <c:pt idx="1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809-4324-9278-797074EFE803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All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Sheet1!$A$2:$A$15</c:f>
              <c:strCache>
                <c:ptCount val="14"/>
                <c:pt idx="0">
                  <c:v>None</c:v>
                </c:pt>
                <c:pt idx="1">
                  <c:v>PTSD</c:v>
                </c:pt>
                <c:pt idx="2">
                  <c:v>MDD</c:v>
                </c:pt>
                <c:pt idx="3">
                  <c:v>Anxiety DO</c:v>
                </c:pt>
                <c:pt idx="4">
                  <c:v>ADHD</c:v>
                </c:pt>
                <c:pt idx="5">
                  <c:v>Bipolar DO</c:v>
                </c:pt>
                <c:pt idx="6">
                  <c:v>Suicide Behavior DO</c:v>
                </c:pt>
                <c:pt idx="7">
                  <c:v>Tic DO</c:v>
                </c:pt>
                <c:pt idx="8">
                  <c:v>Disruptive Behavior DO</c:v>
                </c:pt>
                <c:pt idx="9">
                  <c:v>Substance Use DO</c:v>
                </c:pt>
                <c:pt idx="10">
                  <c:v>Eating</c:v>
                </c:pt>
                <c:pt idx="11">
                  <c:v>OCD</c:v>
                </c:pt>
                <c:pt idx="12">
                  <c:v>Psychotic DO</c:v>
                </c:pt>
                <c:pt idx="13">
                  <c:v>Adjustment DO</c:v>
                </c:pt>
              </c:strCache>
            </c:strRef>
          </c:cat>
          <c:val>
            <c:numRef>
              <c:f>Sheet1!$C$2:$C$15</c:f>
              <c:numCache>
                <c:formatCode>0</c:formatCode>
                <c:ptCount val="14"/>
                <c:pt idx="0">
                  <c:v>0</c:v>
                </c:pt>
                <c:pt idx="1">
                  <c:v>155</c:v>
                </c:pt>
                <c:pt idx="2">
                  <c:v>413</c:v>
                </c:pt>
                <c:pt idx="3">
                  <c:v>804</c:v>
                </c:pt>
                <c:pt idx="4">
                  <c:v>368</c:v>
                </c:pt>
                <c:pt idx="5">
                  <c:v>138</c:v>
                </c:pt>
                <c:pt idx="6">
                  <c:v>244</c:v>
                </c:pt>
                <c:pt idx="7">
                  <c:v>229</c:v>
                </c:pt>
                <c:pt idx="8">
                  <c:v>203</c:v>
                </c:pt>
                <c:pt idx="9">
                  <c:v>264</c:v>
                </c:pt>
                <c:pt idx="10">
                  <c:v>193</c:v>
                </c:pt>
                <c:pt idx="11">
                  <c:v>225</c:v>
                </c:pt>
                <c:pt idx="12">
                  <c:v>61</c:v>
                </c:pt>
                <c:pt idx="1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809-4324-9278-797074EFE80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221596303"/>
        <c:axId val="1053921951"/>
      </c:barChart>
      <c:catAx>
        <c:axId val="122159630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53921951"/>
        <c:crosses val="autoZero"/>
        <c:auto val="1"/>
        <c:lblAlgn val="ctr"/>
        <c:lblOffset val="100"/>
        <c:noMultiLvlLbl val="0"/>
      </c:catAx>
      <c:valAx>
        <c:axId val="1053921951"/>
        <c:scaling>
          <c:orientation val="minMax"/>
          <c:max val="11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2159630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Primary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Sheet1!$A$2:$A$15</c:f>
              <c:strCache>
                <c:ptCount val="14"/>
                <c:pt idx="0">
                  <c:v>None</c:v>
                </c:pt>
                <c:pt idx="1">
                  <c:v>PTSD</c:v>
                </c:pt>
                <c:pt idx="2">
                  <c:v>MDD</c:v>
                </c:pt>
                <c:pt idx="3">
                  <c:v>Anxiety DO</c:v>
                </c:pt>
                <c:pt idx="4">
                  <c:v>ADHD</c:v>
                </c:pt>
                <c:pt idx="5">
                  <c:v>Bipolar DO</c:v>
                </c:pt>
                <c:pt idx="6">
                  <c:v>Suicide Behavior DO</c:v>
                </c:pt>
                <c:pt idx="7">
                  <c:v>Tic DO</c:v>
                </c:pt>
                <c:pt idx="8">
                  <c:v>Disruptive Behavior DO</c:v>
                </c:pt>
                <c:pt idx="9">
                  <c:v>Substance Use DO</c:v>
                </c:pt>
                <c:pt idx="10">
                  <c:v>Eating</c:v>
                </c:pt>
                <c:pt idx="11">
                  <c:v>OCD</c:v>
                </c:pt>
                <c:pt idx="12">
                  <c:v>Psychotic DO</c:v>
                </c:pt>
                <c:pt idx="13">
                  <c:v>Adjustment DO</c:v>
                </c:pt>
              </c:strCache>
            </c:strRef>
          </c:cat>
          <c:val>
            <c:numRef>
              <c:f>Sheet1!$B$2:$B$15</c:f>
              <c:numCache>
                <c:formatCode>0.00</c:formatCode>
                <c:ptCount val="14"/>
                <c:pt idx="0">
                  <c:v>24.43</c:v>
                </c:pt>
                <c:pt idx="1">
                  <c:v>24.29</c:v>
                </c:pt>
                <c:pt idx="2">
                  <c:v>20.65</c:v>
                </c:pt>
                <c:pt idx="3">
                  <c:v>11.96</c:v>
                </c:pt>
                <c:pt idx="4">
                  <c:v>6.3</c:v>
                </c:pt>
                <c:pt idx="5">
                  <c:v>5.15</c:v>
                </c:pt>
                <c:pt idx="6">
                  <c:v>1.43</c:v>
                </c:pt>
                <c:pt idx="7">
                  <c:v>1.43</c:v>
                </c:pt>
                <c:pt idx="8">
                  <c:v>1.24</c:v>
                </c:pt>
                <c:pt idx="9">
                  <c:v>1.1499999999999999</c:v>
                </c:pt>
                <c:pt idx="10">
                  <c:v>0.83</c:v>
                </c:pt>
                <c:pt idx="11">
                  <c:v>0.69</c:v>
                </c:pt>
                <c:pt idx="12">
                  <c:v>0.23</c:v>
                </c:pt>
                <c:pt idx="13">
                  <c:v>0.23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809-4324-9278-797074EFE803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All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Sheet1!$A$2:$A$15</c:f>
              <c:strCache>
                <c:ptCount val="14"/>
                <c:pt idx="0">
                  <c:v>None</c:v>
                </c:pt>
                <c:pt idx="1">
                  <c:v>PTSD</c:v>
                </c:pt>
                <c:pt idx="2">
                  <c:v>MDD</c:v>
                </c:pt>
                <c:pt idx="3">
                  <c:v>Anxiety DO</c:v>
                </c:pt>
                <c:pt idx="4">
                  <c:v>ADHD</c:v>
                </c:pt>
                <c:pt idx="5">
                  <c:v>Bipolar DO</c:v>
                </c:pt>
                <c:pt idx="6">
                  <c:v>Suicide Behavior DO</c:v>
                </c:pt>
                <c:pt idx="7">
                  <c:v>Tic DO</c:v>
                </c:pt>
                <c:pt idx="8">
                  <c:v>Disruptive Behavior DO</c:v>
                </c:pt>
                <c:pt idx="9">
                  <c:v>Substance Use DO</c:v>
                </c:pt>
                <c:pt idx="10">
                  <c:v>Eating</c:v>
                </c:pt>
                <c:pt idx="11">
                  <c:v>OCD</c:v>
                </c:pt>
                <c:pt idx="12">
                  <c:v>Psychotic DO</c:v>
                </c:pt>
                <c:pt idx="13">
                  <c:v>Adjustment DO</c:v>
                </c:pt>
              </c:strCache>
            </c:strRef>
          </c:cat>
          <c:val>
            <c:numRef>
              <c:f>Sheet1!$C$2:$C$15</c:f>
              <c:numCache>
                <c:formatCode>0.00</c:formatCode>
                <c:ptCount val="14"/>
                <c:pt idx="0">
                  <c:v>0</c:v>
                </c:pt>
                <c:pt idx="1">
                  <c:v>7.1300000000000026</c:v>
                </c:pt>
                <c:pt idx="2">
                  <c:v>19</c:v>
                </c:pt>
                <c:pt idx="3">
                  <c:v>36.979999999999997</c:v>
                </c:pt>
                <c:pt idx="4">
                  <c:v>16.93</c:v>
                </c:pt>
                <c:pt idx="5">
                  <c:v>6.35</c:v>
                </c:pt>
                <c:pt idx="6">
                  <c:v>11.22</c:v>
                </c:pt>
                <c:pt idx="7">
                  <c:v>10.530000000000001</c:v>
                </c:pt>
                <c:pt idx="8">
                  <c:v>9.34</c:v>
                </c:pt>
                <c:pt idx="9">
                  <c:v>12.139999999999999</c:v>
                </c:pt>
                <c:pt idx="10">
                  <c:v>8.8800000000000008</c:v>
                </c:pt>
                <c:pt idx="11">
                  <c:v>10.35</c:v>
                </c:pt>
                <c:pt idx="12">
                  <c:v>2.81</c:v>
                </c:pt>
                <c:pt idx="13">
                  <c:v>5.0000000000000017E-2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809-4324-9278-797074EFE80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221596303"/>
        <c:axId val="1053921951"/>
      </c:barChart>
      <c:catAx>
        <c:axId val="122159630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53921951"/>
        <c:crosses val="autoZero"/>
        <c:auto val="1"/>
        <c:lblAlgn val="ctr"/>
        <c:lblOffset val="100"/>
        <c:noMultiLvlLbl val="0"/>
      </c:catAx>
      <c:valAx>
        <c:axId val="1053921951"/>
        <c:scaling>
          <c:orientation val="minMax"/>
          <c:max val="5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21596303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AC6694-62AB-4AA2-BC8C-5286448EFD03}" type="datetimeFigureOut">
              <a:rPr lang="en-US" smtClean="0"/>
              <a:t>1/19/2024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1FB107-78AF-40C6-A708-7B4D8F58E1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28798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C1FB107-78AF-40C6-A708-7B4D8F58E16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4905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B7F08-C07B-43AA-9119-3F66CBFF7C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2248354"/>
      </p:ext>
    </p:extLst>
  </p:cSld>
  <p:clrMapOvr>
    <a:masterClrMapping/>
  </p:clrMapOvr>
  <p:transition spd="med">
    <p:pull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9471" y="691005"/>
            <a:ext cx="10515600" cy="5847907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B7F08-C07B-43AA-9119-3F66CBFF7C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78111"/>
      </p:ext>
    </p:extLst>
  </p:cSld>
  <p:clrMapOvr>
    <a:masterClrMapping/>
  </p:clrMapOvr>
  <p:transition spd="med">
    <p:pul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B7F08-C07B-43AA-9119-3F66CBFF7C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978900"/>
      </p:ext>
    </p:extLst>
  </p:cSld>
  <p:clrMapOvr>
    <a:masterClrMapping/>
  </p:clrMapOvr>
  <p:transition spd="med">
    <p:pul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9471" y="691005"/>
            <a:ext cx="10515600" cy="5847907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B7F08-C07B-43AA-9119-3F66CBFF7C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580473"/>
      </p:ext>
    </p:extLst>
  </p:cSld>
  <p:clrMapOvr>
    <a:masterClrMapping/>
  </p:clrMapOvr>
  <p:transition spd="med">
    <p:pul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B7F08-C07B-43AA-9119-3F66CBFF7C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760008"/>
      </p:ext>
    </p:extLst>
  </p:cSld>
  <p:clrMapOvr>
    <a:masterClrMapping/>
  </p:clrMapOvr>
  <p:transition spd="med">
    <p:pul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9471" y="691005"/>
            <a:ext cx="10515600" cy="5847907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B7F08-C07B-43AA-9119-3F66CBFF7C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765773"/>
      </p:ext>
    </p:extLst>
  </p:cSld>
  <p:clrMapOvr>
    <a:masterClrMapping/>
  </p:clrMapOvr>
  <p:transition spd="med">
    <p:pul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B7F08-C07B-43AA-9119-3F66CBFF7C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767107"/>
      </p:ext>
    </p:extLst>
  </p:cSld>
  <p:clrMapOvr>
    <a:masterClrMapping/>
  </p:clrMapOvr>
  <p:transition spd="med">
    <p:pul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9471" y="691005"/>
            <a:ext cx="10515600" cy="5847907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B7F08-C07B-43AA-9119-3F66CBFF7C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331562"/>
      </p:ext>
    </p:extLst>
  </p:cSld>
  <p:clrMapOvr>
    <a:masterClrMapping/>
  </p:clrMapOvr>
  <p:transition spd="med">
    <p:pul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B7F08-C07B-43AA-9119-3F66CBFF7C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73007"/>
      </p:ext>
    </p:extLst>
  </p:cSld>
  <p:clrMapOvr>
    <a:masterClrMapping/>
  </p:clrMapOvr>
  <p:transition spd="med">
    <p:pul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B7F08-C07B-43AA-9119-3F66CBFF7C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356663"/>
      </p:ext>
    </p:extLst>
  </p:cSld>
  <p:clrMapOvr>
    <a:masterClrMapping/>
  </p:clrMapOvr>
  <p:transition spd="med">
    <p:pul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B7F08-C07B-43AA-9119-3F66CBFF7C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117501"/>
      </p:ext>
    </p:extLst>
  </p:cSld>
  <p:clrMapOvr>
    <a:masterClrMapping/>
  </p:clrMapOvr>
  <p:transition spd="med">
    <p:pul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1850" y="2133600"/>
            <a:ext cx="2908300" cy="2590800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58745" y="4762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BB7F08-C07B-43AA-9119-3F66CBFF7CA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8346558" y="6318703"/>
            <a:ext cx="33163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200" b="1" i="0" dirty="0" err="1">
                <a:solidFill>
                  <a:schemeClr val="tx1"/>
                </a:solidFill>
                <a:latin typeface="Arial Black" panose="020B0A04020102020204" pitchFamily="34" charset="0"/>
              </a:rPr>
              <a:t>ctrn</a:t>
            </a:r>
            <a:endParaRPr lang="en-US" sz="2200" b="1" i="0" dirty="0">
              <a:solidFill>
                <a:schemeClr val="tx1"/>
              </a:solidFill>
              <a:latin typeface="Arial Black" panose="020B0A04020102020204" pitchFamily="34" charset="0"/>
            </a:endParaRPr>
          </a:p>
          <a:p>
            <a:pPr algn="r"/>
            <a:r>
              <a:rPr lang="en-US" sz="1000" i="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Childhood Trauma Research Network 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86792"/>
            <a:ext cx="2632364" cy="448599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62904" y="6386792"/>
            <a:ext cx="529096" cy="471208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 rotWithShape="1"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1517" t="109028" r="-242386" b="-101427"/>
          <a:stretch/>
        </p:blipFill>
        <p:spPr>
          <a:xfrm>
            <a:off x="11603665" y="5805546"/>
            <a:ext cx="549349" cy="4145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65149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pull/>
  </p:transition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rgbClr val="00205B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00205B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00205B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00205B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00205B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00205B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Content Placeholder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66571936"/>
              </p:ext>
            </p:extLst>
          </p:nvPr>
        </p:nvGraphicFramePr>
        <p:xfrm>
          <a:off x="0" y="476251"/>
          <a:ext cx="11313042" cy="6198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494" y="79327"/>
            <a:ext cx="10515600" cy="751562"/>
          </a:xfrm>
        </p:spPr>
        <p:txBody>
          <a:bodyPr/>
          <a:lstStyle/>
          <a:p>
            <a:r>
              <a:rPr lang="en-US" sz="2400" dirty="0"/>
              <a:t>Texas CTRN Cumulative Visits </a:t>
            </a:r>
            <a:br>
              <a:rPr lang="en-US" sz="2400" dirty="0"/>
            </a:br>
            <a:r>
              <a:rPr lang="en-US" sz="1600" dirty="0"/>
              <a:t>Thru 1/12/2024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1083731" y="642758"/>
            <a:ext cx="110826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b="1" dirty="0"/>
              <a:t>N=2,174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1044749" y="3594101"/>
            <a:ext cx="11472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b="1" dirty="0"/>
              <a:t>N=869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1064240" y="2818799"/>
            <a:ext cx="11277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b="1" dirty="0"/>
              <a:t>N=1,208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083730" y="1520824"/>
            <a:ext cx="11082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b="1" dirty="0"/>
              <a:t>N=1,796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1044749" y="4235972"/>
            <a:ext cx="11472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b="1" dirty="0"/>
              <a:t>N=570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753178D-AB84-D3DE-FA52-B84C3F1B202D}"/>
              </a:ext>
            </a:extLst>
          </p:cNvPr>
          <p:cNvSpPr txBox="1"/>
          <p:nvPr/>
        </p:nvSpPr>
        <p:spPr>
          <a:xfrm>
            <a:off x="11044749" y="4648001"/>
            <a:ext cx="11472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b="1" dirty="0"/>
              <a:t>N=396</a:t>
            </a:r>
          </a:p>
        </p:txBody>
      </p:sp>
      <p:sp>
        <p:nvSpPr>
          <p:cNvPr id="3" name="TextBox 1">
            <a:extLst>
              <a:ext uri="{FF2B5EF4-FFF2-40B4-BE49-F238E27FC236}">
                <a16:creationId xmlns:a16="http://schemas.microsoft.com/office/drawing/2014/main" id="{092636FC-93CA-0D0E-568B-B3099D690F9D}"/>
              </a:ext>
            </a:extLst>
          </p:cNvPr>
          <p:cNvSpPr txBox="1"/>
          <p:nvPr/>
        </p:nvSpPr>
        <p:spPr>
          <a:xfrm>
            <a:off x="470262" y="6075574"/>
            <a:ext cx="11634652" cy="553593"/>
          </a:xfrm>
          <a:prstGeom prst="rect">
            <a:avLst/>
          </a:prstGeom>
          <a:ln>
            <a:noFill/>
          </a:ln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/>
              <a:t>--2020--  -----------------2021---------------  -----------------2022-----------------  ---------------2023------------------  -2024-</a:t>
            </a:r>
          </a:p>
          <a:p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877155358"/>
      </p:ext>
    </p:extLst>
  </p:cSld>
  <p:clrMapOvr>
    <a:masterClrMapping/>
  </p:clrMapOvr>
  <p:transition spd="med">
    <p:pull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494" y="79327"/>
            <a:ext cx="10515600" cy="751562"/>
          </a:xfrm>
        </p:spPr>
        <p:txBody>
          <a:bodyPr/>
          <a:lstStyle/>
          <a:p>
            <a:r>
              <a:rPr lang="en-US" sz="2400" dirty="0"/>
              <a:t>Texas CTRN Completed Baseline Visits by Month</a:t>
            </a:r>
            <a:br>
              <a:rPr lang="en-US" sz="2400" dirty="0"/>
            </a:br>
            <a:r>
              <a:rPr lang="en-US" sz="1600" dirty="0"/>
              <a:t>Thru 1/12/2024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56540685"/>
              </p:ext>
            </p:extLst>
          </p:nvPr>
        </p:nvGraphicFramePr>
        <p:xfrm>
          <a:off x="0" y="524107"/>
          <a:ext cx="12192000" cy="56459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9788530" y="796337"/>
            <a:ext cx="124401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N=2,174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C239CE3-3BC5-70B4-8869-63912B8AA247}"/>
              </a:ext>
            </a:extLst>
          </p:cNvPr>
          <p:cNvSpPr txBox="1"/>
          <p:nvPr/>
        </p:nvSpPr>
        <p:spPr>
          <a:xfrm>
            <a:off x="10554705" y="6398427"/>
            <a:ext cx="59234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17</a:t>
            </a:r>
          </a:p>
        </p:txBody>
      </p:sp>
      <p:sp>
        <p:nvSpPr>
          <p:cNvPr id="7" name="TextBox 1">
            <a:extLst>
              <a:ext uri="{FF2B5EF4-FFF2-40B4-BE49-F238E27FC236}">
                <a16:creationId xmlns:a16="http://schemas.microsoft.com/office/drawing/2014/main" id="{7A2FB700-B180-9D28-1E83-9305933748EA}"/>
              </a:ext>
            </a:extLst>
          </p:cNvPr>
          <p:cNvSpPr txBox="1"/>
          <p:nvPr/>
        </p:nvSpPr>
        <p:spPr>
          <a:xfrm>
            <a:off x="384627" y="6005255"/>
            <a:ext cx="11877041" cy="553593"/>
          </a:xfrm>
          <a:prstGeom prst="rect">
            <a:avLst/>
          </a:prstGeom>
          <a:ln>
            <a:noFill/>
          </a:ln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/>
              <a:t>--2020--  ----------------2021----------------  ----------------2022----------------  ----------------2023----------------  -----2024-----</a:t>
            </a:r>
          </a:p>
          <a:p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682229616"/>
      </p:ext>
    </p:extLst>
  </p:cSld>
  <p:clrMapOvr>
    <a:masterClrMapping/>
  </p:clrMapOvr>
  <p:transition spd="med">
    <p:pull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494" y="79327"/>
            <a:ext cx="10515600" cy="751562"/>
          </a:xfrm>
        </p:spPr>
        <p:txBody>
          <a:bodyPr/>
          <a:lstStyle/>
          <a:p>
            <a:r>
              <a:rPr lang="en-US" sz="2400" dirty="0"/>
              <a:t>Texas CTRN All Visits by Month</a:t>
            </a:r>
            <a:br>
              <a:rPr lang="en-US" sz="2400" dirty="0"/>
            </a:br>
            <a:r>
              <a:rPr lang="en-US" sz="1600" dirty="0"/>
              <a:t>Thru 1/12/2024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76949241"/>
              </p:ext>
            </p:extLst>
          </p:nvPr>
        </p:nvGraphicFramePr>
        <p:xfrm>
          <a:off x="0" y="618309"/>
          <a:ext cx="12192000" cy="54602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693473" y="773903"/>
            <a:ext cx="124401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N=7,013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FD551DB-6FBB-F95C-022B-41B402E189FB}"/>
              </a:ext>
            </a:extLst>
          </p:cNvPr>
          <p:cNvSpPr txBox="1"/>
          <p:nvPr/>
        </p:nvSpPr>
        <p:spPr>
          <a:xfrm>
            <a:off x="10672353" y="6513494"/>
            <a:ext cx="77506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85</a:t>
            </a:r>
          </a:p>
        </p:txBody>
      </p:sp>
      <p:sp>
        <p:nvSpPr>
          <p:cNvPr id="5" name="TextBox 1">
            <a:extLst>
              <a:ext uri="{FF2B5EF4-FFF2-40B4-BE49-F238E27FC236}">
                <a16:creationId xmlns:a16="http://schemas.microsoft.com/office/drawing/2014/main" id="{B9AE49E4-BC53-92E8-7280-134AB9E070EF}"/>
              </a:ext>
            </a:extLst>
          </p:cNvPr>
          <p:cNvSpPr txBox="1"/>
          <p:nvPr/>
        </p:nvSpPr>
        <p:spPr>
          <a:xfrm>
            <a:off x="314959" y="5918170"/>
            <a:ext cx="11877041" cy="553593"/>
          </a:xfrm>
          <a:prstGeom prst="rect">
            <a:avLst/>
          </a:prstGeom>
          <a:ln>
            <a:noFill/>
          </a:ln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/>
              <a:t>--2020--  ----------------2021----------------  ----------------2022----------------  ----------------2023----------------  -----2024-----</a:t>
            </a:r>
          </a:p>
          <a:p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3805383616"/>
      </p:ext>
    </p:extLst>
  </p:cSld>
  <p:clrMapOvr>
    <a:masterClrMapping/>
  </p:clrMapOvr>
  <p:transition spd="med">
    <p:pull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32298"/>
          </a:xfrm>
        </p:spPr>
        <p:txBody>
          <a:bodyPr>
            <a:noAutofit/>
          </a:bodyPr>
          <a:lstStyle/>
          <a:p>
            <a:pPr algn="ctr"/>
            <a:r>
              <a:rPr lang="en-US" sz="2800" dirty="0"/>
              <a:t>Texas CTRN Publications</a:t>
            </a:r>
            <a:br>
              <a:rPr lang="en-US" sz="2800" dirty="0"/>
            </a:br>
            <a:r>
              <a:rPr lang="en-US" sz="1800" dirty="0"/>
              <a:t>Published / In Press </a:t>
            </a:r>
            <a:endParaRPr lang="en-US" sz="1800" b="1" dirty="0">
              <a:solidFill>
                <a:srgbClr val="00205B"/>
              </a:solidFill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AC120E9F-D6AF-4D99-9E25-95BCA3C9ADBD}"/>
              </a:ext>
            </a:extLst>
          </p:cNvPr>
          <p:cNvGraphicFramePr>
            <a:graphicFrameLocks noGrp="1"/>
          </p:cNvGraphicFramePr>
          <p:nvPr/>
        </p:nvGraphicFramePr>
        <p:xfrm>
          <a:off x="10160" y="685813"/>
          <a:ext cx="12181840" cy="11300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7355">
                  <a:extLst>
                    <a:ext uri="{9D8B030D-6E8A-4147-A177-3AD203B41FA5}">
                      <a16:colId xmlns:a16="http://schemas.microsoft.com/office/drawing/2014/main" val="2050087342"/>
                    </a:ext>
                  </a:extLst>
                </a:gridCol>
                <a:gridCol w="8389965">
                  <a:extLst>
                    <a:ext uri="{9D8B030D-6E8A-4147-A177-3AD203B41FA5}">
                      <a16:colId xmlns:a16="http://schemas.microsoft.com/office/drawing/2014/main" val="1766115928"/>
                    </a:ext>
                  </a:extLst>
                </a:gridCol>
                <a:gridCol w="2284520">
                  <a:extLst>
                    <a:ext uri="{9D8B030D-6E8A-4147-A177-3AD203B41FA5}">
                      <a16:colId xmlns:a16="http://schemas.microsoft.com/office/drawing/2014/main" val="872945644"/>
                    </a:ext>
                  </a:extLst>
                </a:gridCol>
              </a:tblGrid>
              <a:tr h="238588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+mn-lt"/>
                        </a:rPr>
                        <a:t>Lead Author(s)</a:t>
                      </a:r>
                    </a:p>
                  </a:txBody>
                  <a:tcPr anchor="ctr">
                    <a:solidFill>
                      <a:srgbClr val="00286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+mn-lt"/>
                        </a:rPr>
                        <a:t>Title</a:t>
                      </a:r>
                    </a:p>
                  </a:txBody>
                  <a:tcPr anchor="ctr">
                    <a:solidFill>
                      <a:srgbClr val="00286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+mn-lt"/>
                        </a:rPr>
                        <a:t>Journal</a:t>
                      </a:r>
                    </a:p>
                  </a:txBody>
                  <a:tcPr anchor="ctr">
                    <a:solidFill>
                      <a:srgbClr val="00286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5260072"/>
                  </a:ext>
                </a:extLst>
              </a:tr>
              <a:tr h="246097"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+mn-lt"/>
                        </a:rPr>
                        <a:t>J </a:t>
                      </a:r>
                      <a:r>
                        <a:rPr lang="en-US" sz="1200" b="1" dirty="0" err="1">
                          <a:solidFill>
                            <a:srgbClr val="000000"/>
                          </a:solidFill>
                          <a:latin typeface="+mn-lt"/>
                        </a:rPr>
                        <a:t>Shahidullah</a:t>
                      </a:r>
                      <a:endParaRPr lang="en-US" sz="1200" b="1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i="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A003</a:t>
                      </a:r>
                      <a:r>
                        <a:rPr lang="en-US" sz="1200" b="1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- Establishing a Training Plan and Estimating Inter-Rater Reliability Across a Multi-Site State-Wide Trauma Research Network</a:t>
                      </a:r>
                    </a:p>
                  </a:txBody>
                  <a:tcP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>
                          <a:solidFill>
                            <a:srgbClr val="000000"/>
                          </a:solidFill>
                          <a:latin typeface="+mn-lt"/>
                        </a:rPr>
                        <a:t>Psychiatry Res  Impact: 11.22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267946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+mn-lt"/>
                        </a:rPr>
                        <a:t>S Clark</a:t>
                      </a:r>
                    </a:p>
                  </a:txBody>
                  <a:tcP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i="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A005</a:t>
                      </a:r>
                      <a:r>
                        <a:rPr lang="en-US" sz="1200" b="1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- Predictors of alcohol and substance use in trauma-exposed youth</a:t>
                      </a:r>
                      <a:endParaRPr lang="en-US" sz="1200" b="1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>
                          <a:solidFill>
                            <a:srgbClr val="000000"/>
                          </a:solidFill>
                          <a:latin typeface="+mn-lt"/>
                        </a:rPr>
                        <a:t>J Psychiatric Res  Impact: 4.96</a:t>
                      </a:r>
                    </a:p>
                  </a:txBody>
                  <a:tcPr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5868165"/>
                  </a:ext>
                </a:extLst>
              </a:tr>
              <a:tr h="307075"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+mn-lt"/>
                        </a:rPr>
                        <a:t>N </a:t>
                      </a:r>
                      <a:r>
                        <a:rPr lang="en-US" sz="1200" b="1" dirty="0" err="1">
                          <a:solidFill>
                            <a:srgbClr val="000000"/>
                          </a:solidFill>
                          <a:latin typeface="+mn-lt"/>
                        </a:rPr>
                        <a:t>Aksan</a:t>
                      </a:r>
                      <a:endParaRPr lang="en-US" sz="1200" b="1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rgbClr val="FF0000"/>
                          </a:solidFill>
                          <a:latin typeface="+mn-lt"/>
                        </a:rPr>
                        <a:t>A011</a:t>
                      </a: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+mn-lt"/>
                        </a:rPr>
                        <a:t> - Characterizing trauma exposure of children and youth with TESI: criterion validity for concurrent diagnostic profiles</a:t>
                      </a:r>
                    </a:p>
                  </a:txBody>
                  <a:tcP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>
                          <a:solidFill>
                            <a:srgbClr val="000000"/>
                          </a:solidFill>
                          <a:latin typeface="+mn-lt"/>
                        </a:rPr>
                        <a:t>J Affect </a:t>
                      </a:r>
                      <a:r>
                        <a:rPr lang="en-US" sz="1200" b="1" i="1" dirty="0" err="1">
                          <a:solidFill>
                            <a:srgbClr val="000000"/>
                          </a:solidFill>
                          <a:latin typeface="+mn-lt"/>
                        </a:rPr>
                        <a:t>Disord</a:t>
                      </a:r>
                      <a:r>
                        <a:rPr lang="en-US" sz="1200" b="1" i="1" dirty="0">
                          <a:solidFill>
                            <a:srgbClr val="000000"/>
                          </a:solidFill>
                          <a:latin typeface="+mn-lt"/>
                        </a:rPr>
                        <a:t>  Impact: 6.53</a:t>
                      </a:r>
                    </a:p>
                  </a:txBody>
                  <a:tcPr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3589765"/>
                  </a:ext>
                </a:extLst>
              </a:tr>
            </a:tbl>
          </a:graphicData>
        </a:graphic>
      </p:graphicFrame>
      <p:sp>
        <p:nvSpPr>
          <p:cNvPr id="5" name="Title 1">
            <a:extLst>
              <a:ext uri="{FF2B5EF4-FFF2-40B4-BE49-F238E27FC236}">
                <a16:creationId xmlns:a16="http://schemas.microsoft.com/office/drawing/2014/main" id="{01639083-C7A0-4CB2-9FD6-B431B5DB4634}"/>
              </a:ext>
            </a:extLst>
          </p:cNvPr>
          <p:cNvSpPr txBox="1">
            <a:spLocks/>
          </p:cNvSpPr>
          <p:nvPr/>
        </p:nvSpPr>
        <p:spPr>
          <a:xfrm>
            <a:off x="0" y="1820815"/>
            <a:ext cx="12192000" cy="260906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1" kern="1200">
                <a:solidFill>
                  <a:srgbClr val="00205B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dirty="0"/>
              <a:t>In Progress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812083DF-123D-1315-F509-1520723317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2785189"/>
              </p:ext>
            </p:extLst>
          </p:nvPr>
        </p:nvGraphicFramePr>
        <p:xfrm>
          <a:off x="0" y="2129980"/>
          <a:ext cx="12192000" cy="44841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40190">
                  <a:extLst>
                    <a:ext uri="{9D8B030D-6E8A-4147-A177-3AD203B41FA5}">
                      <a16:colId xmlns:a16="http://schemas.microsoft.com/office/drawing/2014/main" val="3243246870"/>
                    </a:ext>
                  </a:extLst>
                </a:gridCol>
                <a:gridCol w="1802000">
                  <a:extLst>
                    <a:ext uri="{9D8B030D-6E8A-4147-A177-3AD203B41FA5}">
                      <a16:colId xmlns:a16="http://schemas.microsoft.com/office/drawing/2014/main" val="2050087342"/>
                    </a:ext>
                  </a:extLst>
                </a:gridCol>
                <a:gridCol w="7261930">
                  <a:extLst>
                    <a:ext uri="{9D8B030D-6E8A-4147-A177-3AD203B41FA5}">
                      <a16:colId xmlns:a16="http://schemas.microsoft.com/office/drawing/2014/main" val="1766115928"/>
                    </a:ext>
                  </a:extLst>
                </a:gridCol>
                <a:gridCol w="1387880">
                  <a:extLst>
                    <a:ext uri="{9D8B030D-6E8A-4147-A177-3AD203B41FA5}">
                      <a16:colId xmlns:a16="http://schemas.microsoft.com/office/drawing/2014/main" val="872945644"/>
                    </a:ext>
                  </a:extLst>
                </a:gridCol>
              </a:tblGrid>
              <a:tr h="333358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+mn-lt"/>
                        </a:rPr>
                        <a:t>Status</a:t>
                      </a:r>
                    </a:p>
                  </a:txBody>
                  <a:tcPr anchor="ctr">
                    <a:solidFill>
                      <a:srgbClr val="00286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+mn-lt"/>
                        </a:rPr>
                        <a:t>Lead Author(s)</a:t>
                      </a:r>
                    </a:p>
                  </a:txBody>
                  <a:tcPr anchor="ctr">
                    <a:solidFill>
                      <a:srgbClr val="00286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+mn-lt"/>
                        </a:rPr>
                        <a:t>Title</a:t>
                      </a:r>
                    </a:p>
                  </a:txBody>
                  <a:tcPr anchor="ctr">
                    <a:solidFill>
                      <a:srgbClr val="00286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+mn-lt"/>
                        </a:rPr>
                        <a:t>Submitted</a:t>
                      </a:r>
                    </a:p>
                  </a:txBody>
                  <a:tcPr anchor="ctr">
                    <a:solidFill>
                      <a:srgbClr val="00286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5260072"/>
                  </a:ext>
                </a:extLst>
              </a:tr>
              <a:tr h="266167"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>
                          <a:solidFill>
                            <a:srgbClr val="FF0000"/>
                          </a:solidFill>
                          <a:latin typeface="+mn-lt"/>
                        </a:rPr>
                        <a:t>RESUBMITTED</a:t>
                      </a:r>
                    </a:p>
                    <a:p>
                      <a:pPr algn="r"/>
                      <a:r>
                        <a:rPr lang="en-US" sz="1200" b="1" dirty="0">
                          <a:solidFill>
                            <a:srgbClr val="FF0000"/>
                          </a:solidFill>
                          <a:latin typeface="+mn-lt"/>
                        </a:rPr>
                        <a:t>1/9/2024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+mn-lt"/>
                        </a:rPr>
                        <a:t>R Brown, J Cisler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i="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A009</a:t>
                      </a:r>
                      <a:r>
                        <a:rPr lang="en-US" sz="1200" b="1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- The Impact of childhood resiliency on internalizing symptom severity among trauma-exposed youth</a:t>
                      </a:r>
                      <a:endParaRPr lang="en-US" sz="1200" b="1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1" i="1" dirty="0">
                          <a:solidFill>
                            <a:srgbClr val="000000"/>
                          </a:solidFill>
                          <a:latin typeface="+mn-lt"/>
                        </a:rPr>
                        <a:t>Psychiatry Res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0891029"/>
                  </a:ext>
                </a:extLst>
              </a:tr>
              <a:tr h="269422"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>
                          <a:solidFill>
                            <a:srgbClr val="FF0000"/>
                          </a:solidFill>
                          <a:latin typeface="+mn-lt"/>
                        </a:rPr>
                        <a:t>REVISING FOR RESUBMISSION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+mn-lt"/>
                        </a:rPr>
                        <a:t>C Dodd</a:t>
                      </a:r>
                    </a:p>
                  </a:txBody>
                  <a:tcP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i="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A001</a:t>
                      </a:r>
                      <a:r>
                        <a:rPr lang="en-US" sz="1200" b="1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- Measurement invariance of PTSD symptom models in a diverse longitudinal study of trauma-exposed youth</a:t>
                      </a:r>
                      <a:endParaRPr lang="en-US" sz="1200" b="1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1" i="1" dirty="0">
                          <a:solidFill>
                            <a:srgbClr val="000000"/>
                          </a:solidFill>
                          <a:latin typeface="+mn-lt"/>
                        </a:rPr>
                        <a:t>J Trauma Stress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9503738"/>
                  </a:ext>
                </a:extLst>
              </a:tr>
              <a:tr h="121757"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>
                          <a:solidFill>
                            <a:srgbClr val="FF0000"/>
                          </a:solidFill>
                          <a:latin typeface="+mn-lt"/>
                        </a:rPr>
                        <a:t>SUBMITTED</a:t>
                      </a:r>
                    </a:p>
                    <a:p>
                      <a:pPr algn="r"/>
                      <a:r>
                        <a:rPr lang="en-US" sz="1200" b="1" dirty="0">
                          <a:solidFill>
                            <a:srgbClr val="FF0000"/>
                          </a:solidFill>
                          <a:latin typeface="+mn-lt"/>
                        </a:rPr>
                        <a:t>1/16/2024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0" baseline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 Leri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0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A019</a:t>
                      </a:r>
                      <a:r>
                        <a:rPr lang="en-US" sz="1200" b="1" i="0" baseline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– The role of recurrent trauma on comorbid PTSD and substance use among trauma exposed youth.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1" i="1" dirty="0">
                          <a:solidFill>
                            <a:srgbClr val="000000"/>
                          </a:solidFill>
                          <a:latin typeface="+mn-lt"/>
                        </a:rPr>
                        <a:t>Psychiatry Res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3232092"/>
                  </a:ext>
                </a:extLst>
              </a:tr>
              <a:tr h="160523"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+mn-lt"/>
                        </a:rPr>
                        <a:t>Writing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+mn-lt"/>
                        </a:rPr>
                        <a:t>J Sandoval, A Garrett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i="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A006</a:t>
                      </a:r>
                      <a:r>
                        <a:rPr lang="en-US" sz="1200" b="1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- Associations between ethnic identity, dissonance, and posttraumatic stress in youth</a:t>
                      </a:r>
                      <a:endParaRPr lang="en-US" sz="1200" b="1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200" b="1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9161542"/>
                  </a:ext>
                </a:extLst>
              </a:tr>
              <a:tr h="183013"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+mn-lt"/>
                        </a:rPr>
                        <a:t>Writing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+mn-lt"/>
                        </a:rPr>
                        <a:t>J Rousseau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rgbClr val="FF0000"/>
                          </a:solidFill>
                          <a:latin typeface="+mn-lt"/>
                        </a:rPr>
                        <a:t>A012</a:t>
                      </a: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+mn-lt"/>
                        </a:rPr>
                        <a:t> - Methods to support data quality through clinical research informatics for the Texas Childhood Trauma Research Network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200" b="1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9546282"/>
                  </a:ext>
                </a:extLst>
              </a:tr>
              <a:tr h="306644"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+mn-lt"/>
                        </a:rPr>
                        <a:t>Data Analysis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+mn-lt"/>
                        </a:rPr>
                        <a:t>K Wagner, C Dodd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rgbClr val="FF0000"/>
                          </a:solidFill>
                          <a:latin typeface="+mn-lt"/>
                          <a:ea typeface="+mj-lt"/>
                          <a:cs typeface="+mj-lt"/>
                        </a:rPr>
                        <a:t>A008.B </a:t>
                      </a: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+mn-lt"/>
                          <a:ea typeface="+mj-lt"/>
                          <a:cs typeface="+mj-lt"/>
                        </a:rPr>
                        <a:t>- Risk factors associated with the development of PTS, anxiety, and depressive symptoms</a:t>
                      </a:r>
                      <a:endParaRPr lang="en-US" sz="120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200" b="1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3783314"/>
                  </a:ext>
                </a:extLst>
              </a:tr>
              <a:tr h="306644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Data Analysis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0" baseline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 </a:t>
                      </a:r>
                      <a:r>
                        <a:rPr lang="en-US" sz="1200" b="1" i="0" baseline="0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Onyeka</a:t>
                      </a:r>
                      <a:endParaRPr lang="en-US" sz="1200" b="1" i="0" baseline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0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A013</a:t>
                      </a:r>
                      <a:r>
                        <a:rPr lang="en-US" sz="1200" b="1" i="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- Exploring resilience profiles of trauma exposed youth: a heterogeneous, person-centered approach</a:t>
                      </a:r>
                      <a:endParaRPr lang="en-US" sz="1200" b="1" i="0" baseline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200" b="1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5105355"/>
                  </a:ext>
                </a:extLst>
              </a:tr>
              <a:tr h="306644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Data Analysis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0" baseline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 </a:t>
                      </a:r>
                      <a:r>
                        <a:rPr lang="en-US" sz="1200" b="1" i="0" baseline="0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Pinciotti</a:t>
                      </a:r>
                      <a:endParaRPr lang="en-US" sz="1200" b="1" i="0" baseline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0" kern="1200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A014.B</a:t>
                      </a:r>
                      <a:r>
                        <a:rPr lang="en-US" sz="1200" b="1" i="0" kern="12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- Risk factors and longitudinal impact of obsessive-compulsive disorder in youth exposed to trauma</a:t>
                      </a:r>
                      <a:endParaRPr lang="en-US" sz="1200" b="1" i="0" kern="1200" baseline="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200" b="1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30035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Data Analysis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0" baseline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 Logue</a:t>
                      </a:r>
                    </a:p>
                  </a:txBody>
                  <a:tcP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0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A016</a:t>
                      </a:r>
                      <a:r>
                        <a:rPr lang="en-US" sz="1200" b="1" i="0" baseline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- The effects of recent trauma exposure and PTSD on perceived social support in children and adolescents</a:t>
                      </a:r>
                    </a:p>
                  </a:txBody>
                  <a:tcP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200" b="1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078246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Data Analysis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0" baseline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 Pinciotti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0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A018</a:t>
                      </a:r>
                      <a:r>
                        <a:rPr lang="en-US" sz="1200" b="1" i="0" baseline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– The structure of posttraumatic stress symptoms in youth with and without OCD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200" b="1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8771639"/>
                  </a:ext>
                </a:extLst>
              </a:tr>
              <a:tr h="354129"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+mn-lt"/>
                        </a:rPr>
                        <a:t>Data Analysis</a:t>
                      </a:r>
                    </a:p>
                  </a:txBody>
                  <a:tcP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0" baseline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 De Vargas</a:t>
                      </a:r>
                    </a:p>
                  </a:txBody>
                  <a:tcP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0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A015.C</a:t>
                      </a:r>
                      <a:r>
                        <a:rPr lang="en-US" sz="1200" b="1" i="0" baseline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– Dissociation as a mediating factor in suicidality among youth who have experienced trauma examining a cohort of Texas youth in the TX-Childhood Trauma Research Network</a:t>
                      </a:r>
                    </a:p>
                  </a:txBody>
                  <a:tcP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200" b="1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95899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8781881"/>
      </p:ext>
    </p:extLst>
  </p:cSld>
  <p:clrMapOvr>
    <a:masterClrMapping/>
  </p:clrMapOvr>
  <p:transition spd="med">
    <p:pull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D91E35-ED2B-49C6-9B64-C5EDA2C8D5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23445"/>
          </a:xfrm>
        </p:spPr>
        <p:txBody>
          <a:bodyPr/>
          <a:lstStyle/>
          <a:p>
            <a:r>
              <a:rPr lang="en-US" dirty="0"/>
              <a:t>TF-CBT Countdown to Launch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6EF59CA8-0AF6-DCB4-DF57-A4041F12644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6434511"/>
              </p:ext>
            </p:extLst>
          </p:nvPr>
        </p:nvGraphicFramePr>
        <p:xfrm>
          <a:off x="884285" y="527650"/>
          <a:ext cx="10375897" cy="4968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57608">
                  <a:extLst>
                    <a:ext uri="{9D8B030D-6E8A-4147-A177-3AD203B41FA5}">
                      <a16:colId xmlns:a16="http://schemas.microsoft.com/office/drawing/2014/main" val="424664005"/>
                    </a:ext>
                  </a:extLst>
                </a:gridCol>
                <a:gridCol w="656472">
                  <a:extLst>
                    <a:ext uri="{9D8B030D-6E8A-4147-A177-3AD203B41FA5}">
                      <a16:colId xmlns:a16="http://schemas.microsoft.com/office/drawing/2014/main" val="3578105584"/>
                    </a:ext>
                  </a:extLst>
                </a:gridCol>
                <a:gridCol w="5146526">
                  <a:extLst>
                    <a:ext uri="{9D8B030D-6E8A-4147-A177-3AD203B41FA5}">
                      <a16:colId xmlns:a16="http://schemas.microsoft.com/office/drawing/2014/main" val="1679864616"/>
                    </a:ext>
                  </a:extLst>
                </a:gridCol>
                <a:gridCol w="1515291">
                  <a:extLst>
                    <a:ext uri="{9D8B030D-6E8A-4147-A177-3AD203B41FA5}">
                      <a16:colId xmlns:a16="http://schemas.microsoft.com/office/drawing/2014/main" val="155893851"/>
                    </a:ext>
                  </a:extLst>
                </a:gridCol>
              </a:tblGrid>
              <a:tr h="45201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Node</a:t>
                      </a:r>
                    </a:p>
                  </a:txBody>
                  <a:tcPr anchor="ctr">
                    <a:solidFill>
                      <a:srgbClr val="00205B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Regulatory Status</a:t>
                      </a:r>
                    </a:p>
                  </a:txBody>
                  <a:tcPr anchor="ctr">
                    <a:solidFill>
                      <a:srgbClr val="00205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# CTRN Ready Therapists</a:t>
                      </a:r>
                    </a:p>
                  </a:txBody>
                  <a:tcPr anchor="ctr">
                    <a:solidFill>
                      <a:srgbClr val="00205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1882223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Baylor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Approved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/>
                        <a:t>0 / 1</a:t>
                      </a:r>
                    </a:p>
                  </a:txBody>
                  <a:tcPr anchor="ctr"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4017018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Texas A&amp;M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Working with Local IRB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/>
                        <a:t>0 / 2</a:t>
                      </a:r>
                    </a:p>
                  </a:txBody>
                  <a:tcPr anchor="ctr"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9956193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Texas Tech HSC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Working with Local IRB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/>
                        <a:t>0 / 1</a:t>
                      </a:r>
                    </a:p>
                  </a:txBody>
                  <a:tcPr anchor="ctr"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9442148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Texas Tech HSC - El Paso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Submitting to UTSW 1/19 or 1/22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/>
                        <a:t>1 / 1</a:t>
                      </a: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2319536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U North Texas</a:t>
                      </a:r>
                      <a:r>
                        <a:rPr lang="en-US" sz="1600" b="1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HSC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Working with Local IRB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/>
                        <a:t>1 / 1</a:t>
                      </a: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8824859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UT Austin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Submitting to UTSW 1/19 or 1/22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/>
                        <a:t>1 / 2</a:t>
                      </a: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616108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UT HSC Houston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Approved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/>
                        <a:t>5 / 5</a:t>
                      </a:r>
                    </a:p>
                  </a:txBody>
                  <a:tcPr anchor="ctr"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4489772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UT HSC San Antonio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 anchor="ctr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Working with Local IRB</a:t>
                      </a:r>
                    </a:p>
                  </a:txBody>
                  <a:tcPr marL="68580" marR="68580" marT="0" marB="0" anchor="ctr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/>
                        <a:t>1 / 1</a:t>
                      </a:r>
                    </a:p>
                  </a:txBody>
                  <a:tcPr anchor="ctr"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17658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UT HSC</a:t>
                      </a:r>
                      <a:r>
                        <a:rPr lang="en-US" sz="1600" b="1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Tyler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Working with Local IRB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/>
                        <a:t>0 / 2</a:t>
                      </a:r>
                    </a:p>
                  </a:txBody>
                  <a:tcPr anchor="ctr"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573799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UT Medical Branch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Approved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/>
                        <a:t>1 / 2</a:t>
                      </a: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2153821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UT Rio Grande Valley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Approved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/>
                        <a:t>0 / 2</a:t>
                      </a:r>
                    </a:p>
                  </a:txBody>
                  <a:tcPr anchor="ctr"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7396235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UT Southwestern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N/A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Working with Children’s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/>
                        <a:t>1 / 2</a:t>
                      </a: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434343"/>
                  </a:ext>
                </a:extLst>
              </a:tr>
            </a:tbl>
          </a:graphicData>
        </a:graphic>
      </p:graphicFrame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C81030DB-5B16-79FE-4C9D-CEF5C56842A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8576911"/>
              </p:ext>
            </p:extLst>
          </p:nvPr>
        </p:nvGraphicFramePr>
        <p:xfrm>
          <a:off x="905691" y="5535506"/>
          <a:ext cx="8940800" cy="11555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63628">
                  <a:extLst>
                    <a:ext uri="{9D8B030D-6E8A-4147-A177-3AD203B41FA5}">
                      <a16:colId xmlns:a16="http://schemas.microsoft.com/office/drawing/2014/main" val="2550224536"/>
                    </a:ext>
                  </a:extLst>
                </a:gridCol>
                <a:gridCol w="7277172">
                  <a:extLst>
                    <a:ext uri="{9D8B030D-6E8A-4147-A177-3AD203B41FA5}">
                      <a16:colId xmlns:a16="http://schemas.microsoft.com/office/drawing/2014/main" val="2098316078"/>
                    </a:ext>
                  </a:extLst>
                </a:gridCol>
              </a:tblGrid>
              <a:tr h="273362">
                <a:tc>
                  <a:txBody>
                    <a:bodyPr/>
                    <a:lstStyle/>
                    <a:p>
                      <a:r>
                        <a:rPr lang="en-US" sz="1200" i="1" dirty="0">
                          <a:solidFill>
                            <a:srgbClr val="002868"/>
                          </a:solidFill>
                        </a:rPr>
                        <a:t>Regulatory Status: </a:t>
                      </a:r>
                      <a:endParaRPr lang="en-US" sz="1200" i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1" dirty="0">
                          <a:solidFill>
                            <a:srgbClr val="002868"/>
                          </a:solidFill>
                        </a:rPr>
                        <a:t>1 – Central IRB approved protocol &amp; submitted reliance agreement documents to Local IRB.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65912058"/>
                  </a:ext>
                </a:extLst>
              </a:tr>
              <a:tr h="273362">
                <a:tc>
                  <a:txBody>
                    <a:bodyPr/>
                    <a:lstStyle/>
                    <a:p>
                      <a:endParaRPr lang="en-US" sz="1200" i="1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i="1" dirty="0">
                          <a:solidFill>
                            <a:srgbClr val="002868"/>
                          </a:solidFill>
                        </a:rPr>
                        <a:t>2 – Local IRB reviewing reliance agreement documents.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21405721"/>
                  </a:ext>
                </a:extLst>
              </a:tr>
              <a:tr h="273362">
                <a:tc>
                  <a:txBody>
                    <a:bodyPr/>
                    <a:lstStyle/>
                    <a:p>
                      <a:endParaRPr lang="en-US" sz="1200" i="1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i="1" dirty="0">
                          <a:solidFill>
                            <a:srgbClr val="002868"/>
                          </a:solidFill>
                        </a:rPr>
                        <a:t>3 – Local IRB approved reliance agreement &amp; submitted to Central IRB.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35731278"/>
                  </a:ext>
                </a:extLst>
              </a:tr>
              <a:tr h="332591">
                <a:tc>
                  <a:txBody>
                    <a:bodyPr/>
                    <a:lstStyle/>
                    <a:p>
                      <a:endParaRPr lang="en-US" sz="1200" i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i="1" dirty="0">
                          <a:solidFill>
                            <a:srgbClr val="002868"/>
                          </a:solidFill>
                        </a:rPr>
                        <a:t>4 – Central IRB approved completed reliance agreement. 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8722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6739773"/>
      </p:ext>
    </p:extLst>
  </p:cSld>
  <p:clrMapOvr>
    <a:masterClrMapping/>
  </p:clrMapOvr>
  <p:transition spd="med">
    <p:pull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1192B6-DAC8-B130-25D7-3C7D947AFF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9471" y="72696"/>
            <a:ext cx="10515600" cy="5847907"/>
          </a:xfrm>
        </p:spPr>
        <p:txBody>
          <a:bodyPr/>
          <a:lstStyle/>
          <a:p>
            <a:r>
              <a:rPr lang="en-US" dirty="0"/>
              <a:t>TF-CBT On-Going Therapist Training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CE776D0-4787-5AC9-7244-E0E3462352A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2623629"/>
              </p:ext>
            </p:extLst>
          </p:nvPr>
        </p:nvGraphicFramePr>
        <p:xfrm>
          <a:off x="202473" y="728346"/>
          <a:ext cx="11736978" cy="41658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711">
                  <a:extLst>
                    <a:ext uri="{9D8B030D-6E8A-4147-A177-3AD203B41FA5}">
                      <a16:colId xmlns:a16="http://schemas.microsoft.com/office/drawing/2014/main" val="2136816302"/>
                    </a:ext>
                  </a:extLst>
                </a:gridCol>
                <a:gridCol w="2212911">
                  <a:extLst>
                    <a:ext uri="{9D8B030D-6E8A-4147-A177-3AD203B41FA5}">
                      <a16:colId xmlns:a16="http://schemas.microsoft.com/office/drawing/2014/main" val="926933688"/>
                    </a:ext>
                  </a:extLst>
                </a:gridCol>
                <a:gridCol w="2212911">
                  <a:extLst>
                    <a:ext uri="{9D8B030D-6E8A-4147-A177-3AD203B41FA5}">
                      <a16:colId xmlns:a16="http://schemas.microsoft.com/office/drawing/2014/main" val="1688123124"/>
                    </a:ext>
                  </a:extLst>
                </a:gridCol>
                <a:gridCol w="1201783">
                  <a:extLst>
                    <a:ext uri="{9D8B030D-6E8A-4147-A177-3AD203B41FA5}">
                      <a16:colId xmlns:a16="http://schemas.microsoft.com/office/drawing/2014/main" val="2772687322"/>
                    </a:ext>
                  </a:extLst>
                </a:gridCol>
                <a:gridCol w="1079863">
                  <a:extLst>
                    <a:ext uri="{9D8B030D-6E8A-4147-A177-3AD203B41FA5}">
                      <a16:colId xmlns:a16="http://schemas.microsoft.com/office/drawing/2014/main" val="3531849645"/>
                    </a:ext>
                  </a:extLst>
                </a:gridCol>
                <a:gridCol w="1097280">
                  <a:extLst>
                    <a:ext uri="{9D8B030D-6E8A-4147-A177-3AD203B41FA5}">
                      <a16:colId xmlns:a16="http://schemas.microsoft.com/office/drawing/2014/main" val="3946791553"/>
                    </a:ext>
                  </a:extLst>
                </a:gridCol>
                <a:gridCol w="1088571">
                  <a:extLst>
                    <a:ext uri="{9D8B030D-6E8A-4147-A177-3AD203B41FA5}">
                      <a16:colId xmlns:a16="http://schemas.microsoft.com/office/drawing/2014/main" val="4108994177"/>
                    </a:ext>
                  </a:extLst>
                </a:gridCol>
                <a:gridCol w="1166948">
                  <a:extLst>
                    <a:ext uri="{9D8B030D-6E8A-4147-A177-3AD203B41FA5}">
                      <a16:colId xmlns:a16="http://schemas.microsoft.com/office/drawing/2014/main" val="283814163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205B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Cohort 2</a:t>
                      </a:r>
                    </a:p>
                  </a:txBody>
                  <a:tcPr>
                    <a:solidFill>
                      <a:srgbClr val="00205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Cohort 3</a:t>
                      </a:r>
                    </a:p>
                  </a:txBody>
                  <a:tcPr>
                    <a:solidFill>
                      <a:srgbClr val="00205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Cohort 4</a:t>
                      </a:r>
                    </a:p>
                  </a:txBody>
                  <a:tcPr>
                    <a:solidFill>
                      <a:srgbClr val="00205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Cohort 5</a:t>
                      </a:r>
                    </a:p>
                  </a:txBody>
                  <a:tcPr>
                    <a:solidFill>
                      <a:srgbClr val="00205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Cohort 6</a:t>
                      </a:r>
                    </a:p>
                  </a:txBody>
                  <a:tcPr>
                    <a:solidFill>
                      <a:srgbClr val="00205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Cohort 7</a:t>
                      </a:r>
                    </a:p>
                  </a:txBody>
                  <a:tcPr>
                    <a:solidFill>
                      <a:srgbClr val="00205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94898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Begin Date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January 2024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Apr2024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July 2024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Oct 2024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Jan 2025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Apr 2025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8888181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b="1" dirty="0"/>
                        <a:t># Therapists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8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TBD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TBD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TBD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TBD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TBD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93231601"/>
                  </a:ext>
                </a:extLst>
              </a:tr>
              <a:tr h="0">
                <a:tc rowSpan="8">
                  <a:txBody>
                    <a:bodyPr/>
                    <a:lstStyle/>
                    <a:p>
                      <a:r>
                        <a:rPr lang="en-US" b="1" dirty="0"/>
                        <a:t>Therapists / Nodes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Keaton Soileau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Baylor</a:t>
                      </a:r>
                    </a:p>
                  </a:txBody>
                  <a:tcPr anchor="ctr"/>
                </a:tc>
                <a:tc rowSpan="8">
                  <a:txBody>
                    <a:bodyPr/>
                    <a:lstStyle/>
                    <a:p>
                      <a:pPr algn="ctr"/>
                      <a:r>
                        <a:rPr lang="en-US" dirty="0"/>
                        <a:t>TBD</a:t>
                      </a:r>
                    </a:p>
                  </a:txBody>
                  <a:tcPr/>
                </a:tc>
                <a:tc rowSpan="8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TBD</a:t>
                      </a:r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tc rowSpan="8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TBD</a:t>
                      </a:r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tc rowSpan="8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TBD</a:t>
                      </a:r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tc rowSpan="8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TBD</a:t>
                      </a:r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7587676"/>
                  </a:ext>
                </a:extLst>
              </a:tr>
              <a:tr h="36748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Cassie Christian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Texas A&amp;M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8542006"/>
                  </a:ext>
                </a:extLst>
              </a:tr>
              <a:tr h="40059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Kathy Toney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Texas A&amp;M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8757867"/>
                  </a:ext>
                </a:extLst>
              </a:tr>
              <a:tr h="37011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Marshall Smith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Texas Tech HSC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7889184"/>
                  </a:ext>
                </a:extLst>
              </a:tr>
              <a:tr h="4572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Sarah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Gojer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UT Austin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7629216"/>
                  </a:ext>
                </a:extLst>
              </a:tr>
              <a:tr h="3429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Jasmine Thomas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UT Austin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3550965"/>
                  </a:ext>
                </a:extLst>
              </a:tr>
              <a:tr h="2286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Amber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Teschendorf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UT Medical Branch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58983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Nicholas Wester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UT Southwestern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89000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88911935"/>
      </p:ext>
    </p:extLst>
  </p:cSld>
  <p:clrMapOvr>
    <a:masterClrMapping/>
  </p:clrMapOvr>
  <p:transition spd="med">
    <p:pull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7246C1-7B18-A236-B305-EEE149C86D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9410" y="1"/>
            <a:ext cx="10515600" cy="566530"/>
          </a:xfrm>
        </p:spPr>
        <p:txBody>
          <a:bodyPr/>
          <a:lstStyle/>
          <a:p>
            <a:r>
              <a:rPr lang="en-US" dirty="0"/>
              <a:t>Texas CTRN Diagnoses at Baseline</a:t>
            </a:r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63C232FA-8DC6-B34C-46C5-60A1FD8CEE59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269965" y="705394"/>
          <a:ext cx="11547565" cy="58941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B207E16A-93D2-D5B6-F206-31C31B22D535}"/>
              </a:ext>
            </a:extLst>
          </p:cNvPr>
          <p:cNvSpPr txBox="1"/>
          <p:nvPr/>
        </p:nvSpPr>
        <p:spPr>
          <a:xfrm>
            <a:off x="9788530" y="1044815"/>
            <a:ext cx="124401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N=2,174</a:t>
            </a:r>
          </a:p>
        </p:txBody>
      </p:sp>
    </p:spTree>
    <p:extLst>
      <p:ext uri="{BB962C8B-B14F-4D97-AF65-F5344CB8AC3E}">
        <p14:creationId xmlns:p14="http://schemas.microsoft.com/office/powerpoint/2010/main" val="880612134"/>
      </p:ext>
    </p:extLst>
  </p:cSld>
  <p:clrMapOvr>
    <a:masterClrMapping/>
  </p:clrMapOvr>
  <p:transition spd="med">
    <p:pull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7246C1-7B18-A236-B305-EEE149C86D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9410" y="1"/>
            <a:ext cx="10515600" cy="566530"/>
          </a:xfrm>
        </p:spPr>
        <p:txBody>
          <a:bodyPr/>
          <a:lstStyle/>
          <a:p>
            <a:r>
              <a:rPr lang="en-US" dirty="0"/>
              <a:t>Texas CTRN Diagnoses at Baseline (Percentage)</a:t>
            </a:r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63C232FA-8DC6-B34C-46C5-60A1FD8CEE59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269965" y="705394"/>
          <a:ext cx="11547565" cy="58941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B207E16A-93D2-D5B6-F206-31C31B22D535}"/>
              </a:ext>
            </a:extLst>
          </p:cNvPr>
          <p:cNvSpPr txBox="1"/>
          <p:nvPr/>
        </p:nvSpPr>
        <p:spPr>
          <a:xfrm>
            <a:off x="9788530" y="1044815"/>
            <a:ext cx="124401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N=2,174</a:t>
            </a:r>
          </a:p>
        </p:txBody>
      </p:sp>
    </p:spTree>
    <p:extLst>
      <p:ext uri="{BB962C8B-B14F-4D97-AF65-F5344CB8AC3E}">
        <p14:creationId xmlns:p14="http://schemas.microsoft.com/office/powerpoint/2010/main" val="1645203533"/>
      </p:ext>
    </p:extLst>
  </p:cSld>
  <p:clrMapOvr>
    <a:masterClrMapping/>
  </p:clrMapOvr>
  <p:transition spd="med">
    <p:pull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F26E1B-0EB0-41AA-12B8-F09791DDB2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4305" y="1"/>
            <a:ext cx="10515600" cy="548639"/>
          </a:xfrm>
        </p:spPr>
        <p:txBody>
          <a:bodyPr/>
          <a:lstStyle/>
          <a:p>
            <a:r>
              <a:rPr lang="en-US" dirty="0"/>
              <a:t>Worst Trauma &amp; Child Perpetrated Violence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73488DC6-DF56-0D65-CED8-42E50B61A12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58313490"/>
              </p:ext>
            </p:extLst>
          </p:nvPr>
        </p:nvGraphicFramePr>
        <p:xfrm>
          <a:off x="365760" y="745762"/>
          <a:ext cx="11606343" cy="4251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35086">
                  <a:extLst>
                    <a:ext uri="{9D8B030D-6E8A-4147-A177-3AD203B41FA5}">
                      <a16:colId xmlns:a16="http://schemas.microsoft.com/office/drawing/2014/main" val="2203596240"/>
                    </a:ext>
                  </a:extLst>
                </a:gridCol>
                <a:gridCol w="1454331">
                  <a:extLst>
                    <a:ext uri="{9D8B030D-6E8A-4147-A177-3AD203B41FA5}">
                      <a16:colId xmlns:a16="http://schemas.microsoft.com/office/drawing/2014/main" val="1919652205"/>
                    </a:ext>
                  </a:extLst>
                </a:gridCol>
                <a:gridCol w="1672046">
                  <a:extLst>
                    <a:ext uri="{9D8B030D-6E8A-4147-A177-3AD203B41FA5}">
                      <a16:colId xmlns:a16="http://schemas.microsoft.com/office/drawing/2014/main" val="2441019679"/>
                    </a:ext>
                  </a:extLst>
                </a:gridCol>
                <a:gridCol w="1297577">
                  <a:extLst>
                    <a:ext uri="{9D8B030D-6E8A-4147-A177-3AD203B41FA5}">
                      <a16:colId xmlns:a16="http://schemas.microsoft.com/office/drawing/2014/main" val="2009460571"/>
                    </a:ext>
                  </a:extLst>
                </a:gridCol>
                <a:gridCol w="1349829">
                  <a:extLst>
                    <a:ext uri="{9D8B030D-6E8A-4147-A177-3AD203B41FA5}">
                      <a16:colId xmlns:a16="http://schemas.microsoft.com/office/drawing/2014/main" val="1946353041"/>
                    </a:ext>
                  </a:extLst>
                </a:gridCol>
                <a:gridCol w="1393371">
                  <a:extLst>
                    <a:ext uri="{9D8B030D-6E8A-4147-A177-3AD203B41FA5}">
                      <a16:colId xmlns:a16="http://schemas.microsoft.com/office/drawing/2014/main" val="3443481711"/>
                    </a:ext>
                  </a:extLst>
                </a:gridCol>
                <a:gridCol w="1304103">
                  <a:extLst>
                    <a:ext uri="{9D8B030D-6E8A-4147-A177-3AD203B41FA5}">
                      <a16:colId xmlns:a16="http://schemas.microsoft.com/office/drawing/2014/main" val="6198244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Child Perpetrated Violence</a:t>
                      </a:r>
                    </a:p>
                  </a:txBody>
                  <a:tcPr anchor="ctr">
                    <a:solidFill>
                      <a:srgbClr val="00205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Physical Abuse &amp; Violence</a:t>
                      </a:r>
                    </a:p>
                  </a:txBody>
                  <a:tcPr anchor="ctr">
                    <a:solidFill>
                      <a:srgbClr val="00205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Threatened Violence</a:t>
                      </a:r>
                    </a:p>
                  </a:txBody>
                  <a:tcPr anchor="ctr">
                    <a:solidFill>
                      <a:srgbClr val="00205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Sexual Abuse</a:t>
                      </a:r>
                    </a:p>
                  </a:txBody>
                  <a:tcPr anchor="ctr">
                    <a:solidFill>
                      <a:srgbClr val="00205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Family Violence &amp; Threats</a:t>
                      </a:r>
                    </a:p>
                  </a:txBody>
                  <a:tcPr anchor="ctr">
                    <a:solidFill>
                      <a:srgbClr val="00205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Community Violence &amp; Threats</a:t>
                      </a:r>
                    </a:p>
                  </a:txBody>
                  <a:tcPr anchor="ctr">
                    <a:solidFill>
                      <a:srgbClr val="00205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All Others</a:t>
                      </a:r>
                    </a:p>
                  </a:txBody>
                  <a:tcPr anchor="ctr">
                    <a:solidFill>
                      <a:srgbClr val="00205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10023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Threaten Others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23.1%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2.8%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5.1%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5.6%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25690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Harm Others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19.2%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9.1%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5.6%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2.6%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4.5%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6340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Start Fights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19.2%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7.0%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10.3%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12.5%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7.3%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3887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Use Weapons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3.9%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0.7%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49031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Harm Animals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7.7%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1.4%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1.1%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88715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Forced Theft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3.9%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9.1%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2.8%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2.6%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1.4%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43177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Forced Sex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04707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Arson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4.0%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1.4%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5.3%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2.4%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36902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Vandalism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19.1%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9.1%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7.0%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5.1%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5.6%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62943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D98F7AE9-621C-1ED8-EF39-90B47C0C111C}"/>
              </a:ext>
            </a:extLst>
          </p:cNvPr>
          <p:cNvSpPr txBox="1"/>
          <p:nvPr/>
        </p:nvSpPr>
        <p:spPr>
          <a:xfrm>
            <a:off x="10511342" y="143194"/>
            <a:ext cx="124401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N=442</a:t>
            </a:r>
          </a:p>
        </p:txBody>
      </p:sp>
    </p:spTree>
    <p:extLst>
      <p:ext uri="{BB962C8B-B14F-4D97-AF65-F5344CB8AC3E}">
        <p14:creationId xmlns:p14="http://schemas.microsoft.com/office/powerpoint/2010/main" val="1960899795"/>
      </p:ext>
    </p:extLst>
  </p:cSld>
  <p:clrMapOvr>
    <a:masterClrMapping/>
  </p:clrMapOvr>
  <p:transition spd="med">
    <p:pull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6055B7319015E448FD1C412E8D3BF38" ma:contentTypeVersion="18" ma:contentTypeDescription="Create a new document." ma:contentTypeScope="" ma:versionID="cd9b46e9ac7900af1dbe4bf1573a7b95">
  <xsd:schema xmlns:xsd="http://www.w3.org/2001/XMLSchema" xmlns:xs="http://www.w3.org/2001/XMLSchema" xmlns:p="http://schemas.microsoft.com/office/2006/metadata/properties" xmlns:ns2="2018a4d9-e5a5-428b-a312-dfd840ba6b63" xmlns:ns3="ef95f5f0-dadb-470a-94cb-364b588c356d" xmlns:ns4="bc6d5123-e1cb-4a6a-adf0-63854dce486e" targetNamespace="http://schemas.microsoft.com/office/2006/metadata/properties" ma:root="true" ma:fieldsID="c6f2e5f8655b7c396514f41ea298d57d" ns2:_="" ns3:_="" ns4:_="">
    <xsd:import namespace="2018a4d9-e5a5-428b-a312-dfd840ba6b63"/>
    <xsd:import namespace="ef95f5f0-dadb-470a-94cb-364b588c356d"/>
    <xsd:import namespace="bc6d5123-e1cb-4a6a-adf0-63854dce486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Comments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4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018a4d9-e5a5-428b-a312-dfd840ba6b6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Comments" ma:index="16" nillable="true" ma:displayName="Comments" ma:format="Dropdown" ma:internalName="Comments">
      <xsd:simpleType>
        <xsd:restriction base="dms:Text">
          <xsd:maxLength value="255"/>
        </xsd:restriction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9ed3806f-b6ab-496c-883f-16d5fb25bd6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f95f5f0-dadb-470a-94cb-364b588c356d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6d5123-e1cb-4a6a-adf0-63854dce486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f7b66987-d0bb-4024-bef9-55cd6781fd71}" ma:internalName="TaxCatchAll" ma:showField="CatchAllData" ma:web="ef95f5f0-dadb-470a-94cb-364b588c356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c6d5123-e1cb-4a6a-adf0-63854dce486e" xsi:nil="true"/>
    <Comments xmlns="2018a4d9-e5a5-428b-a312-dfd840ba6b63" xsi:nil="true"/>
    <lcf76f155ced4ddcb4097134ff3c332f xmlns="2018a4d9-e5a5-428b-a312-dfd840ba6b63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E1B7B4ED-92C0-4237-B7D9-850A02CACA08}"/>
</file>

<file path=customXml/itemProps2.xml><?xml version="1.0" encoding="utf-8"?>
<ds:datastoreItem xmlns:ds="http://schemas.openxmlformats.org/officeDocument/2006/customXml" ds:itemID="{6423E92F-4DE7-40D3-9E4F-A9A75980EBD7}"/>
</file>

<file path=customXml/itemProps3.xml><?xml version="1.0" encoding="utf-8"?>
<ds:datastoreItem xmlns:ds="http://schemas.openxmlformats.org/officeDocument/2006/customXml" ds:itemID="{A99F6F2D-E127-4346-86A1-22CBD4722D48}"/>
</file>

<file path=docProps/app.xml><?xml version="1.0" encoding="utf-8"?>
<Properties xmlns="http://schemas.openxmlformats.org/officeDocument/2006/extended-properties" xmlns:vt="http://schemas.openxmlformats.org/officeDocument/2006/docPropsVTypes">
  <TotalTime>2247</TotalTime>
  <Words>903</Words>
  <Application>Microsoft Office PowerPoint</Application>
  <PresentationFormat>Widescreen</PresentationFormat>
  <Paragraphs>288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Arial Black</vt:lpstr>
      <vt:lpstr>Calibri</vt:lpstr>
      <vt:lpstr>Office Theme</vt:lpstr>
      <vt:lpstr>Texas CTRN Cumulative Visits  Thru 1/12/2024</vt:lpstr>
      <vt:lpstr>Texas CTRN Completed Baseline Visits by Month Thru 1/12/2024</vt:lpstr>
      <vt:lpstr>Texas CTRN All Visits by Month Thru 1/12/2024</vt:lpstr>
      <vt:lpstr>Texas CTRN Publications Published / In Press </vt:lpstr>
      <vt:lpstr>TF-CBT Countdown to Launch</vt:lpstr>
      <vt:lpstr>TF-CBT On-Going Therapist Training</vt:lpstr>
      <vt:lpstr>Texas CTRN Diagnoses at Baseline</vt:lpstr>
      <vt:lpstr>Texas CTRN Diagnoses at Baseline (Percentage)</vt:lpstr>
      <vt:lpstr>Worst Trauma &amp; Child Perpetrated Violence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Newport, D Jeffrey</dc:creator>
  <cp:lastModifiedBy>Newport, D Jeffrey</cp:lastModifiedBy>
  <cp:revision>105</cp:revision>
  <dcterms:created xsi:type="dcterms:W3CDTF">2020-06-17T13:18:26Z</dcterms:created>
  <dcterms:modified xsi:type="dcterms:W3CDTF">2024-01-19T18:53:27Z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0x01010056055B7319015E448FD1C412E8D3BF38</vt:lpwstr>
  </property>
</Properties>
</file>