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6"/>
  </p:notesMasterIdLst>
  <p:sldIdLst>
    <p:sldId id="256" r:id="rId5"/>
    <p:sldId id="289" r:id="rId6"/>
    <p:sldId id="267" r:id="rId7"/>
    <p:sldId id="302" r:id="rId8"/>
    <p:sldId id="303" r:id="rId9"/>
    <p:sldId id="304" r:id="rId10"/>
    <p:sldId id="305" r:id="rId11"/>
    <p:sldId id="306" r:id="rId12"/>
    <p:sldId id="307" r:id="rId13"/>
    <p:sldId id="308" r:id="rId14"/>
    <p:sldId id="300" r:id="rId15"/>
    <p:sldId id="299" r:id="rId16"/>
    <p:sldId id="276" r:id="rId17"/>
    <p:sldId id="288" r:id="rId18"/>
    <p:sldId id="301" r:id="rId19"/>
    <p:sldId id="313" r:id="rId20"/>
    <p:sldId id="309" r:id="rId21"/>
    <p:sldId id="311" r:id="rId22"/>
    <p:sldId id="310" r:id="rId23"/>
    <p:sldId id="312" r:id="rId24"/>
    <p:sldId id="291"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alyard Display" panose="020B0604020202020204" charset="0"/>
      <p:regular r:id="rId31"/>
      <p:bold r:id="rId32"/>
      <p:italic r:id="rId33"/>
      <p:boldItalic r:id="rId34"/>
    </p:embeddedFont>
    <p:embeddedFont>
      <p:font typeface="Halyard Display Light" panose="020B0604020202020204" charset="0"/>
      <p:regular r:id="rId35"/>
      <p:italic r:id="rId36"/>
    </p:embeddedFont>
    <p:embeddedFont>
      <p:font typeface="Halyard Text" panose="020B0604020202020204" charset="0"/>
      <p:regular r:id="rId37"/>
      <p:bold r:id="rId38"/>
    </p:embeddedFont>
    <p:embeddedFont>
      <p:font typeface="Halyard Text Book" panose="020B0604020202020204" charset="0"/>
      <p:regular r:id="rId39"/>
      <p:italic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222FE-71C6-48FD-A90E-35021CED5171}" v="110" dt="2023-10-12T14:07:08.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2"/>
    <p:restoredTop sz="94836"/>
  </p:normalViewPr>
  <p:slideViewPr>
    <p:cSldViewPr snapToGrid="0" snapToObjects="1">
      <p:cViewPr varScale="1">
        <p:scale>
          <a:sx n="151" d="100"/>
          <a:sy n="151" d="100"/>
        </p:scale>
        <p:origin x="924" y="13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Jennipher Lynn" userId="34c52efa-826f-4cb5-b123-925b4cbeed23" providerId="ADAL" clId="{C38222FE-71C6-48FD-A90E-35021CED5171}"/>
    <pc:docChg chg="custSel addSld delSld modSld">
      <pc:chgData name="Cole, Jennipher Lynn" userId="34c52efa-826f-4cb5-b123-925b4cbeed23" providerId="ADAL" clId="{C38222FE-71C6-48FD-A90E-35021CED5171}" dt="2023-10-12T15:35:11.903" v="3267" actId="20577"/>
      <pc:docMkLst>
        <pc:docMk/>
      </pc:docMkLst>
      <pc:sldChg chg="delSp modSp del mod">
        <pc:chgData name="Cole, Jennipher Lynn" userId="34c52efa-826f-4cb5-b123-925b4cbeed23" providerId="ADAL" clId="{C38222FE-71C6-48FD-A90E-35021CED5171}" dt="2023-10-12T14:05:50.743" v="45" actId="47"/>
        <pc:sldMkLst>
          <pc:docMk/>
          <pc:sldMk cId="2745039947" sldId="290"/>
        </pc:sldMkLst>
        <pc:graphicFrameChg chg="del modGraphic">
          <ac:chgData name="Cole, Jennipher Lynn" userId="34c52efa-826f-4cb5-b123-925b4cbeed23" providerId="ADAL" clId="{C38222FE-71C6-48FD-A90E-35021CED5171}" dt="2023-10-12T14:05:30.155" v="43" actId="478"/>
          <ac:graphicFrameMkLst>
            <pc:docMk/>
            <pc:sldMk cId="2745039947" sldId="290"/>
            <ac:graphicFrameMk id="5" creationId="{E4A9B5A1-AA32-677D-56AB-ECDC9D6C36E7}"/>
          </ac:graphicFrameMkLst>
        </pc:graphicFrameChg>
      </pc:sldChg>
      <pc:sldChg chg="addSp delSp modSp mod">
        <pc:chgData name="Cole, Jennipher Lynn" userId="34c52efa-826f-4cb5-b123-925b4cbeed23" providerId="ADAL" clId="{C38222FE-71C6-48FD-A90E-35021CED5171}" dt="2023-10-12T13:55:44.398" v="40" actId="20577"/>
        <pc:sldMkLst>
          <pc:docMk/>
          <pc:sldMk cId="180770975" sldId="301"/>
        </pc:sldMkLst>
        <pc:spChg chg="mod">
          <ac:chgData name="Cole, Jennipher Lynn" userId="34c52efa-826f-4cb5-b123-925b4cbeed23" providerId="ADAL" clId="{C38222FE-71C6-48FD-A90E-35021CED5171}" dt="2023-10-12T13:55:44.398" v="40" actId="20577"/>
          <ac:spMkLst>
            <pc:docMk/>
            <pc:sldMk cId="180770975" sldId="301"/>
            <ac:spMk id="10" creationId="{8EA0EB5E-AEF1-18AE-A3D4-006FEBFA9C1E}"/>
          </ac:spMkLst>
        </pc:spChg>
        <pc:graphicFrameChg chg="add mod">
          <ac:chgData name="Cole, Jennipher Lynn" userId="34c52efa-826f-4cb5-b123-925b4cbeed23" providerId="ADAL" clId="{C38222FE-71C6-48FD-A90E-35021CED5171}" dt="2023-10-12T13:45:10.375" v="5" actId="1076"/>
          <ac:graphicFrameMkLst>
            <pc:docMk/>
            <pc:sldMk cId="180770975" sldId="301"/>
            <ac:graphicFrameMk id="2" creationId="{73B076CC-3742-C7BA-D026-F61AFD6F1972}"/>
          </ac:graphicFrameMkLst>
        </pc:graphicFrameChg>
        <pc:picChg chg="del">
          <ac:chgData name="Cole, Jennipher Lynn" userId="34c52efa-826f-4cb5-b123-925b4cbeed23" providerId="ADAL" clId="{C38222FE-71C6-48FD-A90E-35021CED5171}" dt="2023-10-12T13:39:16.080" v="0" actId="478"/>
          <ac:picMkLst>
            <pc:docMk/>
            <pc:sldMk cId="180770975" sldId="301"/>
            <ac:picMk id="15" creationId="{8B685FCE-3DCE-10A0-34A0-7825B42A3038}"/>
          </ac:picMkLst>
        </pc:picChg>
      </pc:sldChg>
      <pc:sldChg chg="addSp delSp modSp new mod">
        <pc:chgData name="Cole, Jennipher Lynn" userId="34c52efa-826f-4cb5-b123-925b4cbeed23" providerId="ADAL" clId="{C38222FE-71C6-48FD-A90E-35021CED5171}" dt="2023-10-12T14:07:08.346" v="184" actId="20577"/>
        <pc:sldMkLst>
          <pc:docMk/>
          <pc:sldMk cId="3546995680" sldId="309"/>
        </pc:sldMkLst>
        <pc:spChg chg="mod">
          <ac:chgData name="Cole, Jennipher Lynn" userId="34c52efa-826f-4cb5-b123-925b4cbeed23" providerId="ADAL" clId="{C38222FE-71C6-48FD-A90E-35021CED5171}" dt="2023-10-12T14:05:59.178" v="74" actId="20577"/>
          <ac:spMkLst>
            <pc:docMk/>
            <pc:sldMk cId="3546995680" sldId="309"/>
            <ac:spMk id="2" creationId="{B254BD9A-6099-EE91-27B5-BBF6DB12935A}"/>
          </ac:spMkLst>
        </pc:spChg>
        <pc:spChg chg="del">
          <ac:chgData name="Cole, Jennipher Lynn" userId="34c52efa-826f-4cb5-b123-925b4cbeed23" providerId="ADAL" clId="{C38222FE-71C6-48FD-A90E-35021CED5171}" dt="2023-10-12T14:06:33.999" v="75" actId="1032"/>
          <ac:spMkLst>
            <pc:docMk/>
            <pc:sldMk cId="3546995680" sldId="309"/>
            <ac:spMk id="4" creationId="{21C62184-BB5D-F8D7-636C-51B1311DBAB7}"/>
          </ac:spMkLst>
        </pc:spChg>
        <pc:graphicFrameChg chg="add mod modGraphic">
          <ac:chgData name="Cole, Jennipher Lynn" userId="34c52efa-826f-4cb5-b123-925b4cbeed23" providerId="ADAL" clId="{C38222FE-71C6-48FD-A90E-35021CED5171}" dt="2023-10-12T14:07:08.346" v="184" actId="20577"/>
          <ac:graphicFrameMkLst>
            <pc:docMk/>
            <pc:sldMk cId="3546995680" sldId="309"/>
            <ac:graphicFrameMk id="5" creationId="{1A3169B5-A8A1-F25A-FF89-DF6E27BACC76}"/>
          </ac:graphicFrameMkLst>
        </pc:graphicFrameChg>
      </pc:sldChg>
      <pc:sldChg chg="modSp new mod">
        <pc:chgData name="Cole, Jennipher Lynn" userId="34c52efa-826f-4cb5-b123-925b4cbeed23" providerId="ADAL" clId="{C38222FE-71C6-48FD-A90E-35021CED5171}" dt="2023-10-12T15:24:12.939" v="2327" actId="20577"/>
        <pc:sldMkLst>
          <pc:docMk/>
          <pc:sldMk cId="687093433" sldId="310"/>
        </pc:sldMkLst>
        <pc:spChg chg="mod">
          <ac:chgData name="Cole, Jennipher Lynn" userId="34c52efa-826f-4cb5-b123-925b4cbeed23" providerId="ADAL" clId="{C38222FE-71C6-48FD-A90E-35021CED5171}" dt="2023-10-12T14:08:14.036" v="239" actId="20577"/>
          <ac:spMkLst>
            <pc:docMk/>
            <pc:sldMk cId="687093433" sldId="310"/>
            <ac:spMk id="2" creationId="{BA4662CF-BA72-9447-C3FE-36A353CCB57B}"/>
          </ac:spMkLst>
        </pc:spChg>
        <pc:spChg chg="mod">
          <ac:chgData name="Cole, Jennipher Lynn" userId="34c52efa-826f-4cb5-b123-925b4cbeed23" providerId="ADAL" clId="{C38222FE-71C6-48FD-A90E-35021CED5171}" dt="2023-10-12T15:24:12.939" v="2327" actId="20577"/>
          <ac:spMkLst>
            <pc:docMk/>
            <pc:sldMk cId="687093433" sldId="310"/>
            <ac:spMk id="4" creationId="{944AFFC0-E458-8E7A-6E50-6007D7B15E39}"/>
          </ac:spMkLst>
        </pc:spChg>
      </pc:sldChg>
      <pc:sldChg chg="modSp new mod">
        <pc:chgData name="Cole, Jennipher Lynn" userId="34c52efa-826f-4cb5-b123-925b4cbeed23" providerId="ADAL" clId="{C38222FE-71C6-48FD-A90E-35021CED5171}" dt="2023-10-12T15:24:03.353" v="2322" actId="20577"/>
        <pc:sldMkLst>
          <pc:docMk/>
          <pc:sldMk cId="4243903379" sldId="311"/>
        </pc:sldMkLst>
        <pc:spChg chg="mod">
          <ac:chgData name="Cole, Jennipher Lynn" userId="34c52efa-826f-4cb5-b123-925b4cbeed23" providerId="ADAL" clId="{C38222FE-71C6-48FD-A90E-35021CED5171}" dt="2023-10-12T14:12:04.120" v="766" actId="20577"/>
          <ac:spMkLst>
            <pc:docMk/>
            <pc:sldMk cId="4243903379" sldId="311"/>
            <ac:spMk id="2" creationId="{AEEBFFB7-861D-0FEE-9688-D58BDB1DC585}"/>
          </ac:spMkLst>
        </pc:spChg>
        <pc:spChg chg="mod">
          <ac:chgData name="Cole, Jennipher Lynn" userId="34c52efa-826f-4cb5-b123-925b4cbeed23" providerId="ADAL" clId="{C38222FE-71C6-48FD-A90E-35021CED5171}" dt="2023-10-12T15:24:03.353" v="2322" actId="20577"/>
          <ac:spMkLst>
            <pc:docMk/>
            <pc:sldMk cId="4243903379" sldId="311"/>
            <ac:spMk id="4" creationId="{F46CE23D-042B-4489-4809-69361369563B}"/>
          </ac:spMkLst>
        </pc:spChg>
      </pc:sldChg>
      <pc:sldChg chg="modSp new mod">
        <pc:chgData name="Cole, Jennipher Lynn" userId="34c52efa-826f-4cb5-b123-925b4cbeed23" providerId="ADAL" clId="{C38222FE-71C6-48FD-A90E-35021CED5171}" dt="2023-10-12T15:23:52.809" v="2319" actId="20577"/>
        <pc:sldMkLst>
          <pc:docMk/>
          <pc:sldMk cId="1565678418" sldId="312"/>
        </pc:sldMkLst>
        <pc:spChg chg="mod">
          <ac:chgData name="Cole, Jennipher Lynn" userId="34c52efa-826f-4cb5-b123-925b4cbeed23" providerId="ADAL" clId="{C38222FE-71C6-48FD-A90E-35021CED5171}" dt="2023-10-12T14:40:17.184" v="1524" actId="20577"/>
          <ac:spMkLst>
            <pc:docMk/>
            <pc:sldMk cId="1565678418" sldId="312"/>
            <ac:spMk id="2" creationId="{4DBDBD51-8881-381F-F789-2112C8FCB026}"/>
          </ac:spMkLst>
        </pc:spChg>
        <pc:spChg chg="mod">
          <ac:chgData name="Cole, Jennipher Lynn" userId="34c52efa-826f-4cb5-b123-925b4cbeed23" providerId="ADAL" clId="{C38222FE-71C6-48FD-A90E-35021CED5171}" dt="2023-10-12T15:23:52.809" v="2319" actId="20577"/>
          <ac:spMkLst>
            <pc:docMk/>
            <pc:sldMk cId="1565678418" sldId="312"/>
            <ac:spMk id="4" creationId="{A261F0FB-EB86-306E-FA9E-F74AF5AD0F91}"/>
          </ac:spMkLst>
        </pc:spChg>
      </pc:sldChg>
      <pc:sldChg chg="modSp new mod">
        <pc:chgData name="Cole, Jennipher Lynn" userId="34c52efa-826f-4cb5-b123-925b4cbeed23" providerId="ADAL" clId="{C38222FE-71C6-48FD-A90E-35021CED5171}" dt="2023-10-12T15:35:11.903" v="3267" actId="20577"/>
        <pc:sldMkLst>
          <pc:docMk/>
          <pc:sldMk cId="3349961949" sldId="313"/>
        </pc:sldMkLst>
        <pc:spChg chg="mod">
          <ac:chgData name="Cole, Jennipher Lynn" userId="34c52efa-826f-4cb5-b123-925b4cbeed23" providerId="ADAL" clId="{C38222FE-71C6-48FD-A90E-35021CED5171}" dt="2023-10-12T15:26:34.548" v="2342" actId="20577"/>
          <ac:spMkLst>
            <pc:docMk/>
            <pc:sldMk cId="3349961949" sldId="313"/>
            <ac:spMk id="2" creationId="{D7252F69-5BB0-FAEC-02C7-707E732A3F91}"/>
          </ac:spMkLst>
        </pc:spChg>
        <pc:spChg chg="mod">
          <ac:chgData name="Cole, Jennipher Lynn" userId="34c52efa-826f-4cb5-b123-925b4cbeed23" providerId="ADAL" clId="{C38222FE-71C6-48FD-A90E-35021CED5171}" dt="2023-10-12T15:35:11.903" v="3267" actId="20577"/>
          <ac:spMkLst>
            <pc:docMk/>
            <pc:sldMk cId="3349961949" sldId="313"/>
            <ac:spMk id="4" creationId="{C1F73196-8DFD-02E0-2E56-96095C4CE6F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cmedu-my.sharepoint.com/personal/u249356_bcm_edu/Documents/EC%20Slid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Sheet1!$D$6</c:f>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Sheet1!$E$5:$P$5</c:f>
              <c:strCache>
                <c:ptCount val="12"/>
                <c:pt idx="0">
                  <c:v>Aug</c:v>
                </c:pt>
                <c:pt idx="1">
                  <c:v>Sept </c:v>
                </c:pt>
                <c:pt idx="2">
                  <c:v>Oct</c:v>
                </c:pt>
                <c:pt idx="3">
                  <c:v>Nov</c:v>
                </c:pt>
                <c:pt idx="4">
                  <c:v>Dec</c:v>
                </c:pt>
                <c:pt idx="5">
                  <c:v>Jan</c:v>
                </c:pt>
                <c:pt idx="6">
                  <c:v>Feb</c:v>
                </c:pt>
                <c:pt idx="7">
                  <c:v>March</c:v>
                </c:pt>
                <c:pt idx="8">
                  <c:v>April</c:v>
                </c:pt>
                <c:pt idx="9">
                  <c:v>May</c:v>
                </c:pt>
                <c:pt idx="10">
                  <c:v>June</c:v>
                </c:pt>
                <c:pt idx="11">
                  <c:v>July</c:v>
                </c:pt>
              </c:strCache>
            </c:strRef>
          </c:cat>
          <c:val>
            <c:numRef>
              <c:f>Sheet1!$E$6:$P$6</c:f>
              <c:numCache>
                <c:formatCode>General</c:formatCode>
                <c:ptCount val="12"/>
                <c:pt idx="10">
                  <c:v>9438</c:v>
                </c:pt>
                <c:pt idx="11">
                  <c:v>9487</c:v>
                </c:pt>
              </c:numCache>
            </c:numRef>
          </c:val>
          <c:smooth val="0"/>
          <c:extLst>
            <c:ext xmlns:c16="http://schemas.microsoft.com/office/drawing/2014/chart" uri="{C3380CC4-5D6E-409C-BE32-E72D297353CC}">
              <c16:uniqueId val="{00000000-5C3F-40D8-9E98-7738A72ED056}"/>
            </c:ext>
          </c:extLst>
        </c:ser>
        <c:ser>
          <c:idx val="1"/>
          <c:order val="1"/>
          <c:tx>
            <c:strRef>
              <c:f>Sheet1!$D$7</c:f>
              <c:strCache>
                <c:ptCount val="1"/>
                <c:pt idx="0">
                  <c:v>21-22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Sheet1!$E$5:$P$5</c:f>
              <c:strCache>
                <c:ptCount val="12"/>
                <c:pt idx="0">
                  <c:v>Aug</c:v>
                </c:pt>
                <c:pt idx="1">
                  <c:v>Sept </c:v>
                </c:pt>
                <c:pt idx="2">
                  <c:v>Oct</c:v>
                </c:pt>
                <c:pt idx="3">
                  <c:v>Nov</c:v>
                </c:pt>
                <c:pt idx="4">
                  <c:v>Dec</c:v>
                </c:pt>
                <c:pt idx="5">
                  <c:v>Jan</c:v>
                </c:pt>
                <c:pt idx="6">
                  <c:v>Feb</c:v>
                </c:pt>
                <c:pt idx="7">
                  <c:v>March</c:v>
                </c:pt>
                <c:pt idx="8">
                  <c:v>April</c:v>
                </c:pt>
                <c:pt idx="9">
                  <c:v>May</c:v>
                </c:pt>
                <c:pt idx="10">
                  <c:v>June</c:v>
                </c:pt>
                <c:pt idx="11">
                  <c:v>July</c:v>
                </c:pt>
              </c:strCache>
            </c:strRef>
          </c:cat>
          <c:val>
            <c:numRef>
              <c:f>Sheet1!$E$7:$P$7</c:f>
              <c:numCache>
                <c:formatCode>General</c:formatCode>
                <c:ptCount val="12"/>
                <c:pt idx="0">
                  <c:v>7645</c:v>
                </c:pt>
                <c:pt idx="1">
                  <c:v>8809</c:v>
                </c:pt>
                <c:pt idx="2">
                  <c:v>10466</c:v>
                </c:pt>
                <c:pt idx="3">
                  <c:v>11961</c:v>
                </c:pt>
                <c:pt idx="4">
                  <c:v>12981</c:v>
                </c:pt>
                <c:pt idx="5">
                  <c:v>13924</c:v>
                </c:pt>
                <c:pt idx="6">
                  <c:v>15317</c:v>
                </c:pt>
                <c:pt idx="7">
                  <c:v>17002</c:v>
                </c:pt>
                <c:pt idx="8">
                  <c:v>18536</c:v>
                </c:pt>
                <c:pt idx="9">
                  <c:v>19626</c:v>
                </c:pt>
                <c:pt idx="10">
                  <c:v>19906</c:v>
                </c:pt>
                <c:pt idx="11">
                  <c:v>19989</c:v>
                </c:pt>
              </c:numCache>
            </c:numRef>
          </c:val>
          <c:smooth val="0"/>
          <c:extLst>
            <c:ext xmlns:c16="http://schemas.microsoft.com/office/drawing/2014/chart" uri="{C3380CC4-5D6E-409C-BE32-E72D297353CC}">
              <c16:uniqueId val="{00000001-5C3F-40D8-9E98-7738A72ED056}"/>
            </c:ext>
          </c:extLst>
        </c:ser>
        <c:ser>
          <c:idx val="2"/>
          <c:order val="2"/>
          <c:tx>
            <c:strRef>
              <c:f>Sheet1!$D$8</c:f>
              <c:strCache>
                <c:ptCount val="1"/>
                <c:pt idx="0">
                  <c:v>22-23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Sheet1!$E$5:$P$5</c:f>
              <c:strCache>
                <c:ptCount val="12"/>
                <c:pt idx="0">
                  <c:v>Aug</c:v>
                </c:pt>
                <c:pt idx="1">
                  <c:v>Sept </c:v>
                </c:pt>
                <c:pt idx="2">
                  <c:v>Oct</c:v>
                </c:pt>
                <c:pt idx="3">
                  <c:v>Nov</c:v>
                </c:pt>
                <c:pt idx="4">
                  <c:v>Dec</c:v>
                </c:pt>
                <c:pt idx="5">
                  <c:v>Jan</c:v>
                </c:pt>
                <c:pt idx="6">
                  <c:v>Feb</c:v>
                </c:pt>
                <c:pt idx="7">
                  <c:v>March</c:v>
                </c:pt>
                <c:pt idx="8">
                  <c:v>April</c:v>
                </c:pt>
                <c:pt idx="9">
                  <c:v>May</c:v>
                </c:pt>
                <c:pt idx="10">
                  <c:v>June</c:v>
                </c:pt>
                <c:pt idx="11">
                  <c:v>July</c:v>
                </c:pt>
              </c:strCache>
            </c:strRef>
          </c:cat>
          <c:val>
            <c:numRef>
              <c:f>Sheet1!$E$8:$P$8</c:f>
              <c:numCache>
                <c:formatCode>General</c:formatCode>
                <c:ptCount val="12"/>
                <c:pt idx="0">
                  <c:v>20652</c:v>
                </c:pt>
                <c:pt idx="1">
                  <c:v>22845</c:v>
                </c:pt>
                <c:pt idx="2">
                  <c:v>25384</c:v>
                </c:pt>
                <c:pt idx="3">
                  <c:v>27406</c:v>
                </c:pt>
                <c:pt idx="4">
                  <c:v>28680</c:v>
                </c:pt>
                <c:pt idx="5">
                  <c:v>30515</c:v>
                </c:pt>
                <c:pt idx="6">
                  <c:v>33062</c:v>
                </c:pt>
                <c:pt idx="7">
                  <c:v>35641</c:v>
                </c:pt>
                <c:pt idx="8">
                  <c:v>37872</c:v>
                </c:pt>
                <c:pt idx="9">
                  <c:v>39566</c:v>
                </c:pt>
                <c:pt idx="10">
                  <c:v>39809</c:v>
                </c:pt>
                <c:pt idx="11">
                  <c:v>39912</c:v>
                </c:pt>
              </c:numCache>
            </c:numRef>
          </c:val>
          <c:smooth val="0"/>
          <c:extLst>
            <c:ext xmlns:c16="http://schemas.microsoft.com/office/drawing/2014/chart" uri="{C3380CC4-5D6E-409C-BE32-E72D297353CC}">
              <c16:uniqueId val="{00000002-5C3F-40D8-9E98-7738A72ED056}"/>
            </c:ext>
          </c:extLst>
        </c:ser>
        <c:ser>
          <c:idx val="3"/>
          <c:order val="3"/>
          <c:tx>
            <c:strRef>
              <c:f>Sheet1!$D$9</c:f>
              <c:strCache>
                <c:ptCount val="1"/>
                <c:pt idx="0">
                  <c:v>23-24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Sheet1!$E$5:$P$5</c:f>
              <c:strCache>
                <c:ptCount val="12"/>
                <c:pt idx="0">
                  <c:v>Aug</c:v>
                </c:pt>
                <c:pt idx="1">
                  <c:v>Sept </c:v>
                </c:pt>
                <c:pt idx="2">
                  <c:v>Oct</c:v>
                </c:pt>
                <c:pt idx="3">
                  <c:v>Nov</c:v>
                </c:pt>
                <c:pt idx="4">
                  <c:v>Dec</c:v>
                </c:pt>
                <c:pt idx="5">
                  <c:v>Jan</c:v>
                </c:pt>
                <c:pt idx="6">
                  <c:v>Feb</c:v>
                </c:pt>
                <c:pt idx="7">
                  <c:v>March</c:v>
                </c:pt>
                <c:pt idx="8">
                  <c:v>April</c:v>
                </c:pt>
                <c:pt idx="9">
                  <c:v>May</c:v>
                </c:pt>
                <c:pt idx="10">
                  <c:v>June</c:v>
                </c:pt>
                <c:pt idx="11">
                  <c:v>July</c:v>
                </c:pt>
              </c:strCache>
            </c:strRef>
          </c:cat>
          <c:val>
            <c:numRef>
              <c:f>Sheet1!$E$9:$P$9</c:f>
              <c:numCache>
                <c:formatCode>General</c:formatCode>
                <c:ptCount val="12"/>
                <c:pt idx="0">
                  <c:v>41140</c:v>
                </c:pt>
                <c:pt idx="1">
                  <c:v>44319</c:v>
                </c:pt>
              </c:numCache>
            </c:numRef>
          </c:val>
          <c:smooth val="0"/>
          <c:extLst>
            <c:ext xmlns:c16="http://schemas.microsoft.com/office/drawing/2014/chart" uri="{C3380CC4-5D6E-409C-BE32-E72D297353CC}">
              <c16:uniqueId val="{00000003-5C3F-40D8-9E98-7738A72ED056}"/>
            </c:ext>
          </c:extLst>
        </c:ser>
        <c:dLbls>
          <c:showLegendKey val="0"/>
          <c:showVal val="0"/>
          <c:showCatName val="0"/>
          <c:showSerName val="0"/>
          <c:showPercent val="0"/>
          <c:showBubbleSize val="0"/>
        </c:dLbls>
        <c:marker val="1"/>
        <c:smooth val="0"/>
        <c:axId val="2010858047"/>
        <c:axId val="1962325423"/>
      </c:lineChart>
      <c:catAx>
        <c:axId val="201085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325423"/>
        <c:crosses val="autoZero"/>
        <c:auto val="1"/>
        <c:lblAlgn val="ctr"/>
        <c:lblOffset val="100"/>
        <c:noMultiLvlLbl val="0"/>
      </c:catAx>
      <c:valAx>
        <c:axId val="1962325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085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E3C94-C8AF-4AEB-BE54-EDEBC25989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557D39-46EE-420B-A1AA-A88725108CE1}">
      <dgm:prSet phldrT="[Text]"/>
      <dgm:spPr/>
      <dgm:t>
        <a:bodyPr/>
        <a:lstStyle/>
        <a:p>
          <a:r>
            <a:rPr lang="en-US" dirty="0"/>
            <a:t>Automation of CIS</a:t>
          </a:r>
        </a:p>
      </dgm:t>
    </dgm:pt>
    <dgm:pt modelId="{1872302E-A288-448F-803D-8F86A0BCC19B}" type="parTrans" cxnId="{3904CA42-5A0E-4FBD-B7D2-ACBA1E0C7B66}">
      <dgm:prSet/>
      <dgm:spPr/>
      <dgm:t>
        <a:bodyPr/>
        <a:lstStyle/>
        <a:p>
          <a:endParaRPr lang="en-US"/>
        </a:p>
      </dgm:t>
    </dgm:pt>
    <dgm:pt modelId="{D40755D1-1D17-4A7E-9296-E0A43473E90A}" type="sibTrans" cxnId="{3904CA42-5A0E-4FBD-B7D2-ACBA1E0C7B66}">
      <dgm:prSet/>
      <dgm:spPr/>
      <dgm:t>
        <a:bodyPr/>
        <a:lstStyle/>
        <a:p>
          <a:endParaRPr lang="en-US"/>
        </a:p>
      </dgm:t>
    </dgm:pt>
    <dgm:pt modelId="{A14D59F0-B184-4B77-AB00-C1BEC3A95BDB}">
      <dgm:prSet phldrT="[Text]"/>
      <dgm:spPr/>
      <dgm:t>
        <a:bodyPr/>
        <a:lstStyle/>
        <a:p>
          <a:r>
            <a:rPr lang="en-US" dirty="0"/>
            <a:t>Medication Tracking</a:t>
          </a:r>
        </a:p>
      </dgm:t>
    </dgm:pt>
    <dgm:pt modelId="{9391D127-7D9E-4D1D-877E-07A07129F659}" type="parTrans" cxnId="{75E5FEC7-51EE-49E6-B593-F7FD3D1A09A7}">
      <dgm:prSet/>
      <dgm:spPr/>
      <dgm:t>
        <a:bodyPr/>
        <a:lstStyle/>
        <a:p>
          <a:endParaRPr lang="en-US"/>
        </a:p>
      </dgm:t>
    </dgm:pt>
    <dgm:pt modelId="{A01B6311-A7C4-48F9-832D-2BF810C06286}" type="sibTrans" cxnId="{75E5FEC7-51EE-49E6-B593-F7FD3D1A09A7}">
      <dgm:prSet/>
      <dgm:spPr/>
      <dgm:t>
        <a:bodyPr/>
        <a:lstStyle/>
        <a:p>
          <a:endParaRPr lang="en-US"/>
        </a:p>
      </dgm:t>
    </dgm:pt>
    <dgm:pt modelId="{21D80AC1-5B16-47F7-A8BB-2CA6FC3485BC}">
      <dgm:prSet phldrT="[Text]"/>
      <dgm:spPr/>
      <dgm:t>
        <a:bodyPr/>
        <a:lstStyle/>
        <a:p>
          <a:r>
            <a:rPr lang="en-US" dirty="0"/>
            <a:t>School Portal Dashboards</a:t>
          </a:r>
        </a:p>
      </dgm:t>
    </dgm:pt>
    <dgm:pt modelId="{0EF53D44-DEDC-4523-83A0-C3F54D0EC970}" type="parTrans" cxnId="{5E03D269-970A-4536-BF03-75BD114B5B47}">
      <dgm:prSet/>
      <dgm:spPr/>
      <dgm:t>
        <a:bodyPr/>
        <a:lstStyle/>
        <a:p>
          <a:endParaRPr lang="en-US"/>
        </a:p>
      </dgm:t>
    </dgm:pt>
    <dgm:pt modelId="{B9339F2E-42C7-49B0-95F3-70EBE0FF8B6A}" type="sibTrans" cxnId="{5E03D269-970A-4536-BF03-75BD114B5B47}">
      <dgm:prSet/>
      <dgm:spPr/>
      <dgm:t>
        <a:bodyPr/>
        <a:lstStyle/>
        <a:p>
          <a:endParaRPr lang="en-US"/>
        </a:p>
      </dgm:t>
    </dgm:pt>
    <dgm:pt modelId="{6AD6B3A4-132D-4E53-A296-1A27FEC594B2}">
      <dgm:prSet phldrT="[Text]"/>
      <dgm:spPr/>
      <dgm:t>
        <a:bodyPr/>
        <a:lstStyle/>
        <a:p>
          <a:r>
            <a:rPr lang="en-US" dirty="0"/>
            <a:t>School Staff Bulk Upload</a:t>
          </a:r>
        </a:p>
      </dgm:t>
    </dgm:pt>
    <dgm:pt modelId="{10BFD419-A27E-4ED3-9DE8-7C78936CE43B}" type="parTrans" cxnId="{708C7C6A-D92E-464B-96FE-D84358EFA9D8}">
      <dgm:prSet/>
      <dgm:spPr/>
      <dgm:t>
        <a:bodyPr/>
        <a:lstStyle/>
        <a:p>
          <a:endParaRPr lang="en-US"/>
        </a:p>
      </dgm:t>
    </dgm:pt>
    <dgm:pt modelId="{EC18D574-622E-43EB-926E-5F4D8614A7DB}" type="sibTrans" cxnId="{708C7C6A-D92E-464B-96FE-D84358EFA9D8}">
      <dgm:prSet/>
      <dgm:spPr/>
      <dgm:t>
        <a:bodyPr/>
        <a:lstStyle/>
        <a:p>
          <a:endParaRPr lang="en-US"/>
        </a:p>
      </dgm:t>
    </dgm:pt>
    <dgm:pt modelId="{A8E272D1-591C-4AB9-9197-95D3779D9D25}" type="pres">
      <dgm:prSet presAssocID="{8BFE3C94-C8AF-4AEB-BE54-EDEBC25989B5}" presName="linear" presStyleCnt="0">
        <dgm:presLayoutVars>
          <dgm:dir/>
          <dgm:animLvl val="lvl"/>
          <dgm:resizeHandles val="exact"/>
        </dgm:presLayoutVars>
      </dgm:prSet>
      <dgm:spPr/>
    </dgm:pt>
    <dgm:pt modelId="{15486EC2-693A-46FA-B8E1-5D376C43FCB9}" type="pres">
      <dgm:prSet presAssocID="{47557D39-46EE-420B-A1AA-A88725108CE1}" presName="parentLin" presStyleCnt="0"/>
      <dgm:spPr/>
    </dgm:pt>
    <dgm:pt modelId="{322641C8-2BD8-44F2-AA76-534BBD23992E}" type="pres">
      <dgm:prSet presAssocID="{47557D39-46EE-420B-A1AA-A88725108CE1}" presName="parentLeftMargin" presStyleLbl="node1" presStyleIdx="0" presStyleCnt="4"/>
      <dgm:spPr/>
    </dgm:pt>
    <dgm:pt modelId="{A6BFF32F-AD2D-4402-834A-43FA61A0ACA7}" type="pres">
      <dgm:prSet presAssocID="{47557D39-46EE-420B-A1AA-A88725108CE1}" presName="parentText" presStyleLbl="node1" presStyleIdx="0" presStyleCnt="4">
        <dgm:presLayoutVars>
          <dgm:chMax val="0"/>
          <dgm:bulletEnabled val="1"/>
        </dgm:presLayoutVars>
      </dgm:prSet>
      <dgm:spPr/>
    </dgm:pt>
    <dgm:pt modelId="{BEB2C693-46A8-41A7-BB61-3EFD4332279C}" type="pres">
      <dgm:prSet presAssocID="{47557D39-46EE-420B-A1AA-A88725108CE1}" presName="negativeSpace" presStyleCnt="0"/>
      <dgm:spPr/>
    </dgm:pt>
    <dgm:pt modelId="{4362AAC0-562E-4982-8792-01E87C68E589}" type="pres">
      <dgm:prSet presAssocID="{47557D39-46EE-420B-A1AA-A88725108CE1}" presName="childText" presStyleLbl="conFgAcc1" presStyleIdx="0" presStyleCnt="4">
        <dgm:presLayoutVars>
          <dgm:bulletEnabled val="1"/>
        </dgm:presLayoutVars>
      </dgm:prSet>
      <dgm:spPr/>
    </dgm:pt>
    <dgm:pt modelId="{ADC55D5A-9429-4B91-AE4D-FAB5017FFE92}" type="pres">
      <dgm:prSet presAssocID="{D40755D1-1D17-4A7E-9296-E0A43473E90A}" presName="spaceBetweenRectangles" presStyleCnt="0"/>
      <dgm:spPr/>
    </dgm:pt>
    <dgm:pt modelId="{370F0CEC-250D-4EAF-8DF6-E010648D5C82}" type="pres">
      <dgm:prSet presAssocID="{A14D59F0-B184-4B77-AB00-C1BEC3A95BDB}" presName="parentLin" presStyleCnt="0"/>
      <dgm:spPr/>
    </dgm:pt>
    <dgm:pt modelId="{D824C5D2-39D5-47CD-99C4-A08558D43DEA}" type="pres">
      <dgm:prSet presAssocID="{A14D59F0-B184-4B77-AB00-C1BEC3A95BDB}" presName="parentLeftMargin" presStyleLbl="node1" presStyleIdx="0" presStyleCnt="4"/>
      <dgm:spPr/>
    </dgm:pt>
    <dgm:pt modelId="{71867333-D323-4350-95AC-97DCD110C59F}" type="pres">
      <dgm:prSet presAssocID="{A14D59F0-B184-4B77-AB00-C1BEC3A95BDB}" presName="parentText" presStyleLbl="node1" presStyleIdx="1" presStyleCnt="4">
        <dgm:presLayoutVars>
          <dgm:chMax val="0"/>
          <dgm:bulletEnabled val="1"/>
        </dgm:presLayoutVars>
      </dgm:prSet>
      <dgm:spPr/>
    </dgm:pt>
    <dgm:pt modelId="{11E07636-7199-4740-A800-A9141FA4D89D}" type="pres">
      <dgm:prSet presAssocID="{A14D59F0-B184-4B77-AB00-C1BEC3A95BDB}" presName="negativeSpace" presStyleCnt="0"/>
      <dgm:spPr/>
    </dgm:pt>
    <dgm:pt modelId="{661AC9F4-8ED7-4943-87CB-D95E7A9E78DD}" type="pres">
      <dgm:prSet presAssocID="{A14D59F0-B184-4B77-AB00-C1BEC3A95BDB}" presName="childText" presStyleLbl="conFgAcc1" presStyleIdx="1" presStyleCnt="4">
        <dgm:presLayoutVars>
          <dgm:bulletEnabled val="1"/>
        </dgm:presLayoutVars>
      </dgm:prSet>
      <dgm:spPr/>
    </dgm:pt>
    <dgm:pt modelId="{08CC805D-1E79-4B94-B1B5-058BA819EE3C}" type="pres">
      <dgm:prSet presAssocID="{A01B6311-A7C4-48F9-832D-2BF810C06286}" presName="spaceBetweenRectangles" presStyleCnt="0"/>
      <dgm:spPr/>
    </dgm:pt>
    <dgm:pt modelId="{A6F39F27-F1F7-4AE9-B4B8-5BFE4C1AD155}" type="pres">
      <dgm:prSet presAssocID="{21D80AC1-5B16-47F7-A8BB-2CA6FC3485BC}" presName="parentLin" presStyleCnt="0"/>
      <dgm:spPr/>
    </dgm:pt>
    <dgm:pt modelId="{77D082EC-C935-4745-A45B-D593DD38CCC7}" type="pres">
      <dgm:prSet presAssocID="{21D80AC1-5B16-47F7-A8BB-2CA6FC3485BC}" presName="parentLeftMargin" presStyleLbl="node1" presStyleIdx="1" presStyleCnt="4"/>
      <dgm:spPr/>
    </dgm:pt>
    <dgm:pt modelId="{F6963A31-033E-41D1-A84D-FB2CC3F11DB6}" type="pres">
      <dgm:prSet presAssocID="{21D80AC1-5B16-47F7-A8BB-2CA6FC3485BC}" presName="parentText" presStyleLbl="node1" presStyleIdx="2" presStyleCnt="4">
        <dgm:presLayoutVars>
          <dgm:chMax val="0"/>
          <dgm:bulletEnabled val="1"/>
        </dgm:presLayoutVars>
      </dgm:prSet>
      <dgm:spPr/>
    </dgm:pt>
    <dgm:pt modelId="{5777787B-8F18-48D1-9834-F6BA68CB94DF}" type="pres">
      <dgm:prSet presAssocID="{21D80AC1-5B16-47F7-A8BB-2CA6FC3485BC}" presName="negativeSpace" presStyleCnt="0"/>
      <dgm:spPr/>
    </dgm:pt>
    <dgm:pt modelId="{4FDEDA53-E3DA-4B3A-A620-D1F661EE870F}" type="pres">
      <dgm:prSet presAssocID="{21D80AC1-5B16-47F7-A8BB-2CA6FC3485BC}" presName="childText" presStyleLbl="conFgAcc1" presStyleIdx="2" presStyleCnt="4">
        <dgm:presLayoutVars>
          <dgm:bulletEnabled val="1"/>
        </dgm:presLayoutVars>
      </dgm:prSet>
      <dgm:spPr/>
    </dgm:pt>
    <dgm:pt modelId="{468A5A78-2711-465C-AD92-DC8853568DBF}" type="pres">
      <dgm:prSet presAssocID="{B9339F2E-42C7-49B0-95F3-70EBE0FF8B6A}" presName="spaceBetweenRectangles" presStyleCnt="0"/>
      <dgm:spPr/>
    </dgm:pt>
    <dgm:pt modelId="{362A2048-B3AE-4EA4-BFBB-7DF36D76D142}" type="pres">
      <dgm:prSet presAssocID="{6AD6B3A4-132D-4E53-A296-1A27FEC594B2}" presName="parentLin" presStyleCnt="0"/>
      <dgm:spPr/>
    </dgm:pt>
    <dgm:pt modelId="{91D99AC4-60CD-45D3-8E39-C015F4951176}" type="pres">
      <dgm:prSet presAssocID="{6AD6B3A4-132D-4E53-A296-1A27FEC594B2}" presName="parentLeftMargin" presStyleLbl="node1" presStyleIdx="2" presStyleCnt="4"/>
      <dgm:spPr/>
    </dgm:pt>
    <dgm:pt modelId="{84C86931-57EC-4EF4-A9BA-EF7834C75283}" type="pres">
      <dgm:prSet presAssocID="{6AD6B3A4-132D-4E53-A296-1A27FEC594B2}" presName="parentText" presStyleLbl="node1" presStyleIdx="3" presStyleCnt="4">
        <dgm:presLayoutVars>
          <dgm:chMax val="0"/>
          <dgm:bulletEnabled val="1"/>
        </dgm:presLayoutVars>
      </dgm:prSet>
      <dgm:spPr/>
    </dgm:pt>
    <dgm:pt modelId="{EDEE2202-03C8-424C-A7E3-52971992900B}" type="pres">
      <dgm:prSet presAssocID="{6AD6B3A4-132D-4E53-A296-1A27FEC594B2}" presName="negativeSpace" presStyleCnt="0"/>
      <dgm:spPr/>
    </dgm:pt>
    <dgm:pt modelId="{EC669791-530E-4716-A6E0-9AF8589C7FA9}" type="pres">
      <dgm:prSet presAssocID="{6AD6B3A4-132D-4E53-A296-1A27FEC594B2}" presName="childText" presStyleLbl="conFgAcc1" presStyleIdx="3" presStyleCnt="4">
        <dgm:presLayoutVars>
          <dgm:bulletEnabled val="1"/>
        </dgm:presLayoutVars>
      </dgm:prSet>
      <dgm:spPr/>
    </dgm:pt>
  </dgm:ptLst>
  <dgm:cxnLst>
    <dgm:cxn modelId="{786D2700-AEAD-4FFB-8B7F-B16B3F1AC5DB}" type="presOf" srcId="{8BFE3C94-C8AF-4AEB-BE54-EDEBC25989B5}" destId="{A8E272D1-591C-4AB9-9197-95D3779D9D25}" srcOrd="0" destOrd="0" presId="urn:microsoft.com/office/officeart/2005/8/layout/list1"/>
    <dgm:cxn modelId="{C3D6D50B-9AAF-47AC-9B5B-2269C1279A8F}" type="presOf" srcId="{6AD6B3A4-132D-4E53-A296-1A27FEC594B2}" destId="{84C86931-57EC-4EF4-A9BA-EF7834C75283}" srcOrd="1" destOrd="0" presId="urn:microsoft.com/office/officeart/2005/8/layout/list1"/>
    <dgm:cxn modelId="{8D5CEB18-B583-46DC-804E-7A2E88FBB3CF}" type="presOf" srcId="{21D80AC1-5B16-47F7-A8BB-2CA6FC3485BC}" destId="{77D082EC-C935-4745-A45B-D593DD38CCC7}" srcOrd="0" destOrd="0" presId="urn:microsoft.com/office/officeart/2005/8/layout/list1"/>
    <dgm:cxn modelId="{81CEC319-AEF7-409B-A7AC-8618BFC29961}" type="presOf" srcId="{21D80AC1-5B16-47F7-A8BB-2CA6FC3485BC}" destId="{F6963A31-033E-41D1-A84D-FB2CC3F11DB6}" srcOrd="1" destOrd="0" presId="urn:microsoft.com/office/officeart/2005/8/layout/list1"/>
    <dgm:cxn modelId="{3904CA42-5A0E-4FBD-B7D2-ACBA1E0C7B66}" srcId="{8BFE3C94-C8AF-4AEB-BE54-EDEBC25989B5}" destId="{47557D39-46EE-420B-A1AA-A88725108CE1}" srcOrd="0" destOrd="0" parTransId="{1872302E-A288-448F-803D-8F86A0BCC19B}" sibTransId="{D40755D1-1D17-4A7E-9296-E0A43473E90A}"/>
    <dgm:cxn modelId="{5E03D269-970A-4536-BF03-75BD114B5B47}" srcId="{8BFE3C94-C8AF-4AEB-BE54-EDEBC25989B5}" destId="{21D80AC1-5B16-47F7-A8BB-2CA6FC3485BC}" srcOrd="2" destOrd="0" parTransId="{0EF53D44-DEDC-4523-83A0-C3F54D0EC970}" sibTransId="{B9339F2E-42C7-49B0-95F3-70EBE0FF8B6A}"/>
    <dgm:cxn modelId="{708C7C6A-D92E-464B-96FE-D84358EFA9D8}" srcId="{8BFE3C94-C8AF-4AEB-BE54-EDEBC25989B5}" destId="{6AD6B3A4-132D-4E53-A296-1A27FEC594B2}" srcOrd="3" destOrd="0" parTransId="{10BFD419-A27E-4ED3-9DE8-7C78936CE43B}" sibTransId="{EC18D574-622E-43EB-926E-5F4D8614A7DB}"/>
    <dgm:cxn modelId="{3885498D-30DE-45D9-845E-10FFC6C18D69}" type="presOf" srcId="{A14D59F0-B184-4B77-AB00-C1BEC3A95BDB}" destId="{71867333-D323-4350-95AC-97DCD110C59F}" srcOrd="1" destOrd="0" presId="urn:microsoft.com/office/officeart/2005/8/layout/list1"/>
    <dgm:cxn modelId="{2A52E78E-D39E-4683-8FB5-77D9C50F32FB}" type="presOf" srcId="{A14D59F0-B184-4B77-AB00-C1BEC3A95BDB}" destId="{D824C5D2-39D5-47CD-99C4-A08558D43DEA}" srcOrd="0" destOrd="0" presId="urn:microsoft.com/office/officeart/2005/8/layout/list1"/>
    <dgm:cxn modelId="{918488AC-D740-4372-9B8B-1343208867D9}" type="presOf" srcId="{6AD6B3A4-132D-4E53-A296-1A27FEC594B2}" destId="{91D99AC4-60CD-45D3-8E39-C015F4951176}" srcOrd="0" destOrd="0" presId="urn:microsoft.com/office/officeart/2005/8/layout/list1"/>
    <dgm:cxn modelId="{75E5FEC7-51EE-49E6-B593-F7FD3D1A09A7}" srcId="{8BFE3C94-C8AF-4AEB-BE54-EDEBC25989B5}" destId="{A14D59F0-B184-4B77-AB00-C1BEC3A95BDB}" srcOrd="1" destOrd="0" parTransId="{9391D127-7D9E-4D1D-877E-07A07129F659}" sibTransId="{A01B6311-A7C4-48F9-832D-2BF810C06286}"/>
    <dgm:cxn modelId="{AD1CC3D0-05E9-4E53-BA5C-6E257E1E9B2B}" type="presOf" srcId="{47557D39-46EE-420B-A1AA-A88725108CE1}" destId="{A6BFF32F-AD2D-4402-834A-43FA61A0ACA7}" srcOrd="1" destOrd="0" presId="urn:microsoft.com/office/officeart/2005/8/layout/list1"/>
    <dgm:cxn modelId="{9A9D78F4-EAA5-4543-80AC-81383E5EC050}" type="presOf" srcId="{47557D39-46EE-420B-A1AA-A88725108CE1}" destId="{322641C8-2BD8-44F2-AA76-534BBD23992E}" srcOrd="0" destOrd="0" presId="urn:microsoft.com/office/officeart/2005/8/layout/list1"/>
    <dgm:cxn modelId="{6506A9AC-1007-4BFF-AEFA-F82F00D757FC}" type="presParOf" srcId="{A8E272D1-591C-4AB9-9197-95D3779D9D25}" destId="{15486EC2-693A-46FA-B8E1-5D376C43FCB9}" srcOrd="0" destOrd="0" presId="urn:microsoft.com/office/officeart/2005/8/layout/list1"/>
    <dgm:cxn modelId="{A7B6A0FC-294A-455B-9543-2B6354430995}" type="presParOf" srcId="{15486EC2-693A-46FA-B8E1-5D376C43FCB9}" destId="{322641C8-2BD8-44F2-AA76-534BBD23992E}" srcOrd="0" destOrd="0" presId="urn:microsoft.com/office/officeart/2005/8/layout/list1"/>
    <dgm:cxn modelId="{C68ADC0A-C394-479B-8AED-780399A4336B}" type="presParOf" srcId="{15486EC2-693A-46FA-B8E1-5D376C43FCB9}" destId="{A6BFF32F-AD2D-4402-834A-43FA61A0ACA7}" srcOrd="1" destOrd="0" presId="urn:microsoft.com/office/officeart/2005/8/layout/list1"/>
    <dgm:cxn modelId="{80513312-6236-4A86-BAAD-4F5503283188}" type="presParOf" srcId="{A8E272D1-591C-4AB9-9197-95D3779D9D25}" destId="{BEB2C693-46A8-41A7-BB61-3EFD4332279C}" srcOrd="1" destOrd="0" presId="urn:microsoft.com/office/officeart/2005/8/layout/list1"/>
    <dgm:cxn modelId="{60FC0DE3-C512-4DB8-9105-3DA605CBE643}" type="presParOf" srcId="{A8E272D1-591C-4AB9-9197-95D3779D9D25}" destId="{4362AAC0-562E-4982-8792-01E87C68E589}" srcOrd="2" destOrd="0" presId="urn:microsoft.com/office/officeart/2005/8/layout/list1"/>
    <dgm:cxn modelId="{E142AA32-8471-4940-9E9D-2EB327AC5FEB}" type="presParOf" srcId="{A8E272D1-591C-4AB9-9197-95D3779D9D25}" destId="{ADC55D5A-9429-4B91-AE4D-FAB5017FFE92}" srcOrd="3" destOrd="0" presId="urn:microsoft.com/office/officeart/2005/8/layout/list1"/>
    <dgm:cxn modelId="{4EA661AC-6E9D-4A66-BE7C-62B5032347BD}" type="presParOf" srcId="{A8E272D1-591C-4AB9-9197-95D3779D9D25}" destId="{370F0CEC-250D-4EAF-8DF6-E010648D5C82}" srcOrd="4" destOrd="0" presId="urn:microsoft.com/office/officeart/2005/8/layout/list1"/>
    <dgm:cxn modelId="{1112D3DF-8AE9-4B9E-8D1A-7274E52AAC3B}" type="presParOf" srcId="{370F0CEC-250D-4EAF-8DF6-E010648D5C82}" destId="{D824C5D2-39D5-47CD-99C4-A08558D43DEA}" srcOrd="0" destOrd="0" presId="urn:microsoft.com/office/officeart/2005/8/layout/list1"/>
    <dgm:cxn modelId="{188DAC27-76B8-4640-831B-1B0408AD8FD7}" type="presParOf" srcId="{370F0CEC-250D-4EAF-8DF6-E010648D5C82}" destId="{71867333-D323-4350-95AC-97DCD110C59F}" srcOrd="1" destOrd="0" presId="urn:microsoft.com/office/officeart/2005/8/layout/list1"/>
    <dgm:cxn modelId="{4D24ED6E-7F57-4DA3-805A-BF3620F64275}" type="presParOf" srcId="{A8E272D1-591C-4AB9-9197-95D3779D9D25}" destId="{11E07636-7199-4740-A800-A9141FA4D89D}" srcOrd="5" destOrd="0" presId="urn:microsoft.com/office/officeart/2005/8/layout/list1"/>
    <dgm:cxn modelId="{DD075940-2FA9-4411-BBB9-DBF835C9F893}" type="presParOf" srcId="{A8E272D1-591C-4AB9-9197-95D3779D9D25}" destId="{661AC9F4-8ED7-4943-87CB-D95E7A9E78DD}" srcOrd="6" destOrd="0" presId="urn:microsoft.com/office/officeart/2005/8/layout/list1"/>
    <dgm:cxn modelId="{6C24F44A-C951-463B-9234-1CAB28D0E74F}" type="presParOf" srcId="{A8E272D1-591C-4AB9-9197-95D3779D9D25}" destId="{08CC805D-1E79-4B94-B1B5-058BA819EE3C}" srcOrd="7" destOrd="0" presId="urn:microsoft.com/office/officeart/2005/8/layout/list1"/>
    <dgm:cxn modelId="{5F33A47B-EC06-4532-9F49-B0B041D31D35}" type="presParOf" srcId="{A8E272D1-591C-4AB9-9197-95D3779D9D25}" destId="{A6F39F27-F1F7-4AE9-B4B8-5BFE4C1AD155}" srcOrd="8" destOrd="0" presId="urn:microsoft.com/office/officeart/2005/8/layout/list1"/>
    <dgm:cxn modelId="{055DDA09-A997-44A4-B47D-DA64D808E501}" type="presParOf" srcId="{A6F39F27-F1F7-4AE9-B4B8-5BFE4C1AD155}" destId="{77D082EC-C935-4745-A45B-D593DD38CCC7}" srcOrd="0" destOrd="0" presId="urn:microsoft.com/office/officeart/2005/8/layout/list1"/>
    <dgm:cxn modelId="{24C719E0-BE98-4D51-B757-0EC7F8A69ECB}" type="presParOf" srcId="{A6F39F27-F1F7-4AE9-B4B8-5BFE4C1AD155}" destId="{F6963A31-033E-41D1-A84D-FB2CC3F11DB6}" srcOrd="1" destOrd="0" presId="urn:microsoft.com/office/officeart/2005/8/layout/list1"/>
    <dgm:cxn modelId="{5E2F3030-6FA1-49AD-B2A3-9BD3A2B76EE6}" type="presParOf" srcId="{A8E272D1-591C-4AB9-9197-95D3779D9D25}" destId="{5777787B-8F18-48D1-9834-F6BA68CB94DF}" srcOrd="9" destOrd="0" presId="urn:microsoft.com/office/officeart/2005/8/layout/list1"/>
    <dgm:cxn modelId="{1B1F3F9A-10D7-4684-8021-6B78A053431F}" type="presParOf" srcId="{A8E272D1-591C-4AB9-9197-95D3779D9D25}" destId="{4FDEDA53-E3DA-4B3A-A620-D1F661EE870F}" srcOrd="10" destOrd="0" presId="urn:microsoft.com/office/officeart/2005/8/layout/list1"/>
    <dgm:cxn modelId="{A7BEE542-2D0E-40FB-BC3C-70B4F78121A1}" type="presParOf" srcId="{A8E272D1-591C-4AB9-9197-95D3779D9D25}" destId="{468A5A78-2711-465C-AD92-DC8853568DBF}" srcOrd="11" destOrd="0" presId="urn:microsoft.com/office/officeart/2005/8/layout/list1"/>
    <dgm:cxn modelId="{6CF8FC36-7C64-4B60-857A-4B25AAE34BB4}" type="presParOf" srcId="{A8E272D1-591C-4AB9-9197-95D3779D9D25}" destId="{362A2048-B3AE-4EA4-BFBB-7DF36D76D142}" srcOrd="12" destOrd="0" presId="urn:microsoft.com/office/officeart/2005/8/layout/list1"/>
    <dgm:cxn modelId="{16080993-E4CC-410E-B3E1-778B9ABEF597}" type="presParOf" srcId="{362A2048-B3AE-4EA4-BFBB-7DF36D76D142}" destId="{91D99AC4-60CD-45D3-8E39-C015F4951176}" srcOrd="0" destOrd="0" presId="urn:microsoft.com/office/officeart/2005/8/layout/list1"/>
    <dgm:cxn modelId="{C336F6C2-B869-4B48-B1F8-2E7E285E9B6B}" type="presParOf" srcId="{362A2048-B3AE-4EA4-BFBB-7DF36D76D142}" destId="{84C86931-57EC-4EF4-A9BA-EF7834C75283}" srcOrd="1" destOrd="0" presId="urn:microsoft.com/office/officeart/2005/8/layout/list1"/>
    <dgm:cxn modelId="{08313D6A-7AFD-40B2-BAD8-838E9D23B473}" type="presParOf" srcId="{A8E272D1-591C-4AB9-9197-95D3779D9D25}" destId="{EDEE2202-03C8-424C-A7E3-52971992900B}" srcOrd="13" destOrd="0" presId="urn:microsoft.com/office/officeart/2005/8/layout/list1"/>
    <dgm:cxn modelId="{66E76CDD-F74A-4CB8-A098-01CED501B37E}" type="presParOf" srcId="{A8E272D1-591C-4AB9-9197-95D3779D9D25}" destId="{EC669791-530E-4716-A6E0-9AF8589C7FA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2AAC0-562E-4982-8792-01E87C68E589}">
      <dsp:nvSpPr>
        <dsp:cNvPr id="0" name=""/>
        <dsp:cNvSpPr/>
      </dsp:nvSpPr>
      <dsp:spPr>
        <a:xfrm>
          <a:off x="0" y="358925"/>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FF32F-AD2D-4402-834A-43FA61A0ACA7}">
      <dsp:nvSpPr>
        <dsp:cNvPr id="0" name=""/>
        <dsp:cNvSpPr/>
      </dsp:nvSpPr>
      <dsp:spPr>
        <a:xfrm>
          <a:off x="552450" y="19445"/>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Automation of CIS</a:t>
          </a:r>
        </a:p>
      </dsp:txBody>
      <dsp:txXfrm>
        <a:off x="585594" y="52589"/>
        <a:ext cx="7668012" cy="612672"/>
      </dsp:txXfrm>
    </dsp:sp>
    <dsp:sp modelId="{661AC9F4-8ED7-4943-87CB-D95E7A9E78DD}">
      <dsp:nvSpPr>
        <dsp:cNvPr id="0" name=""/>
        <dsp:cNvSpPr/>
      </dsp:nvSpPr>
      <dsp:spPr>
        <a:xfrm>
          <a:off x="0" y="140220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867333-D323-4350-95AC-97DCD110C59F}">
      <dsp:nvSpPr>
        <dsp:cNvPr id="0" name=""/>
        <dsp:cNvSpPr/>
      </dsp:nvSpPr>
      <dsp:spPr>
        <a:xfrm>
          <a:off x="552450" y="1062725"/>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Medication Tracking</a:t>
          </a:r>
        </a:p>
      </dsp:txBody>
      <dsp:txXfrm>
        <a:off x="585594" y="1095869"/>
        <a:ext cx="7668012" cy="612672"/>
      </dsp:txXfrm>
    </dsp:sp>
    <dsp:sp modelId="{4FDEDA53-E3DA-4B3A-A620-D1F661EE870F}">
      <dsp:nvSpPr>
        <dsp:cNvPr id="0" name=""/>
        <dsp:cNvSpPr/>
      </dsp:nvSpPr>
      <dsp:spPr>
        <a:xfrm>
          <a:off x="0" y="244548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63A31-033E-41D1-A84D-FB2CC3F11DB6}">
      <dsp:nvSpPr>
        <dsp:cNvPr id="0" name=""/>
        <dsp:cNvSpPr/>
      </dsp:nvSpPr>
      <dsp:spPr>
        <a:xfrm>
          <a:off x="552450" y="2106006"/>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School Portal Dashboards</a:t>
          </a:r>
        </a:p>
      </dsp:txBody>
      <dsp:txXfrm>
        <a:off x="585594" y="2139150"/>
        <a:ext cx="7668012" cy="612672"/>
      </dsp:txXfrm>
    </dsp:sp>
    <dsp:sp modelId="{EC669791-530E-4716-A6E0-9AF8589C7FA9}">
      <dsp:nvSpPr>
        <dsp:cNvPr id="0" name=""/>
        <dsp:cNvSpPr/>
      </dsp:nvSpPr>
      <dsp:spPr>
        <a:xfrm>
          <a:off x="0" y="3488766"/>
          <a:ext cx="110490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86931-57EC-4EF4-A9BA-EF7834C75283}">
      <dsp:nvSpPr>
        <dsp:cNvPr id="0" name=""/>
        <dsp:cNvSpPr/>
      </dsp:nvSpPr>
      <dsp:spPr>
        <a:xfrm>
          <a:off x="552450" y="3149286"/>
          <a:ext cx="77343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1022350">
            <a:lnSpc>
              <a:spcPct val="90000"/>
            </a:lnSpc>
            <a:spcBef>
              <a:spcPct val="0"/>
            </a:spcBef>
            <a:spcAft>
              <a:spcPct val="35000"/>
            </a:spcAft>
            <a:buNone/>
          </a:pPr>
          <a:r>
            <a:rPr lang="en-US" sz="2300" kern="1200" dirty="0"/>
            <a:t>School Staff Bulk Upload</a:t>
          </a:r>
        </a:p>
      </dsp:txBody>
      <dsp:txXfrm>
        <a:off x="585594" y="3182430"/>
        <a:ext cx="76680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5F49D-B33F-E046-A1CA-7A3472AE117F}"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DF1F8-2AA6-5148-ACAA-D0FE1D9BFB29}" type="slidenum">
              <a:rPr lang="en-US" smtClean="0"/>
              <a:t>‹#›</a:t>
            </a:fld>
            <a:endParaRPr lang="en-US"/>
          </a:p>
        </p:txBody>
      </p:sp>
    </p:spTree>
    <p:extLst>
      <p:ext uri="{BB962C8B-B14F-4D97-AF65-F5344CB8AC3E}">
        <p14:creationId xmlns:p14="http://schemas.microsoft.com/office/powerpoint/2010/main" val="305066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3</a:t>
            </a:fld>
            <a:endParaRPr lang="en-US"/>
          </a:p>
        </p:txBody>
      </p:sp>
    </p:spTree>
    <p:extLst>
      <p:ext uri="{BB962C8B-B14F-4D97-AF65-F5344CB8AC3E}">
        <p14:creationId xmlns:p14="http://schemas.microsoft.com/office/powerpoint/2010/main" val="177538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12</a:t>
            </a:fld>
            <a:endParaRPr lang="en-US"/>
          </a:p>
        </p:txBody>
      </p:sp>
    </p:spTree>
    <p:extLst>
      <p:ext uri="{BB962C8B-B14F-4D97-AF65-F5344CB8AC3E}">
        <p14:creationId xmlns:p14="http://schemas.microsoft.com/office/powerpoint/2010/main" val="42240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4</a:t>
            </a:fld>
            <a:endParaRPr lang="en-US"/>
          </a:p>
        </p:txBody>
      </p:sp>
    </p:spTree>
    <p:extLst>
      <p:ext uri="{BB962C8B-B14F-4D97-AF65-F5344CB8AC3E}">
        <p14:creationId xmlns:p14="http://schemas.microsoft.com/office/powerpoint/2010/main" val="175273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5</a:t>
            </a:fld>
            <a:endParaRPr lang="en-US"/>
          </a:p>
        </p:txBody>
      </p:sp>
    </p:spTree>
    <p:extLst>
      <p:ext uri="{BB962C8B-B14F-4D97-AF65-F5344CB8AC3E}">
        <p14:creationId xmlns:p14="http://schemas.microsoft.com/office/powerpoint/2010/main" val="236104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6</a:t>
            </a:fld>
            <a:endParaRPr lang="en-US"/>
          </a:p>
        </p:txBody>
      </p:sp>
    </p:spTree>
    <p:extLst>
      <p:ext uri="{BB962C8B-B14F-4D97-AF65-F5344CB8AC3E}">
        <p14:creationId xmlns:p14="http://schemas.microsoft.com/office/powerpoint/2010/main" val="381438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7</a:t>
            </a:fld>
            <a:endParaRPr lang="en-US"/>
          </a:p>
        </p:txBody>
      </p:sp>
    </p:spTree>
    <p:extLst>
      <p:ext uri="{BB962C8B-B14F-4D97-AF65-F5344CB8AC3E}">
        <p14:creationId xmlns:p14="http://schemas.microsoft.com/office/powerpoint/2010/main" val="307216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8</a:t>
            </a:fld>
            <a:endParaRPr lang="en-US"/>
          </a:p>
        </p:txBody>
      </p:sp>
    </p:spTree>
    <p:extLst>
      <p:ext uri="{BB962C8B-B14F-4D97-AF65-F5344CB8AC3E}">
        <p14:creationId xmlns:p14="http://schemas.microsoft.com/office/powerpoint/2010/main" val="289413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9</a:t>
            </a:fld>
            <a:endParaRPr lang="en-US"/>
          </a:p>
        </p:txBody>
      </p:sp>
    </p:spTree>
    <p:extLst>
      <p:ext uri="{BB962C8B-B14F-4D97-AF65-F5344CB8AC3E}">
        <p14:creationId xmlns:p14="http://schemas.microsoft.com/office/powerpoint/2010/main" val="9999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10</a:t>
            </a:fld>
            <a:endParaRPr lang="en-US"/>
          </a:p>
        </p:txBody>
      </p:sp>
    </p:spTree>
    <p:extLst>
      <p:ext uri="{BB962C8B-B14F-4D97-AF65-F5344CB8AC3E}">
        <p14:creationId xmlns:p14="http://schemas.microsoft.com/office/powerpoint/2010/main" val="156611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 of the increase :  30% increase </a:t>
            </a:r>
          </a:p>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11</a:t>
            </a:fld>
            <a:endParaRPr lang="en-US"/>
          </a:p>
        </p:txBody>
      </p:sp>
    </p:spTree>
    <p:extLst>
      <p:ext uri="{BB962C8B-B14F-4D97-AF65-F5344CB8AC3E}">
        <p14:creationId xmlns:p14="http://schemas.microsoft.com/office/powerpoint/2010/main" val="152754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12" name="Picture 11">
            <a:extLst>
              <a:ext uri="{FF2B5EF4-FFF2-40B4-BE49-F238E27FC236}">
                <a16:creationId xmlns:a16="http://schemas.microsoft.com/office/drawing/2014/main" id="{B2E89C81-CB6B-C64E-8086-8527C7FDB9AE}"/>
              </a:ext>
            </a:extLst>
          </p:cNvPr>
          <p:cNvPicPr>
            <a:picLocks noChangeAspect="1"/>
          </p:cNvPicPr>
          <p:nvPr userDrawn="1"/>
        </p:nvPicPr>
        <p:blipFill>
          <a:blip r:embed="rId4"/>
          <a:stretch>
            <a:fillRect/>
          </a:stretch>
        </p:blipFill>
        <p:spPr>
          <a:xfrm>
            <a:off x="831850" y="520653"/>
            <a:ext cx="3968826" cy="668434"/>
          </a:xfrm>
          <a:prstGeom prst="rect">
            <a:avLst/>
          </a:prstGeom>
        </p:spPr>
      </p:pic>
    </p:spTree>
    <p:extLst>
      <p:ext uri="{BB962C8B-B14F-4D97-AF65-F5344CB8AC3E}">
        <p14:creationId xmlns:p14="http://schemas.microsoft.com/office/powerpoint/2010/main" val="24381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578A1-7B96-C54F-AEAE-086A85141293}"/>
              </a:ext>
            </a:extLst>
          </p:cNvPr>
          <p:cNvPicPr>
            <a:picLocks noChangeAspect="1"/>
          </p:cNvPicPr>
          <p:nvPr userDrawn="1"/>
        </p:nvPicPr>
        <p:blipFill rotWithShape="1">
          <a:blip r:embed="rId2"/>
          <a:srcRect l="1400" t="4604" r="1755" b="4604"/>
          <a:stretch/>
        </p:blipFill>
        <p:spPr>
          <a:xfrm>
            <a:off x="-1" y="0"/>
            <a:ext cx="83820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3"/>
          <a:stretch>
            <a:fillRect/>
          </a:stretch>
        </p:blipFill>
        <p:spPr>
          <a:xfrm>
            <a:off x="635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746870"/>
          </a:xfrm>
          <a:prstGeom prst="rect">
            <a:avLst/>
          </a:prstGeom>
        </p:spPr>
        <p:txBody>
          <a:bodyPr anchor="ctr">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pic>
        <p:nvPicPr>
          <p:cNvPr id="10" name="Picture 9" descr="A picture containing text&#10;&#10;Description automatically generated">
            <a:extLst>
              <a:ext uri="{FF2B5EF4-FFF2-40B4-BE49-F238E27FC236}">
                <a16:creationId xmlns:a16="http://schemas.microsoft.com/office/drawing/2014/main" id="{171CA151-60DD-5648-C8F2-73D15A609DFE}"/>
              </a:ext>
            </a:extLst>
          </p:cNvPr>
          <p:cNvPicPr>
            <a:picLocks noChangeAspect="1"/>
          </p:cNvPicPr>
          <p:nvPr userDrawn="1"/>
        </p:nvPicPr>
        <p:blipFill>
          <a:blip r:embed="rId4"/>
          <a:stretch>
            <a:fillRect/>
          </a:stretch>
        </p:blipFill>
        <p:spPr>
          <a:xfrm>
            <a:off x="394866" y="6130268"/>
            <a:ext cx="2853302" cy="480556"/>
          </a:xfrm>
          <a:prstGeom prst="rect">
            <a:avLst/>
          </a:prstGeom>
        </p:spPr>
      </p:pic>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4392118"/>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spTree>
    <p:extLst>
      <p:ext uri="{BB962C8B-B14F-4D97-AF65-F5344CB8AC3E}">
        <p14:creationId xmlns:p14="http://schemas.microsoft.com/office/powerpoint/2010/main" val="42787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Tree>
    <p:extLst>
      <p:ext uri="{BB962C8B-B14F-4D97-AF65-F5344CB8AC3E}">
        <p14:creationId xmlns:p14="http://schemas.microsoft.com/office/powerpoint/2010/main" val="131690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Tree>
    <p:extLst>
      <p:ext uri="{BB962C8B-B14F-4D97-AF65-F5344CB8AC3E}">
        <p14:creationId xmlns:p14="http://schemas.microsoft.com/office/powerpoint/2010/main" val="7377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userDrawn="1"/>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dirty="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dirty="0">
              <a:solidFill>
                <a:schemeClr val="bg1"/>
              </a:solidFill>
              <a:effectLst/>
              <a:latin typeface="Halyard Display Light" pitchFamily="2" charset="77"/>
              <a:ea typeface="Halyard Display Light" pitchFamily="2" charset="77"/>
              <a:cs typeface="+mn-cs"/>
            </a:endParaRPr>
          </a:p>
          <a:p>
            <a:r>
              <a:rPr lang="en-US" sz="2800" b="0" i="0" kern="1200" dirty="0">
                <a:solidFill>
                  <a:schemeClr val="bg1"/>
                </a:solidFill>
                <a:effectLst/>
                <a:latin typeface="Halyard Display" pitchFamily="2" charset="77"/>
                <a:ea typeface="Halyard Display" pitchFamily="2" charset="77"/>
                <a:cs typeface="+mn-cs"/>
              </a:rPr>
              <a:t>—</a:t>
            </a:r>
            <a:r>
              <a:rPr lang="en-US" sz="2800" b="0" i="1" kern="1200" dirty="0">
                <a:solidFill>
                  <a:schemeClr val="bg1"/>
                </a:solidFill>
                <a:effectLst/>
                <a:latin typeface="Halyard Display" pitchFamily="2" charset="77"/>
                <a:ea typeface="Halyard Display" pitchFamily="2" charset="77"/>
                <a:cs typeface="+mn-cs"/>
              </a:rPr>
              <a:t>TCMHCC</a:t>
            </a:r>
            <a:endParaRPr lang="en-US" sz="2800" dirty="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1925841730"/>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3769240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B4A6C-D91C-1440-977D-6F60EB24D408}" type="slidenum">
              <a:rPr lang="en-US" smtClean="0"/>
              <a:t>‹#›</a:t>
            </a:fld>
            <a:endParaRPr lang="en-US"/>
          </a:p>
        </p:txBody>
      </p:sp>
    </p:spTree>
    <p:extLst>
      <p:ext uri="{BB962C8B-B14F-4D97-AF65-F5344CB8AC3E}">
        <p14:creationId xmlns:p14="http://schemas.microsoft.com/office/powerpoint/2010/main" val="1930301320"/>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2" r:id="rId3"/>
    <p:sldLayoutId id="2147483656" r:id="rId4"/>
    <p:sldLayoutId id="2147483649" r:id="rId5"/>
    <p:sldLayoutId id="214748365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a:xfrm>
            <a:off x="838200" y="1858779"/>
            <a:ext cx="10515600" cy="2253235"/>
          </a:xfrm>
        </p:spPr>
        <p:txBody>
          <a:bodyPr/>
          <a:lstStyle/>
          <a:p>
            <a:r>
              <a:rPr lang="en-US" dirty="0"/>
              <a:t>Centralized Operation Support Hub -COSH Updates </a:t>
            </a: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a:lstStyle/>
          <a:p>
            <a:pPr algn="l"/>
            <a:r>
              <a:rPr lang="en-US" sz="2000" b="1" kern="1200" dirty="0">
                <a:solidFill>
                  <a:schemeClr val="bg1"/>
                </a:solidFill>
                <a:effectLst/>
                <a:latin typeface="Halyard Display Light" pitchFamily="2" charset="77"/>
                <a:ea typeface="Halyard Display Light" pitchFamily="2" charset="77"/>
                <a:cs typeface="+mn-cs"/>
              </a:rPr>
              <a:t>Dr. Laurel Williams           </a:t>
            </a:r>
          </a:p>
          <a:p>
            <a:pPr algn="l"/>
            <a:r>
              <a:rPr lang="en-US" sz="2000" b="1" dirty="0">
                <a:solidFill>
                  <a:schemeClr val="bg1"/>
                </a:solidFill>
                <a:latin typeface="Halyard Display Light" pitchFamily="2" charset="77"/>
                <a:ea typeface="Halyard Display Light" pitchFamily="2" charset="77"/>
              </a:rPr>
              <a:t>Edith Ortiz  	              </a:t>
            </a:r>
          </a:p>
          <a:p>
            <a:pPr algn="l"/>
            <a:r>
              <a:rPr lang="en-US" sz="2000" b="1" kern="1200" dirty="0">
                <a:solidFill>
                  <a:schemeClr val="bg1"/>
                </a:solidFill>
                <a:effectLst/>
                <a:latin typeface="Halyard Display Light" pitchFamily="2" charset="77"/>
                <a:ea typeface="Halyard Display Light" pitchFamily="2" charset="77"/>
                <a:cs typeface="+mn-cs"/>
              </a:rPr>
              <a:t>Jenn Cole </a:t>
            </a:r>
          </a:p>
          <a:p>
            <a:endParaRPr lang="en-US" dirty="0"/>
          </a:p>
        </p:txBody>
      </p:sp>
      <p:pic>
        <p:nvPicPr>
          <p:cNvPr id="2" name="Picture 1">
            <a:extLst>
              <a:ext uri="{FF2B5EF4-FFF2-40B4-BE49-F238E27FC236}">
                <a16:creationId xmlns:a16="http://schemas.microsoft.com/office/drawing/2014/main" id="{E34DDAAF-B760-61A5-7183-B3A429C7D34B}"/>
              </a:ext>
            </a:extLst>
          </p:cNvPr>
          <p:cNvPicPr>
            <a:picLocks noChangeAspect="1"/>
          </p:cNvPicPr>
          <p:nvPr/>
        </p:nvPicPr>
        <p:blipFill>
          <a:blip r:embed="rId2"/>
          <a:stretch>
            <a:fillRect/>
          </a:stretch>
        </p:blipFill>
        <p:spPr>
          <a:xfrm>
            <a:off x="3497344" y="3629320"/>
            <a:ext cx="5005633" cy="2589421"/>
          </a:xfrm>
          <a:prstGeom prst="rect">
            <a:avLst/>
          </a:prstGeom>
        </p:spPr>
      </p:pic>
      <p:pic>
        <p:nvPicPr>
          <p:cNvPr id="3" name="Picture 2">
            <a:extLst>
              <a:ext uri="{FF2B5EF4-FFF2-40B4-BE49-F238E27FC236}">
                <a16:creationId xmlns:a16="http://schemas.microsoft.com/office/drawing/2014/main" id="{304D5FEE-EAA8-3897-2A56-A98066C9FA09}"/>
              </a:ext>
            </a:extLst>
          </p:cNvPr>
          <p:cNvPicPr>
            <a:picLocks noChangeAspect="1"/>
          </p:cNvPicPr>
          <p:nvPr/>
        </p:nvPicPr>
        <p:blipFill>
          <a:blip r:embed="rId3"/>
          <a:stretch>
            <a:fillRect/>
          </a:stretch>
        </p:blipFill>
        <p:spPr>
          <a:xfrm>
            <a:off x="8198816" y="129437"/>
            <a:ext cx="3386727" cy="1743075"/>
          </a:xfrm>
          <a:prstGeom prst="rect">
            <a:avLst/>
          </a:prstGeom>
        </p:spPr>
      </p:pic>
    </p:spTree>
    <p:extLst>
      <p:ext uri="{BB962C8B-B14F-4D97-AF65-F5344CB8AC3E}">
        <p14:creationId xmlns:p14="http://schemas.microsoft.com/office/powerpoint/2010/main" val="301035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PCP engagement strategy: Ethics Presentation</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10</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359763" y="1261805"/>
            <a:ext cx="9472474" cy="4955203"/>
          </a:xfrm>
          <a:prstGeom prst="rect">
            <a:avLst/>
          </a:prstGeom>
          <a:noFill/>
        </p:spPr>
        <p:txBody>
          <a:bodyPr wrap="square" rtlCol="0">
            <a:spAutoFit/>
          </a:bodyPr>
          <a:lstStyle/>
          <a:p>
            <a:pPr marL="514350" indent="-514350" algn="l">
              <a:buFont typeface="Arial" panose="020B0604020202020204" pitchFamily="34" charset="0"/>
              <a:buChar char="•"/>
            </a:pPr>
            <a:r>
              <a:rPr lang="en-US" sz="2400" dirty="0">
                <a:latin typeface="Halyard Display" panose="020B0604020202020204" charset="0"/>
              </a:rPr>
              <a:t>Teams are working to engage directly with PCPs</a:t>
            </a:r>
          </a:p>
          <a:p>
            <a:pPr marL="514350" indent="-514350" algn="l">
              <a:buFont typeface="Arial" panose="020B0604020202020204" pitchFamily="34" charset="0"/>
              <a:buChar char="•"/>
            </a:pPr>
            <a:r>
              <a:rPr lang="en-US" sz="2400" dirty="0">
                <a:latin typeface="Halyard Display" panose="020B0604020202020204" charset="0"/>
              </a:rPr>
              <a:t>This is seen as core process to educating about CPAN/PeriPAN and encourage engagement/utilization</a:t>
            </a:r>
          </a:p>
          <a:p>
            <a:pPr marL="514350" indent="-514350" algn="l">
              <a:buFont typeface="Arial" panose="020B0604020202020204" pitchFamily="34" charset="0"/>
              <a:buChar char="•"/>
            </a:pPr>
            <a:r>
              <a:rPr lang="en-US" sz="2400" dirty="0">
                <a:latin typeface="Halyard Display" panose="020B0604020202020204" charset="0"/>
              </a:rPr>
              <a:t>Created a 30- and 60-minute Ethics Presentation given that all physicians in Texas are required to annually have specific ethics credits</a:t>
            </a:r>
          </a:p>
          <a:p>
            <a:pPr marL="514350" indent="-514350" algn="l">
              <a:buFont typeface="Arial" panose="020B0604020202020204" pitchFamily="34" charset="0"/>
              <a:buChar char="•"/>
            </a:pPr>
            <a:r>
              <a:rPr lang="en-US" sz="2400" dirty="0">
                <a:latin typeface="Halyard Display" panose="020B0604020202020204" charset="0"/>
              </a:rPr>
              <a:t>Process: </a:t>
            </a:r>
          </a:p>
          <a:p>
            <a:pPr marL="971550" lvl="1" indent="-514350">
              <a:buFont typeface="Courier New" panose="02070309020205020404" pitchFamily="49" charset="0"/>
              <a:buChar char="o"/>
            </a:pPr>
            <a:r>
              <a:rPr lang="en-US" sz="2000" dirty="0">
                <a:latin typeface="Halyard Display" panose="020B0604020202020204" charset="0"/>
              </a:rPr>
              <a:t>Presentation focuses on the ethical imperative for PCPs to engage in collaborative care work for mental health and discusses specifically how CPAN/PeriPAN like programs work and the outcomes when PCPs utilize the model. </a:t>
            </a:r>
          </a:p>
          <a:p>
            <a:pPr marL="971550" lvl="1" indent="-514350">
              <a:buFont typeface="Courier New" panose="02070309020205020404" pitchFamily="49" charset="0"/>
              <a:buChar char="o"/>
            </a:pPr>
            <a:r>
              <a:rPr lang="en-US" sz="2000" dirty="0">
                <a:latin typeface="Halyard Display" panose="020B0604020202020204" charset="0"/>
              </a:rPr>
              <a:t>Ends with a PCP group doing an exercise to consider how they might incorporate collaborative care in their respective clinical endeavors/workflow. </a:t>
            </a:r>
          </a:p>
          <a:p>
            <a:pPr marL="514350" indent="-514350" algn="l">
              <a:buFont typeface="Arial" panose="020B0604020202020204" pitchFamily="34" charset="0"/>
              <a:buChar char="•"/>
            </a:pPr>
            <a:r>
              <a:rPr lang="en-US" sz="2400" dirty="0">
                <a:latin typeface="Halyard Display" panose="020B0604020202020204" charset="0"/>
              </a:rPr>
              <a:t>Teams are working to schedule with PCPs, singly or in groups. Team message is to schedule when a PCP wants it- and utilize other teams as needed. </a:t>
            </a:r>
          </a:p>
        </p:txBody>
      </p:sp>
    </p:spTree>
    <p:extLst>
      <p:ext uri="{BB962C8B-B14F-4D97-AF65-F5344CB8AC3E}">
        <p14:creationId xmlns:p14="http://schemas.microsoft.com/office/powerpoint/2010/main" val="113826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11</a:t>
            </a:fld>
            <a:endParaRPr lang="en-US"/>
          </a:p>
        </p:txBody>
      </p:sp>
      <p:sp>
        <p:nvSpPr>
          <p:cNvPr id="5" name="TextBox 4">
            <a:extLst>
              <a:ext uri="{FF2B5EF4-FFF2-40B4-BE49-F238E27FC236}">
                <a16:creationId xmlns:a16="http://schemas.microsoft.com/office/drawing/2014/main" id="{1B7BB467-9CE5-D44E-6D39-8CFC1405819D}"/>
              </a:ext>
            </a:extLst>
          </p:cNvPr>
          <p:cNvSpPr txBox="1"/>
          <p:nvPr/>
        </p:nvSpPr>
        <p:spPr>
          <a:xfrm>
            <a:off x="923277" y="136525"/>
            <a:ext cx="9472474" cy="2677656"/>
          </a:xfrm>
          <a:prstGeom prst="rect">
            <a:avLst/>
          </a:prstGeom>
          <a:noFill/>
        </p:spPr>
        <p:txBody>
          <a:bodyPr wrap="square" rtlCol="0">
            <a:spAutoFit/>
          </a:bodyPr>
          <a:lstStyle/>
          <a:p>
            <a:pPr algn="l"/>
            <a:r>
              <a:rPr lang="en-US" sz="3200" b="1" dirty="0">
                <a:latin typeface="Halyard Display Light" pitchFamily="2" charset="77"/>
                <a:ea typeface="Halyard Display Light" pitchFamily="2" charset="77"/>
              </a:rPr>
              <a:t>Project ECHO Fall 2023</a:t>
            </a:r>
          </a:p>
          <a:p>
            <a:pPr algn="l"/>
            <a:r>
              <a:rPr lang="en-US" sz="3200" b="1" dirty="0">
                <a:latin typeface="Halyard Display Light" pitchFamily="2" charset="77"/>
                <a:ea typeface="Halyard Display Light" pitchFamily="2" charset="77"/>
              </a:rPr>
              <a:t> </a:t>
            </a:r>
          </a:p>
          <a:p>
            <a:pPr algn="l"/>
            <a:r>
              <a:rPr lang="en-US" sz="2400" b="1" dirty="0">
                <a:latin typeface="Halyard Display Light" pitchFamily="2" charset="77"/>
                <a:ea typeface="Halyard Display Light" pitchFamily="2" charset="77"/>
              </a:rPr>
              <a:t>Attendance</a:t>
            </a:r>
          </a:p>
          <a:p>
            <a:pPr marL="457200" indent="-457200" algn="l">
              <a:buFont typeface="Arial" panose="020B0604020202020204" pitchFamily="34" charset="0"/>
              <a:buChar char="•"/>
            </a:pPr>
            <a:r>
              <a:rPr lang="en-US" sz="2400" b="1" dirty="0">
                <a:latin typeface="Halyard Display Light" pitchFamily="2" charset="77"/>
                <a:ea typeface="Halyard Display Light" pitchFamily="2" charset="77"/>
              </a:rPr>
              <a:t>Session 1 : 125 learners </a:t>
            </a:r>
          </a:p>
          <a:p>
            <a:pPr marL="457200" indent="-457200" algn="l">
              <a:buFont typeface="Arial" panose="020B0604020202020204" pitchFamily="34" charset="0"/>
              <a:buChar char="•"/>
            </a:pPr>
            <a:r>
              <a:rPr lang="en-US" sz="2400" b="1" dirty="0">
                <a:latin typeface="Halyard Display Light" pitchFamily="2" charset="77"/>
                <a:ea typeface="Halyard Display Light" pitchFamily="2" charset="77"/>
              </a:rPr>
              <a:t>Session 2 : 125 learners </a:t>
            </a:r>
          </a:p>
          <a:p>
            <a:pPr marL="457200" indent="-457200" algn="l">
              <a:buFont typeface="Arial" panose="020B0604020202020204" pitchFamily="34" charset="0"/>
              <a:buChar char="•"/>
            </a:pPr>
            <a:endParaRPr lang="en-US" sz="3200" b="1" kern="1200" dirty="0">
              <a:effectLst/>
              <a:latin typeface="Halyard Display Light" pitchFamily="2" charset="77"/>
              <a:ea typeface="Halyard Display Light" pitchFamily="2" charset="77"/>
              <a:cs typeface="+mn-cs"/>
            </a:endParaRPr>
          </a:p>
        </p:txBody>
      </p:sp>
      <p:pic>
        <p:nvPicPr>
          <p:cNvPr id="6" name="Picture 5">
            <a:extLst>
              <a:ext uri="{FF2B5EF4-FFF2-40B4-BE49-F238E27FC236}">
                <a16:creationId xmlns:a16="http://schemas.microsoft.com/office/drawing/2014/main" id="{E890788A-1FD7-0DAC-639D-B1F427DDCCCB}"/>
              </a:ext>
            </a:extLst>
          </p:cNvPr>
          <p:cNvPicPr>
            <a:picLocks noChangeAspect="1"/>
          </p:cNvPicPr>
          <p:nvPr/>
        </p:nvPicPr>
        <p:blipFill>
          <a:blip r:embed="rId3"/>
          <a:stretch>
            <a:fillRect/>
          </a:stretch>
        </p:blipFill>
        <p:spPr>
          <a:xfrm>
            <a:off x="1695726" y="2619852"/>
            <a:ext cx="8670433" cy="4101623"/>
          </a:xfrm>
          <a:prstGeom prst="rect">
            <a:avLst/>
          </a:prstGeom>
        </p:spPr>
      </p:pic>
    </p:spTree>
    <p:extLst>
      <p:ext uri="{BB962C8B-B14F-4D97-AF65-F5344CB8AC3E}">
        <p14:creationId xmlns:p14="http://schemas.microsoft.com/office/powerpoint/2010/main" val="269913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p:txBody>
          <a:bodyPr/>
          <a:lstStyle/>
          <a:p>
            <a:r>
              <a:rPr lang="en-US" dirty="0"/>
              <a:t>CPAN Enrollment  </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12</a:t>
            </a:fld>
            <a:endParaRPr lang="en-US"/>
          </a:p>
        </p:txBody>
      </p:sp>
      <p:sp>
        <p:nvSpPr>
          <p:cNvPr id="13" name="TextBox 12">
            <a:extLst>
              <a:ext uri="{FF2B5EF4-FFF2-40B4-BE49-F238E27FC236}">
                <a16:creationId xmlns:a16="http://schemas.microsoft.com/office/drawing/2014/main" id="{8401633E-BA54-96F4-D801-772DEF20D4DA}"/>
              </a:ext>
            </a:extLst>
          </p:cNvPr>
          <p:cNvSpPr txBox="1"/>
          <p:nvPr/>
        </p:nvSpPr>
        <p:spPr>
          <a:xfrm>
            <a:off x="1154097" y="6508081"/>
            <a:ext cx="3622089" cy="246221"/>
          </a:xfrm>
          <a:prstGeom prst="rect">
            <a:avLst/>
          </a:prstGeom>
          <a:noFill/>
        </p:spPr>
        <p:txBody>
          <a:bodyPr wrap="square" rtlCol="0">
            <a:spAutoFit/>
          </a:bodyPr>
          <a:lstStyle/>
          <a:p>
            <a:pPr algn="l"/>
            <a:r>
              <a:rPr lang="en-US" sz="1000" b="0" kern="1200" dirty="0">
                <a:effectLst/>
                <a:latin typeface="Halyard Display Light" pitchFamily="2" charset="77"/>
                <a:ea typeface="Halyard Display Light" pitchFamily="2" charset="77"/>
                <a:cs typeface="+mn-cs"/>
              </a:rPr>
              <a:t>* this data is preliminary and is subject to change</a:t>
            </a:r>
            <a:endParaRPr lang="en-US" sz="1000" b="0" i="1" kern="1200" dirty="0">
              <a:solidFill>
                <a:schemeClr val="bg1"/>
              </a:solidFill>
              <a:effectLst/>
              <a:latin typeface="Halyard Display Light" pitchFamily="2" charset="77"/>
              <a:ea typeface="Halyard Display Light" pitchFamily="2" charset="77"/>
              <a:cs typeface="+mn-cs"/>
            </a:endParaRPr>
          </a:p>
        </p:txBody>
      </p:sp>
      <p:pic>
        <p:nvPicPr>
          <p:cNvPr id="5" name="Picture 4">
            <a:extLst>
              <a:ext uri="{FF2B5EF4-FFF2-40B4-BE49-F238E27FC236}">
                <a16:creationId xmlns:a16="http://schemas.microsoft.com/office/drawing/2014/main" id="{3FDAF1A5-D4AD-B8EA-0A72-0AB148C24154}"/>
              </a:ext>
            </a:extLst>
          </p:cNvPr>
          <p:cNvPicPr>
            <a:picLocks noChangeAspect="1"/>
          </p:cNvPicPr>
          <p:nvPr/>
        </p:nvPicPr>
        <p:blipFill>
          <a:blip r:embed="rId3"/>
          <a:stretch>
            <a:fillRect/>
          </a:stretch>
        </p:blipFill>
        <p:spPr>
          <a:xfrm>
            <a:off x="1907685" y="1153879"/>
            <a:ext cx="8376630" cy="5029636"/>
          </a:xfrm>
          <a:prstGeom prst="rect">
            <a:avLst/>
          </a:prstGeom>
        </p:spPr>
      </p:pic>
    </p:spTree>
    <p:extLst>
      <p:ext uri="{BB962C8B-B14F-4D97-AF65-F5344CB8AC3E}">
        <p14:creationId xmlns:p14="http://schemas.microsoft.com/office/powerpoint/2010/main" val="377917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13</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Box 5">
            <a:extLst>
              <a:ext uri="{FF2B5EF4-FFF2-40B4-BE49-F238E27FC236}">
                <a16:creationId xmlns:a16="http://schemas.microsoft.com/office/drawing/2014/main" id="{C844A0D0-9054-5EA4-C91A-EFEBB5272CC9}"/>
              </a:ext>
            </a:extLst>
          </p:cNvPr>
          <p:cNvSpPr txBox="1"/>
          <p:nvPr/>
        </p:nvSpPr>
        <p:spPr>
          <a:xfrm>
            <a:off x="673464" y="363357"/>
            <a:ext cx="9670414" cy="646331"/>
          </a:xfrm>
          <a:prstGeom prst="rect">
            <a:avLst/>
          </a:prstGeom>
          <a:noFill/>
        </p:spPr>
        <p:txBody>
          <a:bodyPr wrap="square">
            <a:spAutoFit/>
          </a:bodyPr>
          <a:lstStyle/>
          <a:p>
            <a:r>
              <a:rPr lang="en-US" sz="3600" dirty="0"/>
              <a:t>CPAN Call Volume </a:t>
            </a:r>
            <a:r>
              <a:rPr lang="en-US" sz="1800" b="0" i="0" dirty="0">
                <a:solidFill>
                  <a:srgbClr val="000000"/>
                </a:solidFill>
                <a:effectLst/>
                <a:latin typeface="Halyard Display" panose="020B0604020202020204" charset="0"/>
              </a:rPr>
              <a:t>​</a:t>
            </a:r>
            <a:endParaRPr lang="en-US" dirty="0"/>
          </a:p>
        </p:txBody>
      </p:sp>
      <p:sp>
        <p:nvSpPr>
          <p:cNvPr id="8" name="TextBox 7">
            <a:extLst>
              <a:ext uri="{FF2B5EF4-FFF2-40B4-BE49-F238E27FC236}">
                <a16:creationId xmlns:a16="http://schemas.microsoft.com/office/drawing/2014/main" id="{F4CA4053-12CE-A9ED-E3AC-BBA42129BD74}"/>
              </a:ext>
            </a:extLst>
          </p:cNvPr>
          <p:cNvSpPr txBox="1"/>
          <p:nvPr/>
        </p:nvSpPr>
        <p:spPr>
          <a:xfrm>
            <a:off x="3047260" y="3246553"/>
            <a:ext cx="609452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CE56DC61-35B1-573D-30A3-2F38029F7650}"/>
              </a:ext>
            </a:extLst>
          </p:cNvPr>
          <p:cNvSpPr txBox="1"/>
          <p:nvPr/>
        </p:nvSpPr>
        <p:spPr>
          <a:xfrm>
            <a:off x="7379976" y="5677577"/>
            <a:ext cx="6094520" cy="246221"/>
          </a:xfrm>
          <a:prstGeom prst="rect">
            <a:avLst/>
          </a:prstGeom>
          <a:noFill/>
        </p:spPr>
        <p:txBody>
          <a:bodyPr wrap="square">
            <a:spAutoFit/>
          </a:bodyPr>
          <a:lstStyle/>
          <a:p>
            <a:r>
              <a:rPr lang="en-US" sz="1000" b="0" i="0" u="none" strike="noStrike" dirty="0">
                <a:solidFill>
                  <a:srgbClr val="000000"/>
                </a:solidFill>
                <a:effectLst/>
                <a:latin typeface="Halyard Display Light" panose="020B0604020202020204" charset="0"/>
              </a:rPr>
              <a:t>* this data is preliminary and is subject to change</a:t>
            </a:r>
            <a:r>
              <a:rPr lang="en-US" sz="1000" b="0" i="0" dirty="0">
                <a:solidFill>
                  <a:srgbClr val="000000"/>
                </a:solidFill>
                <a:effectLst/>
                <a:latin typeface="Halyard Display Light" panose="020B0604020202020204" charset="0"/>
              </a:rPr>
              <a:t>​</a:t>
            </a:r>
            <a:endParaRPr lang="en-US" sz="1000" dirty="0"/>
          </a:p>
        </p:txBody>
      </p:sp>
      <p:pic>
        <p:nvPicPr>
          <p:cNvPr id="5" name="Picture 4">
            <a:extLst>
              <a:ext uri="{FF2B5EF4-FFF2-40B4-BE49-F238E27FC236}">
                <a16:creationId xmlns:a16="http://schemas.microsoft.com/office/drawing/2014/main" id="{5FE5BC04-D80E-BAA8-C33F-22E881D7838A}"/>
              </a:ext>
            </a:extLst>
          </p:cNvPr>
          <p:cNvPicPr>
            <a:picLocks noChangeAspect="1"/>
          </p:cNvPicPr>
          <p:nvPr/>
        </p:nvPicPr>
        <p:blipFill>
          <a:blip r:embed="rId2"/>
          <a:stretch>
            <a:fillRect/>
          </a:stretch>
        </p:blipFill>
        <p:spPr>
          <a:xfrm>
            <a:off x="572124" y="1420147"/>
            <a:ext cx="11265763" cy="3652812"/>
          </a:xfrm>
          <a:prstGeom prst="rect">
            <a:avLst/>
          </a:prstGeom>
        </p:spPr>
      </p:pic>
    </p:spTree>
    <p:extLst>
      <p:ext uri="{BB962C8B-B14F-4D97-AF65-F5344CB8AC3E}">
        <p14:creationId xmlns:p14="http://schemas.microsoft.com/office/powerpoint/2010/main" val="194825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37F74-B211-4B7E-A410-171D2B7291BA}"/>
              </a:ext>
            </a:extLst>
          </p:cNvPr>
          <p:cNvPicPr>
            <a:picLocks noChangeAspect="1"/>
          </p:cNvPicPr>
          <p:nvPr/>
        </p:nvPicPr>
        <p:blipFill>
          <a:blip r:embed="rId2"/>
          <a:stretch>
            <a:fillRect/>
          </a:stretch>
        </p:blipFill>
        <p:spPr>
          <a:xfrm>
            <a:off x="90919" y="1405658"/>
            <a:ext cx="12010161" cy="4810161"/>
          </a:xfrm>
          <a:prstGeom prst="rect">
            <a:avLst/>
          </a:prstGeom>
        </p:spPr>
      </p:pic>
    </p:spTree>
    <p:extLst>
      <p:ext uri="{BB962C8B-B14F-4D97-AF65-F5344CB8AC3E}">
        <p14:creationId xmlns:p14="http://schemas.microsoft.com/office/powerpoint/2010/main" val="244225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15</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Box 5">
            <a:extLst>
              <a:ext uri="{FF2B5EF4-FFF2-40B4-BE49-F238E27FC236}">
                <a16:creationId xmlns:a16="http://schemas.microsoft.com/office/drawing/2014/main" id="{C844A0D0-9054-5EA4-C91A-EFEBB5272CC9}"/>
              </a:ext>
            </a:extLst>
          </p:cNvPr>
          <p:cNvSpPr txBox="1"/>
          <p:nvPr/>
        </p:nvSpPr>
        <p:spPr>
          <a:xfrm>
            <a:off x="756822" y="356898"/>
            <a:ext cx="9670414" cy="646331"/>
          </a:xfrm>
          <a:prstGeom prst="rect">
            <a:avLst/>
          </a:prstGeom>
          <a:noFill/>
        </p:spPr>
        <p:txBody>
          <a:bodyPr wrap="square">
            <a:spAutoFit/>
          </a:bodyPr>
          <a:lstStyle/>
          <a:p>
            <a:r>
              <a:rPr lang="en-US" sz="3600" b="0" i="0" u="none" strike="noStrike" dirty="0">
                <a:solidFill>
                  <a:srgbClr val="000000"/>
                </a:solidFill>
                <a:effectLst/>
                <a:latin typeface="Halyard Display" panose="020B0604020202020204" charset="0"/>
              </a:rPr>
              <a:t>TCHATT Students Referred Since Program Start </a:t>
            </a:r>
            <a:r>
              <a:rPr lang="en-US" sz="1800" b="0" i="0" dirty="0">
                <a:solidFill>
                  <a:srgbClr val="000000"/>
                </a:solidFill>
                <a:effectLst/>
                <a:latin typeface="Halyard Display" panose="020B0604020202020204" charset="0"/>
              </a:rPr>
              <a:t>​</a:t>
            </a:r>
            <a:endParaRPr lang="en-US" dirty="0"/>
          </a:p>
        </p:txBody>
      </p:sp>
      <p:sp>
        <p:nvSpPr>
          <p:cNvPr id="8" name="TextBox 7">
            <a:extLst>
              <a:ext uri="{FF2B5EF4-FFF2-40B4-BE49-F238E27FC236}">
                <a16:creationId xmlns:a16="http://schemas.microsoft.com/office/drawing/2014/main" id="{F4CA4053-12CE-A9ED-E3AC-BBA42129BD74}"/>
              </a:ext>
            </a:extLst>
          </p:cNvPr>
          <p:cNvSpPr txBox="1"/>
          <p:nvPr/>
        </p:nvSpPr>
        <p:spPr>
          <a:xfrm>
            <a:off x="3047260" y="3246553"/>
            <a:ext cx="609452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8EA0EB5E-AEF1-18AE-A3D4-006FEBFA9C1E}"/>
              </a:ext>
            </a:extLst>
          </p:cNvPr>
          <p:cNvSpPr txBox="1"/>
          <p:nvPr/>
        </p:nvSpPr>
        <p:spPr>
          <a:xfrm>
            <a:off x="55485" y="5062024"/>
            <a:ext cx="6094520" cy="861774"/>
          </a:xfrm>
          <a:prstGeom prst="rect">
            <a:avLst/>
          </a:prstGeom>
          <a:noFill/>
        </p:spPr>
        <p:txBody>
          <a:bodyPr wrap="square">
            <a:spAutoFit/>
          </a:bodyPr>
          <a:lstStyle/>
          <a:p>
            <a:pPr algn="l" rtl="0" fontAlgn="base"/>
            <a:r>
              <a:rPr lang="en-US" sz="1600" b="0" i="0" u="none" strike="noStrike" dirty="0">
                <a:solidFill>
                  <a:srgbClr val="000000"/>
                </a:solidFill>
                <a:effectLst/>
                <a:latin typeface="Halyard Display Light" panose="020B0604020202020204" charset="0"/>
              </a:rPr>
              <a:t>Total Students Referred to the Program – 44,349 </a:t>
            </a:r>
            <a:r>
              <a:rPr lang="en-US" sz="1600" b="0" i="0" dirty="0">
                <a:solidFill>
                  <a:srgbClr val="000000"/>
                </a:solidFill>
                <a:effectLst/>
                <a:latin typeface="Halyard Display Light" panose="020B060402020202020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Halyard Display Light" panose="020B0604020202020204" charset="0"/>
              </a:rPr>
              <a:t>Students Served – 24, 829</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Halyard Display Light" panose="020B0604020202020204" charset="0"/>
              </a:rPr>
              <a:t>Sessions with Students –  100,834</a:t>
            </a:r>
            <a:endParaRPr lang="en-US" sz="1600" b="0" i="0" dirty="0">
              <a:solidFill>
                <a:srgbClr val="000000"/>
              </a:solidFill>
              <a:effectLst/>
              <a:latin typeface="Segoe UI" panose="020B0502040204020203" pitchFamily="34" charset="0"/>
            </a:endParaRPr>
          </a:p>
        </p:txBody>
      </p:sp>
      <p:sp>
        <p:nvSpPr>
          <p:cNvPr id="12" name="TextBox 11">
            <a:extLst>
              <a:ext uri="{FF2B5EF4-FFF2-40B4-BE49-F238E27FC236}">
                <a16:creationId xmlns:a16="http://schemas.microsoft.com/office/drawing/2014/main" id="{CE56DC61-35B1-573D-30A3-2F38029F7650}"/>
              </a:ext>
            </a:extLst>
          </p:cNvPr>
          <p:cNvSpPr txBox="1"/>
          <p:nvPr/>
        </p:nvSpPr>
        <p:spPr>
          <a:xfrm>
            <a:off x="7379976" y="5677577"/>
            <a:ext cx="6094520" cy="246221"/>
          </a:xfrm>
          <a:prstGeom prst="rect">
            <a:avLst/>
          </a:prstGeom>
          <a:noFill/>
        </p:spPr>
        <p:txBody>
          <a:bodyPr wrap="square">
            <a:spAutoFit/>
          </a:bodyPr>
          <a:lstStyle/>
          <a:p>
            <a:r>
              <a:rPr lang="en-US" sz="1000" b="0" i="0" u="none" strike="noStrike" dirty="0">
                <a:solidFill>
                  <a:srgbClr val="000000"/>
                </a:solidFill>
                <a:effectLst/>
                <a:latin typeface="Halyard Display Light" panose="020B0604020202020204" charset="0"/>
              </a:rPr>
              <a:t>* this data is preliminary and is subject to change</a:t>
            </a:r>
            <a:r>
              <a:rPr lang="en-US" sz="1000" b="0" i="0" dirty="0">
                <a:solidFill>
                  <a:srgbClr val="000000"/>
                </a:solidFill>
                <a:effectLst/>
                <a:latin typeface="Halyard Display Light" panose="020B0604020202020204" charset="0"/>
              </a:rPr>
              <a:t>​</a:t>
            </a:r>
            <a:endParaRPr lang="en-US" sz="1000" dirty="0"/>
          </a:p>
        </p:txBody>
      </p:sp>
      <p:graphicFrame>
        <p:nvGraphicFramePr>
          <p:cNvPr id="2" name="Chart 1">
            <a:extLst>
              <a:ext uri="{FF2B5EF4-FFF2-40B4-BE49-F238E27FC236}">
                <a16:creationId xmlns:a16="http://schemas.microsoft.com/office/drawing/2014/main" id="{73B076CC-3742-C7BA-D026-F61AFD6F1972}"/>
              </a:ext>
            </a:extLst>
          </p:cNvPr>
          <p:cNvGraphicFramePr>
            <a:graphicFrameLocks/>
          </p:cNvGraphicFramePr>
          <p:nvPr>
            <p:extLst>
              <p:ext uri="{D42A27DB-BD31-4B8C-83A1-F6EECF244321}">
                <p14:modId xmlns:p14="http://schemas.microsoft.com/office/powerpoint/2010/main" val="2439980196"/>
              </p:ext>
            </p:extLst>
          </p:nvPr>
        </p:nvGraphicFramePr>
        <p:xfrm>
          <a:off x="2370245" y="1100724"/>
          <a:ext cx="7448549" cy="3928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7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2F69-5BB0-FAEC-02C7-707E732A3F91}"/>
              </a:ext>
            </a:extLst>
          </p:cNvPr>
          <p:cNvSpPr>
            <a:spLocks noGrp="1"/>
          </p:cNvSpPr>
          <p:nvPr>
            <p:ph type="title"/>
          </p:nvPr>
        </p:nvSpPr>
        <p:spPr/>
        <p:txBody>
          <a:bodyPr/>
          <a:lstStyle/>
          <a:p>
            <a:r>
              <a:rPr lang="en-US" dirty="0"/>
              <a:t>TCHATT Updates</a:t>
            </a:r>
          </a:p>
        </p:txBody>
      </p:sp>
      <p:sp>
        <p:nvSpPr>
          <p:cNvPr id="3" name="Slide Number Placeholder 2">
            <a:extLst>
              <a:ext uri="{FF2B5EF4-FFF2-40B4-BE49-F238E27FC236}">
                <a16:creationId xmlns:a16="http://schemas.microsoft.com/office/drawing/2014/main" id="{A35A7F32-BEA4-3525-7A28-1ABD8BF47F07}"/>
              </a:ext>
            </a:extLst>
          </p:cNvPr>
          <p:cNvSpPr>
            <a:spLocks noGrp="1"/>
          </p:cNvSpPr>
          <p:nvPr>
            <p:ph type="sldNum" sz="quarter" idx="12"/>
          </p:nvPr>
        </p:nvSpPr>
        <p:spPr/>
        <p:txBody>
          <a:bodyPr/>
          <a:lstStyle/>
          <a:p>
            <a:fld id="{78FB4A6C-D91C-1440-977D-6F60EB24D408}" type="slidenum">
              <a:rPr lang="en-US" smtClean="0"/>
              <a:t>16</a:t>
            </a:fld>
            <a:endParaRPr lang="en-US"/>
          </a:p>
        </p:txBody>
      </p:sp>
      <p:sp>
        <p:nvSpPr>
          <p:cNvPr id="4" name="Content Placeholder 3">
            <a:extLst>
              <a:ext uri="{FF2B5EF4-FFF2-40B4-BE49-F238E27FC236}">
                <a16:creationId xmlns:a16="http://schemas.microsoft.com/office/drawing/2014/main" id="{C1F73196-8DFD-02E0-2E56-96095C4CE6F7}"/>
              </a:ext>
            </a:extLst>
          </p:cNvPr>
          <p:cNvSpPr>
            <a:spLocks noGrp="1"/>
          </p:cNvSpPr>
          <p:nvPr>
            <p:ph sz="quarter" idx="11"/>
          </p:nvPr>
        </p:nvSpPr>
        <p:spPr/>
        <p:txBody>
          <a:bodyPr/>
          <a:lstStyle/>
          <a:p>
            <a:pPr marL="342900" indent="-342900">
              <a:buFont typeface="Arial" panose="020B0604020202020204" pitchFamily="34" charset="0"/>
              <a:buChar char="•"/>
            </a:pPr>
            <a:r>
              <a:rPr lang="en-US" sz="2400" dirty="0"/>
              <a:t>Working with HRIs to ensure strong processes to evaluate, triage, and schedule student referrals in the most efficient manner</a:t>
            </a:r>
          </a:p>
          <a:p>
            <a:pPr marL="342900" indent="-342900">
              <a:buFont typeface="Arial" panose="020B0604020202020204" pitchFamily="34" charset="0"/>
              <a:buChar char="•"/>
            </a:pPr>
            <a:r>
              <a:rPr lang="en-US" sz="2400" dirty="0"/>
              <a:t>Monthly meetings with all HRIs focused on back to school, and making sure that HRIs have needed capacity and are able to communicate as that changes with the increase in referrals</a:t>
            </a:r>
          </a:p>
          <a:p>
            <a:pPr marL="342900" indent="-342900">
              <a:buFont typeface="Arial" panose="020B0604020202020204" pitchFamily="34" charset="0"/>
              <a:buChar char="•"/>
            </a:pPr>
            <a:r>
              <a:rPr lang="en-US" sz="2400" dirty="0"/>
              <a:t>Partnered with UT Systems to conduct site visits</a:t>
            </a:r>
          </a:p>
          <a:p>
            <a:pPr marL="342900" indent="-342900">
              <a:buFont typeface="Arial" panose="020B0604020202020204" pitchFamily="34" charset="0"/>
              <a:buChar char="•"/>
            </a:pPr>
            <a:r>
              <a:rPr lang="en-US" sz="2400" dirty="0"/>
              <a:t>Led HRI participation in statewide conference to help engage school leadership and connect with districts that have not signed up for TCHATT services </a:t>
            </a:r>
          </a:p>
          <a:p>
            <a:pPr marL="342900" indent="-342900">
              <a:buFont typeface="Arial" panose="020B0604020202020204" pitchFamily="34" charset="0"/>
              <a:buChar char="•"/>
            </a:pPr>
            <a:r>
              <a:rPr lang="en-US" sz="2400" dirty="0"/>
              <a:t>Data focus – working with teams to evaluate data input training needs, and make sure data is as accurate as possible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4996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BD9A-6099-EE91-27B5-BBF6DB12935A}"/>
              </a:ext>
            </a:extLst>
          </p:cNvPr>
          <p:cNvSpPr>
            <a:spLocks noGrp="1"/>
          </p:cNvSpPr>
          <p:nvPr>
            <p:ph type="title"/>
          </p:nvPr>
        </p:nvSpPr>
        <p:spPr/>
        <p:txBody>
          <a:bodyPr/>
          <a:lstStyle/>
          <a:p>
            <a:r>
              <a:rPr lang="en-US" dirty="0"/>
              <a:t>Current </a:t>
            </a:r>
            <a:r>
              <a:rPr lang="en-US" dirty="0" err="1"/>
              <a:t>Trayt</a:t>
            </a:r>
            <a:r>
              <a:rPr lang="en-US" dirty="0"/>
              <a:t> Initiatives</a:t>
            </a:r>
          </a:p>
        </p:txBody>
      </p:sp>
      <p:sp>
        <p:nvSpPr>
          <p:cNvPr id="3" name="Slide Number Placeholder 2">
            <a:extLst>
              <a:ext uri="{FF2B5EF4-FFF2-40B4-BE49-F238E27FC236}">
                <a16:creationId xmlns:a16="http://schemas.microsoft.com/office/drawing/2014/main" id="{B4828F52-ECAE-CCFE-A17E-7E66C2CEF6A8}"/>
              </a:ext>
            </a:extLst>
          </p:cNvPr>
          <p:cNvSpPr>
            <a:spLocks noGrp="1"/>
          </p:cNvSpPr>
          <p:nvPr>
            <p:ph type="sldNum" sz="quarter" idx="12"/>
          </p:nvPr>
        </p:nvSpPr>
        <p:spPr/>
        <p:txBody>
          <a:bodyPr/>
          <a:lstStyle/>
          <a:p>
            <a:fld id="{78FB4A6C-D91C-1440-977D-6F60EB24D408}" type="slidenum">
              <a:rPr lang="en-US" smtClean="0"/>
              <a:t>17</a:t>
            </a:fld>
            <a:endParaRPr lang="en-US"/>
          </a:p>
        </p:txBody>
      </p:sp>
      <p:graphicFrame>
        <p:nvGraphicFramePr>
          <p:cNvPr id="5" name="Content Placeholder 4">
            <a:extLst>
              <a:ext uri="{FF2B5EF4-FFF2-40B4-BE49-F238E27FC236}">
                <a16:creationId xmlns:a16="http://schemas.microsoft.com/office/drawing/2014/main" id="{1A3169B5-A8A1-F25A-FF89-DF6E27BACC76}"/>
              </a:ext>
            </a:extLst>
          </p:cNvPr>
          <p:cNvGraphicFramePr>
            <a:graphicFrameLocks noGrp="1"/>
          </p:cNvGraphicFramePr>
          <p:nvPr>
            <p:ph sz="quarter" idx="11"/>
            <p:extLst>
              <p:ext uri="{D42A27DB-BD31-4B8C-83A1-F6EECF244321}">
                <p14:modId xmlns:p14="http://schemas.microsoft.com/office/powerpoint/2010/main" val="1115251190"/>
              </p:ext>
            </p:extLst>
          </p:nvPr>
        </p:nvGraphicFramePr>
        <p:xfrm>
          <a:off x="571500" y="1668463"/>
          <a:ext cx="11049000" cy="408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99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FFB7-861D-0FEE-9688-D58BDB1DC585}"/>
              </a:ext>
            </a:extLst>
          </p:cNvPr>
          <p:cNvSpPr>
            <a:spLocks noGrp="1"/>
          </p:cNvSpPr>
          <p:nvPr>
            <p:ph type="title"/>
          </p:nvPr>
        </p:nvSpPr>
        <p:spPr/>
        <p:txBody>
          <a:bodyPr/>
          <a:lstStyle/>
          <a:p>
            <a:r>
              <a:rPr lang="en-US" dirty="0"/>
              <a:t>Automation of the CIS</a:t>
            </a:r>
          </a:p>
        </p:txBody>
      </p:sp>
      <p:sp>
        <p:nvSpPr>
          <p:cNvPr id="3" name="Slide Number Placeholder 2">
            <a:extLst>
              <a:ext uri="{FF2B5EF4-FFF2-40B4-BE49-F238E27FC236}">
                <a16:creationId xmlns:a16="http://schemas.microsoft.com/office/drawing/2014/main" id="{02BBF0AB-2466-7C73-DB65-51BAA8CB9BAD}"/>
              </a:ext>
            </a:extLst>
          </p:cNvPr>
          <p:cNvSpPr>
            <a:spLocks noGrp="1"/>
          </p:cNvSpPr>
          <p:nvPr>
            <p:ph type="sldNum" sz="quarter" idx="12"/>
          </p:nvPr>
        </p:nvSpPr>
        <p:spPr/>
        <p:txBody>
          <a:bodyPr/>
          <a:lstStyle/>
          <a:p>
            <a:fld id="{78FB4A6C-D91C-1440-977D-6F60EB24D408}" type="slidenum">
              <a:rPr lang="en-US" smtClean="0"/>
              <a:t>18</a:t>
            </a:fld>
            <a:endParaRPr lang="en-US"/>
          </a:p>
        </p:txBody>
      </p:sp>
      <p:sp>
        <p:nvSpPr>
          <p:cNvPr id="4" name="Content Placeholder 3">
            <a:extLst>
              <a:ext uri="{FF2B5EF4-FFF2-40B4-BE49-F238E27FC236}">
                <a16:creationId xmlns:a16="http://schemas.microsoft.com/office/drawing/2014/main" id="{F46CE23D-042B-4489-4809-69361369563B}"/>
              </a:ext>
            </a:extLst>
          </p:cNvPr>
          <p:cNvSpPr>
            <a:spLocks noGrp="1"/>
          </p:cNvSpPr>
          <p:nvPr>
            <p:ph sz="quarter" idx="11"/>
          </p:nvPr>
        </p:nvSpPr>
        <p:spPr/>
        <p:txBody>
          <a:bodyPr/>
          <a:lstStyle/>
          <a:p>
            <a:pPr marL="285750" indent="-285750">
              <a:buFont typeface="Arial" panose="020B0604020202020204" pitchFamily="34" charset="0"/>
              <a:buChar char="•"/>
            </a:pPr>
            <a:r>
              <a:rPr lang="en-US" sz="2400" dirty="0"/>
              <a:t>To support the collection of CIS data, </a:t>
            </a:r>
            <a:r>
              <a:rPr lang="en-US" sz="2400" dirty="0" err="1"/>
              <a:t>Trayt</a:t>
            </a:r>
            <a:r>
              <a:rPr lang="en-US" sz="2400" dirty="0"/>
              <a:t> will automate sending the CIS to families upon enrollment, and will send reminders at identified follow ups.</a:t>
            </a:r>
          </a:p>
          <a:p>
            <a:pPr marL="285750" indent="-285750">
              <a:buFont typeface="Arial" panose="020B0604020202020204" pitchFamily="34" charset="0"/>
              <a:buChar char="•"/>
            </a:pPr>
            <a:r>
              <a:rPr lang="en-US" sz="2400" dirty="0"/>
              <a:t>Design is near completion, and will be released in stages, with the first part of the automation available in November.</a:t>
            </a:r>
          </a:p>
          <a:p>
            <a:pPr marL="285750" indent="-285750">
              <a:buFont typeface="Arial" panose="020B0604020202020204" pitchFamily="34" charset="0"/>
              <a:buChar char="•"/>
            </a:pPr>
            <a:r>
              <a:rPr lang="en-US" sz="2400" dirty="0"/>
              <a:t>The final phase should roll out in December.</a:t>
            </a:r>
          </a:p>
          <a:p>
            <a:pPr marL="285750" indent="-285750">
              <a:buFont typeface="Arial" panose="020B0604020202020204" pitchFamily="34" charset="0"/>
              <a:buChar char="•"/>
            </a:pPr>
            <a:r>
              <a:rPr lang="en-US" sz="2400" dirty="0"/>
              <a:t>COSH presented this to the TCHATT Leadership Team, and is working with </a:t>
            </a:r>
            <a:r>
              <a:rPr lang="en-US" sz="2400" dirty="0" err="1"/>
              <a:t>Trayt</a:t>
            </a:r>
            <a:r>
              <a:rPr lang="en-US" sz="2400" dirty="0"/>
              <a:t> to developing roll out and implementation materials.  </a:t>
            </a:r>
          </a:p>
        </p:txBody>
      </p:sp>
    </p:spTree>
    <p:extLst>
      <p:ext uri="{BB962C8B-B14F-4D97-AF65-F5344CB8AC3E}">
        <p14:creationId xmlns:p14="http://schemas.microsoft.com/office/powerpoint/2010/main" val="424390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62CF-BA72-9447-C3FE-36A353CCB57B}"/>
              </a:ext>
            </a:extLst>
          </p:cNvPr>
          <p:cNvSpPr>
            <a:spLocks noGrp="1"/>
          </p:cNvSpPr>
          <p:nvPr>
            <p:ph type="title"/>
          </p:nvPr>
        </p:nvSpPr>
        <p:spPr/>
        <p:txBody>
          <a:bodyPr/>
          <a:lstStyle/>
          <a:p>
            <a:r>
              <a:rPr lang="en-US" dirty="0" err="1"/>
              <a:t>Trayt</a:t>
            </a:r>
            <a:r>
              <a:rPr lang="en-US" dirty="0"/>
              <a:t> – Medication Tracking </a:t>
            </a:r>
          </a:p>
        </p:txBody>
      </p:sp>
      <p:sp>
        <p:nvSpPr>
          <p:cNvPr id="3" name="Slide Number Placeholder 2">
            <a:extLst>
              <a:ext uri="{FF2B5EF4-FFF2-40B4-BE49-F238E27FC236}">
                <a16:creationId xmlns:a16="http://schemas.microsoft.com/office/drawing/2014/main" id="{381EB069-73D7-D316-3CF4-416DFD628D88}"/>
              </a:ext>
            </a:extLst>
          </p:cNvPr>
          <p:cNvSpPr>
            <a:spLocks noGrp="1"/>
          </p:cNvSpPr>
          <p:nvPr>
            <p:ph type="sldNum" sz="quarter" idx="12"/>
          </p:nvPr>
        </p:nvSpPr>
        <p:spPr/>
        <p:txBody>
          <a:bodyPr/>
          <a:lstStyle/>
          <a:p>
            <a:fld id="{78FB4A6C-D91C-1440-977D-6F60EB24D408}" type="slidenum">
              <a:rPr lang="en-US" smtClean="0"/>
              <a:t>19</a:t>
            </a:fld>
            <a:endParaRPr lang="en-US"/>
          </a:p>
        </p:txBody>
      </p:sp>
      <p:sp>
        <p:nvSpPr>
          <p:cNvPr id="4" name="Content Placeholder 3">
            <a:extLst>
              <a:ext uri="{FF2B5EF4-FFF2-40B4-BE49-F238E27FC236}">
                <a16:creationId xmlns:a16="http://schemas.microsoft.com/office/drawing/2014/main" id="{944AFFC0-E458-8E7A-6E50-6007D7B15E39}"/>
              </a:ext>
            </a:extLst>
          </p:cNvPr>
          <p:cNvSpPr>
            <a:spLocks noGrp="1"/>
          </p:cNvSpPr>
          <p:nvPr>
            <p:ph sz="quarter" idx="11"/>
          </p:nvPr>
        </p:nvSpPr>
        <p:spPr/>
        <p:txBody>
          <a:bodyPr/>
          <a:lstStyle/>
          <a:p>
            <a:pPr marL="285750" indent="-285750">
              <a:buFont typeface="Arial" panose="020B0604020202020204" pitchFamily="34" charset="0"/>
              <a:buChar char="•"/>
            </a:pPr>
            <a:r>
              <a:rPr lang="en-US" sz="2400" dirty="0"/>
              <a:t>Approved by Workgroups, COSH, UT Systems, Data Governance, Internal Evaluation Team</a:t>
            </a:r>
          </a:p>
          <a:p>
            <a:pPr marL="285750" indent="-285750">
              <a:buFont typeface="Arial" panose="020B0604020202020204" pitchFamily="34" charset="0"/>
              <a:buChar char="•"/>
            </a:pPr>
            <a:r>
              <a:rPr lang="en-US" sz="2400" dirty="0"/>
              <a:t>Set to go live in November</a:t>
            </a:r>
          </a:p>
          <a:p>
            <a:pPr marL="285750" indent="-285750">
              <a:buFont typeface="Arial" panose="020B0604020202020204" pitchFamily="34" charset="0"/>
              <a:buChar char="•"/>
            </a:pPr>
            <a:r>
              <a:rPr lang="en-US" sz="2400" dirty="0"/>
              <a:t>Currently working to create and update training materials and messaging</a:t>
            </a:r>
          </a:p>
          <a:p>
            <a:pPr marL="285750" indent="-285750">
              <a:buFont typeface="Arial" panose="020B0604020202020204" pitchFamily="34" charset="0"/>
              <a:buChar char="•"/>
            </a:pPr>
            <a:r>
              <a:rPr lang="en-US" sz="2400" dirty="0"/>
              <a:t>Will capture data on any medications prescribed by TCHATT Providers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709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6A73E-CD25-96F4-74FF-D1548B5AE1C4}"/>
              </a:ext>
            </a:extLst>
          </p:cNvPr>
          <p:cNvPicPr>
            <a:picLocks noChangeAspect="1"/>
          </p:cNvPicPr>
          <p:nvPr/>
        </p:nvPicPr>
        <p:blipFill>
          <a:blip r:embed="rId2"/>
          <a:stretch>
            <a:fillRect/>
          </a:stretch>
        </p:blipFill>
        <p:spPr>
          <a:xfrm>
            <a:off x="920047" y="1076760"/>
            <a:ext cx="10351905" cy="5041829"/>
          </a:xfrm>
          <a:prstGeom prst="rect">
            <a:avLst/>
          </a:prstGeom>
        </p:spPr>
      </p:pic>
    </p:spTree>
    <p:extLst>
      <p:ext uri="{BB962C8B-B14F-4D97-AF65-F5344CB8AC3E}">
        <p14:creationId xmlns:p14="http://schemas.microsoft.com/office/powerpoint/2010/main" val="34689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BD51-8881-381F-F789-2112C8FCB026}"/>
              </a:ext>
            </a:extLst>
          </p:cNvPr>
          <p:cNvSpPr>
            <a:spLocks noGrp="1"/>
          </p:cNvSpPr>
          <p:nvPr>
            <p:ph type="title"/>
          </p:nvPr>
        </p:nvSpPr>
        <p:spPr/>
        <p:txBody>
          <a:bodyPr/>
          <a:lstStyle/>
          <a:p>
            <a:r>
              <a:rPr lang="en-US" dirty="0"/>
              <a:t>School Portal and Bulk Uploads</a:t>
            </a:r>
          </a:p>
        </p:txBody>
      </p:sp>
      <p:sp>
        <p:nvSpPr>
          <p:cNvPr id="3" name="Slide Number Placeholder 2">
            <a:extLst>
              <a:ext uri="{FF2B5EF4-FFF2-40B4-BE49-F238E27FC236}">
                <a16:creationId xmlns:a16="http://schemas.microsoft.com/office/drawing/2014/main" id="{156AB22E-C8C8-7B96-D4BE-3A38BC36F0BD}"/>
              </a:ext>
            </a:extLst>
          </p:cNvPr>
          <p:cNvSpPr>
            <a:spLocks noGrp="1"/>
          </p:cNvSpPr>
          <p:nvPr>
            <p:ph type="sldNum" sz="quarter" idx="12"/>
          </p:nvPr>
        </p:nvSpPr>
        <p:spPr/>
        <p:txBody>
          <a:bodyPr/>
          <a:lstStyle/>
          <a:p>
            <a:fld id="{78FB4A6C-D91C-1440-977D-6F60EB24D408}" type="slidenum">
              <a:rPr lang="en-US" smtClean="0"/>
              <a:t>20</a:t>
            </a:fld>
            <a:endParaRPr lang="en-US"/>
          </a:p>
        </p:txBody>
      </p:sp>
      <p:sp>
        <p:nvSpPr>
          <p:cNvPr id="4" name="Content Placeholder 3">
            <a:extLst>
              <a:ext uri="{FF2B5EF4-FFF2-40B4-BE49-F238E27FC236}">
                <a16:creationId xmlns:a16="http://schemas.microsoft.com/office/drawing/2014/main" id="{A261F0FB-EB86-306E-FA9E-F74AF5AD0F91}"/>
              </a:ext>
            </a:extLst>
          </p:cNvPr>
          <p:cNvSpPr>
            <a:spLocks noGrp="1"/>
          </p:cNvSpPr>
          <p:nvPr>
            <p:ph sz="quarter" idx="11"/>
          </p:nvPr>
        </p:nvSpPr>
        <p:spPr/>
        <p:txBody>
          <a:bodyPr/>
          <a:lstStyle/>
          <a:p>
            <a:pPr marL="285750" indent="-285750">
              <a:buFont typeface="Arial" panose="020B0604020202020204" pitchFamily="34" charset="0"/>
              <a:buChar char="•"/>
            </a:pPr>
            <a:r>
              <a:rPr lang="en-US" sz="2400" dirty="0"/>
              <a:t>For this school year, COSH worked with </a:t>
            </a:r>
            <a:r>
              <a:rPr lang="en-US" sz="2400" dirty="0" err="1"/>
              <a:t>Trayt</a:t>
            </a:r>
            <a:r>
              <a:rPr lang="en-US" sz="2400" dirty="0"/>
              <a:t> to develop a school portal dashboard.  School personnel are now able to access aggregate data about number of students that have been referred.  We will continue to develop metrics and aggregate data for the dashboard to provide to schools to help with their reporting, etc.  </a:t>
            </a:r>
          </a:p>
          <a:p>
            <a:pPr marL="285750" indent="-285750">
              <a:buFont typeface="Arial" panose="020B0604020202020204" pitchFamily="34" charset="0"/>
              <a:buChar char="•"/>
            </a:pPr>
            <a:r>
              <a:rPr lang="en-US" sz="2400" dirty="0"/>
              <a:t>One of the challenges with onboarding schools is getting all the counselors uploaded and activated.  COSH has been working with </a:t>
            </a:r>
            <a:r>
              <a:rPr lang="en-US" sz="2400" dirty="0" err="1"/>
              <a:t>Trayt</a:t>
            </a:r>
            <a:r>
              <a:rPr lang="en-US" sz="2400" dirty="0"/>
              <a:t> and HRIs to be able to allow for a bulk upload by School Staff, so they can more easily and directly add school staff.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56567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21</a:t>
            </a:fld>
            <a:endParaRPr lang="en-US"/>
          </a:p>
        </p:txBody>
      </p:sp>
      <p:sp>
        <p:nvSpPr>
          <p:cNvPr id="13" name="Content Placeholder 2">
            <a:extLst>
              <a:ext uri="{FF2B5EF4-FFF2-40B4-BE49-F238E27FC236}">
                <a16:creationId xmlns:a16="http://schemas.microsoft.com/office/drawing/2014/main" id="{EF7C11A9-9E44-7ED1-A6FA-E6BFED343782}"/>
              </a:ext>
            </a:extLst>
          </p:cNvPr>
          <p:cNvSpPr txBox="1">
            <a:spLocks/>
          </p:cNvSpPr>
          <p:nvPr/>
        </p:nvSpPr>
        <p:spPr>
          <a:xfrm>
            <a:off x="572124" y="1133631"/>
            <a:ext cx="1016583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id="{69B898DC-9628-EA9D-32CA-6677135A88B3}"/>
              </a:ext>
            </a:extLst>
          </p:cNvPr>
          <p:cNvPicPr>
            <a:picLocks noChangeAspect="1"/>
          </p:cNvPicPr>
          <p:nvPr/>
        </p:nvPicPr>
        <p:blipFill>
          <a:blip r:embed="rId2"/>
          <a:stretch>
            <a:fillRect/>
          </a:stretch>
        </p:blipFill>
        <p:spPr>
          <a:xfrm>
            <a:off x="1454046" y="865436"/>
            <a:ext cx="9169179" cy="4858933"/>
          </a:xfrm>
          <a:prstGeom prst="rect">
            <a:avLst/>
          </a:prstGeom>
        </p:spPr>
      </p:pic>
    </p:spTree>
    <p:extLst>
      <p:ext uri="{BB962C8B-B14F-4D97-AF65-F5344CB8AC3E}">
        <p14:creationId xmlns:p14="http://schemas.microsoft.com/office/powerpoint/2010/main" val="621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CPAN Updates </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3</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5632311"/>
          </a:xfrm>
          <a:prstGeom prst="rect">
            <a:avLst/>
          </a:prstGeom>
          <a:noFill/>
        </p:spPr>
        <p:txBody>
          <a:bodyPr wrap="square" rtlCol="0">
            <a:spAutoFit/>
          </a:bodyPr>
          <a:lstStyle/>
          <a:p>
            <a:pPr marL="514350" indent="-514350" algn="l">
              <a:buAutoNum type="arabicPeriod"/>
            </a:pPr>
            <a:r>
              <a:rPr lang="en-US" sz="2800" kern="1200" dirty="0">
                <a:effectLst/>
                <a:latin typeface="Halyard Display" panose="020B0604020202020204" charset="0"/>
                <a:ea typeface="Halyard Display Light" pitchFamily="2" charset="77"/>
              </a:rPr>
              <a:t>CPAN State Educational Resources </a:t>
            </a:r>
          </a:p>
          <a:p>
            <a:pPr marL="514350" indent="-514350" algn="l">
              <a:buAutoNum type="arabicPeriod"/>
            </a:pPr>
            <a:r>
              <a:rPr lang="en-US" sz="2800" dirty="0">
                <a:latin typeface="Halyard Display" panose="020B0604020202020204" charset="0"/>
                <a:ea typeface="Halyard Display Light" pitchFamily="2" charset="77"/>
              </a:rPr>
              <a:t>Welnity</a:t>
            </a:r>
          </a:p>
          <a:p>
            <a:pPr marL="514350" indent="-514350" algn="l">
              <a:buAutoNum type="arabicPeriod"/>
            </a:pPr>
            <a:r>
              <a:rPr lang="en-US" sz="2800" kern="1200" dirty="0">
                <a:effectLst/>
                <a:latin typeface="Halyard Display" panose="020B0604020202020204" charset="0"/>
                <a:ea typeface="Halyard Display Light" pitchFamily="2" charset="77"/>
              </a:rPr>
              <a:t>Lantana</a:t>
            </a:r>
          </a:p>
          <a:p>
            <a:pPr marL="514350" indent="-514350" algn="l">
              <a:buAutoNum type="arabicPeriod"/>
            </a:pPr>
            <a:r>
              <a:rPr lang="en-US" sz="2800" dirty="0">
                <a:latin typeface="Halyard Display" panose="020B0604020202020204" charset="0"/>
                <a:ea typeface="Halyard Display Light" pitchFamily="2" charset="77"/>
              </a:rPr>
              <a:t>Trayt</a:t>
            </a:r>
            <a:endParaRPr lang="en-US" sz="2800" kern="1200" dirty="0">
              <a:effectLst/>
              <a:latin typeface="Halyard Display" panose="020B0604020202020204" charset="0"/>
              <a:ea typeface="Halyard Display Light" pitchFamily="2" charset="77"/>
            </a:endParaRPr>
          </a:p>
          <a:p>
            <a:pPr marL="514350" indent="-514350" algn="l">
              <a:buAutoNum type="arabicPeriod"/>
            </a:pPr>
            <a:r>
              <a:rPr lang="en-US" sz="2800" dirty="0">
                <a:latin typeface="Halyard Display" panose="020B0604020202020204" charset="0"/>
                <a:ea typeface="Halyard Display Light" pitchFamily="2" charset="77"/>
              </a:rPr>
              <a:t>Ethics PRESENTATIONS to improve outreach to PCPs</a:t>
            </a:r>
          </a:p>
          <a:p>
            <a:pPr marL="514350" indent="-514350" algn="l">
              <a:buAutoNum type="arabicPeriod"/>
            </a:pPr>
            <a:r>
              <a:rPr lang="en-US" sz="2800" dirty="0">
                <a:latin typeface="Halyard Display" panose="020B0604020202020204" charset="0"/>
                <a:ea typeface="Halyard Display Light" pitchFamily="2" charset="77"/>
              </a:rPr>
              <a:t>Project ECHO </a:t>
            </a:r>
          </a:p>
          <a:p>
            <a:pPr marL="514350" indent="-514350" algn="l">
              <a:buAutoNum type="arabicPeriod"/>
            </a:pPr>
            <a:r>
              <a:rPr lang="en-US" sz="2800" dirty="0">
                <a:latin typeface="Halyard Display" panose="020B0604020202020204" charset="0"/>
                <a:ea typeface="Halyard Display Light" pitchFamily="2" charset="77"/>
              </a:rPr>
              <a:t>CPAN statistics</a:t>
            </a:r>
          </a:p>
          <a:p>
            <a:pPr marL="514350" indent="-514350" algn="l">
              <a:buAutoNum type="arabicPeriod"/>
            </a:pPr>
            <a:r>
              <a:rPr lang="en-US" sz="2800" kern="1200" dirty="0">
                <a:effectLst/>
                <a:latin typeface="Halyard Display" panose="020B0604020202020204" charset="0"/>
                <a:ea typeface="Halyard Display Light" pitchFamily="2" charset="77"/>
              </a:rPr>
              <a:t>Updating contracts with CHC, Welnity, Lifeline for Moms</a:t>
            </a:r>
          </a:p>
          <a:p>
            <a:pPr marL="514350" indent="-514350" algn="l">
              <a:buAutoNum type="arabicPeriod"/>
            </a:pPr>
            <a:r>
              <a:rPr lang="en-US" sz="2800" kern="1200" dirty="0">
                <a:effectLst/>
                <a:latin typeface="Halyard Display" panose="020B0604020202020204" charset="0"/>
                <a:ea typeface="Halyard Display Light" pitchFamily="2" charset="77"/>
              </a:rPr>
              <a:t> Coordinating with UTS on CPAN/PeriPAN Summit January 2024</a:t>
            </a:r>
          </a:p>
          <a:p>
            <a:pPr marL="457200" indent="-457200" algn="l">
              <a:buFont typeface="Arial" panose="020B0604020202020204" pitchFamily="34" charset="0"/>
              <a:buChar char="•"/>
            </a:pPr>
            <a:endParaRPr lang="en-US" sz="2800" dirty="0">
              <a:latin typeface="Halyard Display" panose="020B0604020202020204" charset="0"/>
              <a:ea typeface="Halyard Display Light" pitchFamily="2" charset="77"/>
            </a:endParaRPr>
          </a:p>
          <a:p>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40336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CPAN State Educational Resources</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4</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5755422"/>
          </a:xfrm>
          <a:prstGeom prst="rect">
            <a:avLst/>
          </a:prstGeom>
          <a:noFill/>
        </p:spPr>
        <p:txBody>
          <a:bodyPr wrap="square" rtlCol="0">
            <a:spAutoFit/>
          </a:bodyPr>
          <a:lstStyle/>
          <a:p>
            <a:pPr marL="514350" indent="-514350" algn="l">
              <a:buAutoNum type="arabicPeriod"/>
            </a:pPr>
            <a:r>
              <a:rPr lang="en-US" sz="2400" kern="1200" dirty="0">
                <a:effectLst/>
                <a:latin typeface="Halyard Display" panose="020B0604020202020204" charset="0"/>
                <a:ea typeface="Halyard Display Light" pitchFamily="2" charset="77"/>
              </a:rPr>
              <a:t>ALL CPAN teams utilize the same vetted list to ensure quality of resources recommended</a:t>
            </a:r>
          </a:p>
          <a:p>
            <a:pPr marL="514350" indent="-514350" algn="l">
              <a:buAutoNum type="arabicPeriod"/>
            </a:pPr>
            <a:r>
              <a:rPr lang="en-US" sz="2400" kern="1200">
                <a:effectLst/>
                <a:latin typeface="Halyard Display" panose="020B0604020202020204" charset="0"/>
                <a:ea typeface="Halyard Display Light" pitchFamily="2" charset="77"/>
              </a:rPr>
              <a:t>Workgroup standard process </a:t>
            </a:r>
            <a:endParaRPr lang="en-US" sz="2400" kern="1200" dirty="0">
              <a:effectLst/>
              <a:latin typeface="Halyard Display" panose="020B0604020202020204" charset="0"/>
              <a:ea typeface="Halyard Display Light" pitchFamily="2" charset="77"/>
            </a:endParaRPr>
          </a:p>
          <a:p>
            <a:pPr marL="971550" lvl="1" indent="-514350">
              <a:buFont typeface="Arial" panose="020B0604020202020204" pitchFamily="34" charset="0"/>
              <a:buChar char="•"/>
            </a:pPr>
            <a:r>
              <a:rPr lang="en-US" sz="2400" dirty="0">
                <a:latin typeface="Halyard Display" panose="020B0604020202020204" charset="0"/>
                <a:ea typeface="Halyard Display Light" pitchFamily="2" charset="77"/>
              </a:rPr>
              <a:t>Representative from each HRI hub participate</a:t>
            </a:r>
          </a:p>
          <a:p>
            <a:pPr marL="971550" lvl="1" indent="-514350">
              <a:buFont typeface="Arial" panose="020B0604020202020204" pitchFamily="34" charset="0"/>
              <a:buChar char="•"/>
            </a:pPr>
            <a:r>
              <a:rPr lang="en-US" sz="2400" kern="1200" dirty="0">
                <a:effectLst/>
                <a:latin typeface="Halyard Display" panose="020B0604020202020204" charset="0"/>
                <a:ea typeface="Halyard Display Light" pitchFamily="2" charset="77"/>
              </a:rPr>
              <a:t>Cadence of 6-8 weeks per resource</a:t>
            </a:r>
          </a:p>
          <a:p>
            <a:pPr marL="971550" lvl="1" indent="-514350">
              <a:buFont typeface="Arial" panose="020B0604020202020204" pitchFamily="34" charset="0"/>
              <a:buChar char="•"/>
            </a:pPr>
            <a:r>
              <a:rPr lang="en-US" sz="2400" kern="1200" dirty="0">
                <a:effectLst/>
                <a:latin typeface="Halyard Display" panose="020B0604020202020204" charset="0"/>
                <a:ea typeface="Halyard Display Light" pitchFamily="2" charset="77"/>
              </a:rPr>
              <a:t>Reps assist in </a:t>
            </a:r>
            <a:r>
              <a:rPr lang="en-US" sz="2400" dirty="0">
                <a:latin typeface="Halyard Display" panose="020B0604020202020204" charset="0"/>
                <a:ea typeface="Halyard Display Light" pitchFamily="2" charset="77"/>
              </a:rPr>
              <a:t>organizing current list of resources from ALL HUBS arranged by need: PCP, Parent, Patient (age range) and Type (article, book, website, video)</a:t>
            </a:r>
          </a:p>
          <a:p>
            <a:pPr marL="971550" lvl="1" indent="-514350">
              <a:buFont typeface="Arial" panose="020B0604020202020204" pitchFamily="34" charset="0"/>
              <a:buChar char="•"/>
            </a:pPr>
            <a:r>
              <a:rPr lang="en-US" sz="2400" kern="1200" dirty="0">
                <a:effectLst/>
                <a:latin typeface="Halyard Display" panose="020B0604020202020204" charset="0"/>
                <a:ea typeface="Halyard Display Light" pitchFamily="2" charset="77"/>
              </a:rPr>
              <a:t>Reps locate and review list with statewide experts </a:t>
            </a:r>
          </a:p>
          <a:p>
            <a:pPr marL="971550" lvl="1" indent="-514350">
              <a:buFont typeface="Arial" panose="020B0604020202020204" pitchFamily="34" charset="0"/>
              <a:buChar char="•"/>
            </a:pPr>
            <a:r>
              <a:rPr lang="en-US" sz="2400" dirty="0">
                <a:latin typeface="Halyard Display" panose="020B0604020202020204" charset="0"/>
                <a:ea typeface="Halyard Display Light" pitchFamily="2" charset="77"/>
              </a:rPr>
              <a:t>Process will keep resources that were not approved to assist during future updates and when teams are looking for resources = Help ensure quality of resources recommended</a:t>
            </a:r>
            <a:endParaRPr lang="en-US" sz="2400" kern="1200" dirty="0">
              <a:effectLst/>
              <a:latin typeface="Halyard Display" panose="020B0604020202020204" charset="0"/>
              <a:ea typeface="Halyard Display Light" pitchFamily="2" charset="77"/>
            </a:endParaRPr>
          </a:p>
          <a:p>
            <a:pPr marL="457200" indent="-457200" algn="l">
              <a:buFont typeface="Arial" panose="020B0604020202020204" pitchFamily="34" charset="0"/>
              <a:buChar char="•"/>
            </a:pPr>
            <a:endParaRPr lang="en-US" sz="2800" dirty="0">
              <a:latin typeface="Halyard Display" panose="020B0604020202020204" charset="0"/>
              <a:ea typeface="Halyard Display Light" pitchFamily="2" charset="77"/>
            </a:endParaRPr>
          </a:p>
          <a:p>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348048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CPAN State Educational Resources</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5</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4647426"/>
          </a:xfrm>
          <a:prstGeom prst="rect">
            <a:avLst/>
          </a:prstGeom>
          <a:noFill/>
        </p:spPr>
        <p:txBody>
          <a:bodyPr wrap="square" rtlCol="0">
            <a:spAutoFit/>
          </a:bodyPr>
          <a:lstStyle/>
          <a:p>
            <a:pPr algn="l"/>
            <a:r>
              <a:rPr lang="en-US" sz="2400" dirty="0">
                <a:latin typeface="Halyard Display" panose="020B0604020202020204" charset="0"/>
                <a:ea typeface="Halyard Display Light" pitchFamily="2" charset="77"/>
              </a:rPr>
              <a:t>3. Eating Disorder Resources were the first vetted. Now on Teams Site</a:t>
            </a:r>
          </a:p>
          <a:p>
            <a:pPr algn="l"/>
            <a:r>
              <a:rPr lang="en-US" sz="2400" kern="1200" dirty="0">
                <a:effectLst/>
                <a:latin typeface="Halyard Display" panose="020B0604020202020204" charset="0"/>
                <a:ea typeface="Halyard Display Light" pitchFamily="2" charset="77"/>
              </a:rPr>
              <a:t>4. Training needed for all TEAMS to ensure that teams utilize the new            	resource</a:t>
            </a:r>
            <a:endParaRPr lang="en-US" sz="2400" dirty="0">
              <a:latin typeface="Halyard Display" panose="020B0604020202020204" charset="0"/>
              <a:ea typeface="Halyard Display Light" pitchFamily="2" charset="77"/>
            </a:endParaRPr>
          </a:p>
          <a:p>
            <a:pPr algn="l"/>
            <a:r>
              <a:rPr lang="en-US" sz="2400" dirty="0">
                <a:latin typeface="Halyard Display" panose="020B0604020202020204" charset="0"/>
                <a:ea typeface="Halyard Display Light" pitchFamily="2" charset="77"/>
              </a:rPr>
              <a:t>5. 120</a:t>
            </a:r>
            <a:r>
              <a:rPr lang="en-US" sz="2400" kern="1200" dirty="0">
                <a:effectLst/>
                <a:latin typeface="Halyard Display" panose="020B0604020202020204" charset="0"/>
                <a:ea typeface="Halyard Display Light" pitchFamily="2" charset="77"/>
              </a:rPr>
              <a:t> resources approved</a:t>
            </a:r>
          </a:p>
          <a:p>
            <a:pPr algn="l"/>
            <a:r>
              <a:rPr lang="en-US" sz="2400" dirty="0">
                <a:latin typeface="Halyard Display" panose="020B0604020202020204" charset="0"/>
                <a:ea typeface="Halyard Display Light" pitchFamily="2" charset="77"/>
              </a:rPr>
              <a:t>6. Current topic is Psychosis</a:t>
            </a:r>
          </a:p>
          <a:p>
            <a:pPr marL="971550" lvl="1" indent="-514350">
              <a:buFont typeface="Arial" panose="020B0604020202020204" pitchFamily="34" charset="0"/>
              <a:buChar char="•"/>
            </a:pPr>
            <a:r>
              <a:rPr lang="en-US" sz="2400" dirty="0">
                <a:latin typeface="Halyard Display" panose="020B0604020202020204" charset="0"/>
                <a:ea typeface="Halyard Display Light" pitchFamily="2" charset="77"/>
              </a:rPr>
              <a:t>HRI reps currently organizing all hub resources in the teams' folders.</a:t>
            </a:r>
          </a:p>
          <a:p>
            <a:pPr marL="971550" lvl="1" indent="-514350">
              <a:buFont typeface="Arial" panose="020B0604020202020204" pitchFamily="34" charset="0"/>
              <a:buChar char="•"/>
            </a:pPr>
            <a:r>
              <a:rPr lang="en-US" sz="2400" dirty="0">
                <a:latin typeface="Halyard Display" panose="020B0604020202020204" charset="0"/>
                <a:ea typeface="Halyard Display Light" pitchFamily="2" charset="77"/>
              </a:rPr>
              <a:t>HRI reps are locating Psychosis experts for the vetting process </a:t>
            </a:r>
          </a:p>
          <a:p>
            <a:pPr lvl="1"/>
            <a:r>
              <a:rPr lang="en-US" sz="2400" dirty="0">
                <a:latin typeface="Halyard Display" panose="020B0604020202020204" charset="0"/>
                <a:ea typeface="Halyard Display Light" pitchFamily="2" charset="77"/>
              </a:rPr>
              <a:t>  </a:t>
            </a:r>
          </a:p>
          <a:p>
            <a:pPr algn="l"/>
            <a:endParaRPr lang="en-US" sz="2400" kern="1200" dirty="0">
              <a:solidFill>
                <a:srgbClr val="FF0000"/>
              </a:solidFill>
              <a:effectLst/>
              <a:latin typeface="Halyard Display" panose="020B0604020202020204" charset="0"/>
              <a:ea typeface="Halyard Display Light" pitchFamily="2" charset="77"/>
            </a:endParaRPr>
          </a:p>
          <a:p>
            <a:pPr marL="457200" indent="-457200" algn="l">
              <a:buFont typeface="Arial" panose="020B0604020202020204" pitchFamily="34" charset="0"/>
              <a:buChar char="•"/>
            </a:pPr>
            <a:endParaRPr lang="en-US" sz="2800" dirty="0">
              <a:latin typeface="Halyard Display" panose="020B0604020202020204" charset="0"/>
              <a:ea typeface="Halyard Display Light" pitchFamily="2" charset="77"/>
            </a:endParaRPr>
          </a:p>
          <a:p>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22525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Welnity</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6</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4278094"/>
          </a:xfrm>
          <a:prstGeom prst="rect">
            <a:avLst/>
          </a:prstGeom>
          <a:noFill/>
        </p:spPr>
        <p:txBody>
          <a:bodyPr wrap="square" rtlCol="0">
            <a:spAutoFit/>
          </a:bodyPr>
          <a:lstStyle/>
          <a:p>
            <a:pPr marL="514350" indent="-514350" algn="l">
              <a:buFont typeface="Arial" panose="020B0604020202020204" pitchFamily="34" charset="0"/>
              <a:buChar char="•"/>
            </a:pPr>
            <a:r>
              <a:rPr lang="en-US" sz="2400" kern="1200" dirty="0">
                <a:effectLst/>
                <a:latin typeface="Halyard Text" panose="020B0604020202020204" charset="0"/>
                <a:ea typeface="Halyard Display Light" pitchFamily="2" charset="77"/>
              </a:rPr>
              <a:t>Teams are now organizing their internal lists based on new Welnity structure in anticipation of bulk upload</a:t>
            </a:r>
          </a:p>
          <a:p>
            <a:pPr marL="971550" lvl="1" indent="-514350">
              <a:buFont typeface="Courier New" panose="02070309020205020404" pitchFamily="49" charset="0"/>
              <a:buChar char="o"/>
            </a:pPr>
            <a:r>
              <a:rPr lang="en-US" sz="2400" dirty="0">
                <a:latin typeface="Halyard Text" panose="020B0604020202020204" charset="0"/>
                <a:ea typeface="Halyard Display Light" pitchFamily="2" charset="77"/>
              </a:rPr>
              <a:t>This includes PeriPAN resource lists</a:t>
            </a:r>
            <a:endParaRPr lang="en-US" sz="2400" kern="1200" dirty="0">
              <a:effectLst/>
              <a:latin typeface="Halyard Text" panose="020B0604020202020204" charset="0"/>
              <a:ea typeface="Halyard Display Light" pitchFamily="2" charset="77"/>
            </a:endParaRPr>
          </a:p>
          <a:p>
            <a:pPr marL="514350" indent="-514350" algn="l">
              <a:buFont typeface="Arial" panose="020B0604020202020204" pitchFamily="34" charset="0"/>
              <a:buChar char="•"/>
            </a:pPr>
            <a:r>
              <a:rPr lang="en-US" sz="2400" dirty="0">
                <a:latin typeface="Halyard Text" panose="020B0604020202020204" charset="0"/>
                <a:ea typeface="Halyard Display Light" pitchFamily="2" charset="77"/>
              </a:rPr>
              <a:t>COSH working with BCM contracting to update Welnity contract</a:t>
            </a:r>
          </a:p>
          <a:p>
            <a:pPr marL="514350" indent="-514350" algn="l">
              <a:buFont typeface="Arial" panose="020B0604020202020204" pitchFamily="34" charset="0"/>
              <a:buChar char="•"/>
            </a:pPr>
            <a:r>
              <a:rPr lang="en-US" sz="2400" kern="1200" dirty="0">
                <a:effectLst/>
                <a:latin typeface="Halyard Text" panose="020B0604020202020204" charset="0"/>
                <a:ea typeface="Halyard Display Light" pitchFamily="2" charset="77"/>
              </a:rPr>
              <a:t>Once approved 8 weeks for the build out</a:t>
            </a:r>
          </a:p>
          <a:p>
            <a:pPr marL="971550" lvl="1" indent="-514350">
              <a:buFont typeface="Courier New" panose="02070309020205020404" pitchFamily="49" charset="0"/>
              <a:buChar char="o"/>
            </a:pPr>
            <a:r>
              <a:rPr lang="en-US" sz="2400" kern="1200" dirty="0">
                <a:effectLst/>
                <a:latin typeface="Halyard Text" panose="020B0604020202020204" charset="0"/>
                <a:ea typeface="Halyard Display Light" pitchFamily="2" charset="77"/>
              </a:rPr>
              <a:t>2-4 weeks to upload each hub list</a:t>
            </a:r>
          </a:p>
          <a:p>
            <a:pPr marL="514350" indent="-514350" algn="l">
              <a:buFont typeface="Arial" panose="020B0604020202020204" pitchFamily="34" charset="0"/>
              <a:buChar char="•"/>
            </a:pPr>
            <a:r>
              <a:rPr lang="en-US" sz="2400" dirty="0">
                <a:latin typeface="Halyard Text" panose="020B0604020202020204" charset="0"/>
                <a:ea typeface="Halyard Display Light" pitchFamily="2" charset="77"/>
              </a:rPr>
              <a:t>Trainings on new product will be scheduled prior to launch ~ January 2024</a:t>
            </a:r>
            <a:endParaRPr lang="en-US" sz="2400" kern="1200" dirty="0">
              <a:effectLst/>
              <a:latin typeface="Halyard Text" panose="020B0604020202020204" charset="0"/>
              <a:ea typeface="Halyard Display Light" pitchFamily="2" charset="77"/>
            </a:endParaRPr>
          </a:p>
          <a:p>
            <a:pPr marL="457200" indent="-457200" algn="l">
              <a:buFont typeface="Arial" panose="020B0604020202020204" pitchFamily="34" charset="0"/>
              <a:buChar char="•"/>
            </a:pPr>
            <a:endParaRPr lang="en-US" sz="2800" dirty="0">
              <a:latin typeface="Halyard Display" panose="020B0604020202020204" charset="0"/>
              <a:ea typeface="Halyard Display Light" pitchFamily="2" charset="77"/>
            </a:endParaRPr>
          </a:p>
          <a:p>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380346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Lantana</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7</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79727" y="2211681"/>
            <a:ext cx="9472474" cy="3477875"/>
          </a:xfrm>
          <a:prstGeom prst="rect">
            <a:avLst/>
          </a:prstGeom>
          <a:noFill/>
        </p:spPr>
        <p:txBody>
          <a:bodyPr wrap="square" rtlCol="0">
            <a:spAutoFit/>
          </a:bodyPr>
          <a:lstStyle/>
          <a:p>
            <a:pPr marL="514350" indent="-514350" algn="l">
              <a:buFont typeface="Arial" panose="020B0604020202020204" pitchFamily="34" charset="0"/>
              <a:buChar char="•"/>
            </a:pPr>
            <a:r>
              <a:rPr lang="en-US" sz="2800" dirty="0">
                <a:latin typeface="Halyard Display" panose="020B0604020202020204" charset="0"/>
                <a:ea typeface="Halyard Display Light" pitchFamily="2" charset="77"/>
              </a:rPr>
              <a:t>New process for how calls are placed on hold is working well</a:t>
            </a:r>
          </a:p>
          <a:p>
            <a:pPr marL="514350" indent="-514350" algn="l">
              <a:buFont typeface="Arial" panose="020B0604020202020204" pitchFamily="34" charset="0"/>
              <a:buChar char="•"/>
            </a:pPr>
            <a:r>
              <a:rPr lang="en-US" sz="2800" dirty="0">
                <a:latin typeface="Halyard Display" panose="020B0604020202020204" charset="0"/>
                <a:ea typeface="Halyard Display Light" pitchFamily="2" charset="77"/>
              </a:rPr>
              <a:t>Calls are being picked up on average in 12 seconds</a:t>
            </a:r>
          </a:p>
          <a:p>
            <a:pPr marL="514350" indent="-514350" algn="l">
              <a:buFont typeface="Arial" panose="020B0604020202020204" pitchFamily="34" charset="0"/>
              <a:buChar char="•"/>
            </a:pPr>
            <a:r>
              <a:rPr lang="en-US" sz="2800" dirty="0">
                <a:latin typeface="Halyard Display" panose="020B0604020202020204" charset="0"/>
                <a:ea typeface="Halyard Display Light" pitchFamily="2" charset="77"/>
              </a:rPr>
              <a:t>7% calls are being transferred after 3 minutes to a new hub</a:t>
            </a:r>
          </a:p>
          <a:p>
            <a:pPr marL="514350" indent="-514350" algn="l">
              <a:buFont typeface="Arial" panose="020B0604020202020204" pitchFamily="34" charset="0"/>
              <a:buChar char="•"/>
            </a:pPr>
            <a:r>
              <a:rPr lang="en-US" sz="2800" dirty="0">
                <a:latin typeface="Halyard Display" panose="020B0604020202020204" charset="0"/>
                <a:ea typeface="Halyard Display Light" pitchFamily="2" charset="77"/>
              </a:rPr>
              <a:t>Review of Lantana ticket volume primarily due to hub coverage</a:t>
            </a:r>
          </a:p>
          <a:p>
            <a:pPr algn="l"/>
            <a:endParaRPr lang="en-US" sz="2800" dirty="0">
              <a:solidFill>
                <a:srgbClr val="FF0000"/>
              </a:solidFill>
              <a:latin typeface="Halyard Display" panose="020B0604020202020204" charset="0"/>
              <a:ea typeface="Halyard Display Light" pitchFamily="2" charset="77"/>
            </a:endParaRPr>
          </a:p>
          <a:p>
            <a:pPr marL="342900" indent="-342900">
              <a:buFont typeface="Arial" panose="020B0604020202020204" pitchFamily="34" charset="0"/>
              <a:buChar char="•"/>
            </a:pPr>
            <a:endParaRPr lang="en-US" sz="2400" dirty="0">
              <a:latin typeface="Halyard Display" panose="020B0604020202020204" charset="0"/>
            </a:endParaRP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110919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Trayt </a:t>
            </a:r>
            <a:br>
              <a:rPr lang="en-US" dirty="0"/>
            </a:br>
            <a:br>
              <a:rPr lang="en-US" dirty="0"/>
            </a:br>
            <a:r>
              <a:rPr lang="en-US" sz="3200" dirty="0"/>
              <a:t>Medication Changes and Call form 1&amp;2 Changes </a:t>
            </a:r>
            <a:endParaRPr lang="en-US" dirty="0"/>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8</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80225" y="1483712"/>
            <a:ext cx="9472474" cy="4401205"/>
          </a:xfrm>
          <a:prstGeom prst="rect">
            <a:avLst/>
          </a:prstGeom>
          <a:noFill/>
        </p:spPr>
        <p:txBody>
          <a:bodyPr wrap="square" rtlCol="0">
            <a:spAutoFit/>
          </a:bodyPr>
          <a:lstStyle/>
          <a:p>
            <a:pPr marL="514350" indent="-514350" algn="l">
              <a:buAutoNum type="arabicPeriod"/>
            </a:pPr>
            <a:endParaRPr lang="en-US" sz="2800" dirty="0">
              <a:latin typeface="Halyard Display" panose="020B0604020202020204" charset="0"/>
            </a:endParaRPr>
          </a:p>
          <a:p>
            <a:pPr marL="514350" indent="-514350" algn="l">
              <a:buFont typeface="Arial" panose="020B0604020202020204" pitchFamily="34" charset="0"/>
              <a:buChar char="•"/>
            </a:pPr>
            <a:r>
              <a:rPr lang="en-US" sz="2800" dirty="0">
                <a:latin typeface="Halyard Display" panose="020B0604020202020204" charset="0"/>
              </a:rPr>
              <a:t>Final sign off by CPAN leadership, workgroups, Data governance and evaluation teams for updates to </a:t>
            </a:r>
          </a:p>
          <a:p>
            <a:pPr marL="971550" lvl="1" indent="-514350">
              <a:buFont typeface="Arial" panose="020B0604020202020204" pitchFamily="34" charset="0"/>
              <a:buChar char="•"/>
            </a:pPr>
            <a:r>
              <a:rPr lang="en-US" sz="2400" dirty="0">
                <a:latin typeface="Halyard Display" panose="020B0604020202020204" charset="0"/>
              </a:rPr>
              <a:t>Call form part 1</a:t>
            </a:r>
          </a:p>
          <a:p>
            <a:pPr marL="971550" lvl="1" indent="-514350">
              <a:buFont typeface="Arial" panose="020B0604020202020204" pitchFamily="34" charset="0"/>
              <a:buChar char="•"/>
            </a:pPr>
            <a:r>
              <a:rPr lang="en-US" sz="2400" dirty="0">
                <a:latin typeface="Halyard Display" panose="020B0604020202020204" charset="0"/>
              </a:rPr>
              <a:t>Call form part 2</a:t>
            </a:r>
          </a:p>
          <a:p>
            <a:pPr marL="971550" lvl="1" indent="-514350">
              <a:buFont typeface="Arial" panose="020B0604020202020204" pitchFamily="34" charset="0"/>
              <a:buChar char="•"/>
            </a:pPr>
            <a:r>
              <a:rPr lang="en-US" sz="2400" dirty="0">
                <a:latin typeface="Halyard Display" panose="020B0604020202020204" charset="0"/>
              </a:rPr>
              <a:t>Medication documentation improvements</a:t>
            </a:r>
          </a:p>
          <a:p>
            <a:pPr marL="971550" lvl="1" indent="-514350">
              <a:buFont typeface="Arial" panose="020B0604020202020204" pitchFamily="34" charset="0"/>
              <a:buChar char="•"/>
            </a:pPr>
            <a:r>
              <a:rPr lang="en-US" sz="2400" dirty="0">
                <a:latin typeface="Halyard Display" panose="020B0604020202020204" charset="0"/>
              </a:rPr>
              <a:t>Trayt is currently in production of these improvements slated to be completed in November 2023</a:t>
            </a:r>
          </a:p>
          <a:p>
            <a:pPr marL="971550" lvl="1" indent="-514350">
              <a:buFont typeface="Arial" panose="020B0604020202020204" pitchFamily="34" charset="0"/>
              <a:buChar char="•"/>
            </a:pPr>
            <a:r>
              <a:rPr lang="en-US" sz="2400" dirty="0">
                <a:latin typeface="Halyard Display" panose="020B0604020202020204" charset="0"/>
              </a:rPr>
              <a:t>COSH working on training materials and trainings to relevant CPAN/PeriPAN Team members in preparation of upgrades</a:t>
            </a:r>
          </a:p>
          <a:p>
            <a:pPr marL="457200" indent="-457200" algn="l">
              <a:buFont typeface="Arial" panose="020B0604020202020204" pitchFamily="34" charset="0"/>
              <a:buChar char="•"/>
            </a:pPr>
            <a:endParaRPr lang="en-US" sz="2800" b="1" kern="1200" dirty="0">
              <a:effectLst/>
              <a:latin typeface="Halyard Display Light" pitchFamily="2" charset="77"/>
              <a:ea typeface="Halyard Display Light" pitchFamily="2" charset="77"/>
              <a:cs typeface="+mn-cs"/>
            </a:endParaRPr>
          </a:p>
        </p:txBody>
      </p:sp>
    </p:spTree>
    <p:extLst>
      <p:ext uri="{BB962C8B-B14F-4D97-AF65-F5344CB8AC3E}">
        <p14:creationId xmlns:p14="http://schemas.microsoft.com/office/powerpoint/2010/main" val="197702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a:xfrm>
            <a:off x="1012054" y="136525"/>
            <a:ext cx="10607821" cy="1602334"/>
          </a:xfrm>
        </p:spPr>
        <p:txBody>
          <a:bodyPr/>
          <a:lstStyle/>
          <a:p>
            <a:r>
              <a:rPr lang="en-US" dirty="0"/>
              <a:t>Trayt</a:t>
            </a:r>
            <a:br>
              <a:rPr lang="en-US" dirty="0"/>
            </a:br>
            <a:br>
              <a:rPr lang="en-US" dirty="0"/>
            </a:br>
            <a:r>
              <a:rPr lang="en-US" sz="3200" dirty="0"/>
              <a:t>PCP Portal </a:t>
            </a:r>
            <a:endParaRPr lang="en-US" dirty="0"/>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9</a:t>
            </a:fld>
            <a:endParaRPr lang="en-US" dirty="0"/>
          </a:p>
        </p:txBody>
      </p:sp>
      <p:sp>
        <p:nvSpPr>
          <p:cNvPr id="5" name="TextBox 4">
            <a:extLst>
              <a:ext uri="{FF2B5EF4-FFF2-40B4-BE49-F238E27FC236}">
                <a16:creationId xmlns:a16="http://schemas.microsoft.com/office/drawing/2014/main" id="{1B7BB467-9CE5-D44E-6D39-8CFC1405819D}"/>
              </a:ext>
            </a:extLst>
          </p:cNvPr>
          <p:cNvSpPr txBox="1"/>
          <p:nvPr/>
        </p:nvSpPr>
        <p:spPr>
          <a:xfrm>
            <a:off x="1579727" y="2047401"/>
            <a:ext cx="9472474" cy="4216539"/>
          </a:xfrm>
          <a:prstGeom prst="rect">
            <a:avLst/>
          </a:prstGeom>
          <a:noFill/>
        </p:spPr>
        <p:txBody>
          <a:bodyPr wrap="square" rtlCol="0">
            <a:spAutoFit/>
          </a:bodyPr>
          <a:lstStyle/>
          <a:p>
            <a:pPr marL="514350" indent="-514350" algn="l">
              <a:buAutoNum type="arabicPeriod"/>
            </a:pPr>
            <a:r>
              <a:rPr lang="en-US" sz="2400" dirty="0">
                <a:latin typeface="Halyard Display" panose="020B0604020202020204" charset="0"/>
              </a:rPr>
              <a:t>Completed interviews with un-engaged PCPs enrolled in CPAN to discuss scope of a CPAN portal</a:t>
            </a:r>
          </a:p>
          <a:p>
            <a:pPr marL="514350" indent="-514350" algn="l">
              <a:buAutoNum type="arabicPeriod"/>
            </a:pPr>
            <a:r>
              <a:rPr lang="en-US" sz="2400" dirty="0">
                <a:latin typeface="Halyard Display" panose="020B0604020202020204" charset="0"/>
              </a:rPr>
              <a:t>Included in the process was COSH, Melanie Susswein and Trayt. </a:t>
            </a:r>
            <a:r>
              <a:rPr lang="en-US" sz="2000" dirty="0">
                <a:latin typeface="Halyard Display" panose="020B0604020202020204" charset="0"/>
              </a:rPr>
              <a:t>Overall PCP agreed a portal that is secure would increase the likelihood of utilizing the service. Portal would allow PCPS to:</a:t>
            </a:r>
          </a:p>
          <a:p>
            <a:pPr marL="1885950" lvl="3" indent="-514350">
              <a:buAutoNum type="arabicPeriod"/>
            </a:pPr>
            <a:r>
              <a:rPr lang="en-US" sz="2000" dirty="0">
                <a:latin typeface="Halyard Display" panose="020B0604020202020204" charset="0"/>
              </a:rPr>
              <a:t>Send in the request after hours</a:t>
            </a:r>
          </a:p>
          <a:p>
            <a:pPr marL="1885950" lvl="3" indent="-514350">
              <a:buAutoNum type="arabicPeriod"/>
            </a:pPr>
            <a:r>
              <a:rPr lang="en-US" sz="2000" dirty="0">
                <a:latin typeface="Halyard Display" panose="020B0604020202020204" charset="0"/>
              </a:rPr>
              <a:t>See the written response from the team once the consult is completed and download to place in EMR if desired</a:t>
            </a:r>
          </a:p>
          <a:p>
            <a:pPr marL="1885950" lvl="3" indent="-514350">
              <a:buAutoNum type="arabicPeriod"/>
            </a:pPr>
            <a:r>
              <a:rPr lang="en-US" sz="2000" dirty="0">
                <a:latin typeface="Halyard Display" panose="020B0604020202020204" charset="0"/>
              </a:rPr>
              <a:t>Have information, resources shared via portal to save and/or download/print for patient/family or EMR</a:t>
            </a:r>
          </a:p>
          <a:p>
            <a:pPr algn="l"/>
            <a:r>
              <a:rPr lang="en-US" sz="2400" kern="1200" dirty="0">
                <a:effectLst/>
                <a:latin typeface="Halyard Display" panose="020B0604020202020204" charset="0"/>
                <a:ea typeface="Halyard Display Light" pitchFamily="2" charset="77"/>
              </a:rPr>
              <a:t>3.    COSH creating Change order request to be vetted through our processes and then provided to Trayt team</a:t>
            </a:r>
          </a:p>
        </p:txBody>
      </p:sp>
    </p:spTree>
    <p:extLst>
      <p:ext uri="{BB962C8B-B14F-4D97-AF65-F5344CB8AC3E}">
        <p14:creationId xmlns:p14="http://schemas.microsoft.com/office/powerpoint/2010/main" val="346650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TCMHCC Powerpoint Template2" id="{2324C577-9635-7C4C-A22A-02CCFDAC2091}" vid="{1996C408-CD8C-354A-8AA0-31AF6D036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7" ma:contentTypeDescription="Create a new document." ma:contentTypeScope="" ma:versionID="c9b99145b013152f2800ea016eb62efb">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b910f8455d27ecf63bf9ca063884c22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lcf76f155ced4ddcb4097134ff3c332f xmlns="2018a4d9-e5a5-428b-a312-dfd840ba6b63">
      <Terms xmlns="http://schemas.microsoft.com/office/infopath/2007/PartnerControls"/>
    </lcf76f155ced4ddcb4097134ff3c332f>
    <Comments xmlns="2018a4d9-e5a5-428b-a312-dfd840ba6b63" xsi:nil="true"/>
    <SharedWithUsers xmlns="ef95f5f0-dadb-470a-94cb-364b588c356d">
      <UserInfo>
        <DisplayName/>
        <AccountId xsi:nil="true"/>
        <AccountType/>
      </UserInfo>
    </SharedWithUsers>
  </documentManagement>
</p:properties>
</file>

<file path=customXml/itemProps1.xml><?xml version="1.0" encoding="utf-8"?>
<ds:datastoreItem xmlns:ds="http://schemas.openxmlformats.org/officeDocument/2006/customXml" ds:itemID="{1AB643BA-116C-4B78-9CAE-947652F1DA36}">
  <ds:schemaRefs>
    <ds:schemaRef ds:uri="http://schemas.microsoft.com/sharepoint/v3/contenttype/forms"/>
  </ds:schemaRefs>
</ds:datastoreItem>
</file>

<file path=customXml/itemProps2.xml><?xml version="1.0" encoding="utf-8"?>
<ds:datastoreItem xmlns:ds="http://schemas.openxmlformats.org/officeDocument/2006/customXml" ds:itemID="{5411C8B6-64F7-4929-BF46-760A2BD992AA}"/>
</file>

<file path=customXml/itemProps3.xml><?xml version="1.0" encoding="utf-8"?>
<ds:datastoreItem xmlns:ds="http://schemas.openxmlformats.org/officeDocument/2006/customXml" ds:itemID="{E24D2939-55FE-41E3-A406-BB09ACF739B0}">
  <ds:schemaRefs>
    <ds:schemaRef ds:uri="http://schemas.microsoft.com/office/2006/metadata/properties"/>
    <ds:schemaRef ds:uri="http://schemas.microsoft.com/office/infopath/2007/PartnerControls"/>
    <ds:schemaRef ds:uri="bc6d5123-e1cb-4a6a-adf0-63854dce486e"/>
    <ds:schemaRef ds:uri="2018a4d9-e5a5-428b-a312-dfd840ba6b63"/>
    <ds:schemaRef ds:uri="ef95f5f0-dadb-470a-94cb-364b588c356d"/>
  </ds:schemaRefs>
</ds:datastoreItem>
</file>

<file path=docProps/app.xml><?xml version="1.0" encoding="utf-8"?>
<Properties xmlns="http://schemas.openxmlformats.org/officeDocument/2006/extended-properties" xmlns:vt="http://schemas.openxmlformats.org/officeDocument/2006/docPropsVTypes">
  <Template>TCMHCC template</Template>
  <TotalTime>11753</TotalTime>
  <Words>1228</Words>
  <Application>Microsoft Office PowerPoint</Application>
  <PresentationFormat>Widescreen</PresentationFormat>
  <Paragraphs>149</Paragraphs>
  <Slides>21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Halyard Display Light</vt:lpstr>
      <vt:lpstr>Segoe UI</vt:lpstr>
      <vt:lpstr>Halyard Display</vt:lpstr>
      <vt:lpstr>Halyard Text</vt:lpstr>
      <vt:lpstr>Times New Roman</vt:lpstr>
      <vt:lpstr>Arial</vt:lpstr>
      <vt:lpstr>Calibri</vt:lpstr>
      <vt:lpstr>Courier New</vt:lpstr>
      <vt:lpstr>Halyard Text Book</vt:lpstr>
      <vt:lpstr>Office Theme</vt:lpstr>
      <vt:lpstr>Centralized Operation Support Hub -COSH Updates </vt:lpstr>
      <vt:lpstr>PowerPoint Presentation</vt:lpstr>
      <vt:lpstr>CPAN Updates </vt:lpstr>
      <vt:lpstr>CPAN State Educational Resources</vt:lpstr>
      <vt:lpstr>CPAN State Educational Resources</vt:lpstr>
      <vt:lpstr>Welnity</vt:lpstr>
      <vt:lpstr>Lantana</vt:lpstr>
      <vt:lpstr>Trayt   Medication Changes and Call form 1&amp;2 Changes </vt:lpstr>
      <vt:lpstr>Trayt  PCP Portal </vt:lpstr>
      <vt:lpstr>PCP engagement strategy: Ethics Presentation</vt:lpstr>
      <vt:lpstr>PowerPoint Presentation</vt:lpstr>
      <vt:lpstr>CPAN Enrollment  </vt:lpstr>
      <vt:lpstr>PowerPoint Presentation</vt:lpstr>
      <vt:lpstr>PowerPoint Presentation</vt:lpstr>
      <vt:lpstr>PowerPoint Presentation</vt:lpstr>
      <vt:lpstr>TCHATT Updates</vt:lpstr>
      <vt:lpstr>Current Trayt Initiatives</vt:lpstr>
      <vt:lpstr>Automation of the CIS</vt:lpstr>
      <vt:lpstr>Trayt – Medication Tracking </vt:lpstr>
      <vt:lpstr>School Portal and Bulk Uploads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Inman, Lashelle</dc:creator>
  <cp:lastModifiedBy>Cole, Jennipher Lynn</cp:lastModifiedBy>
  <cp:revision>8</cp:revision>
  <dcterms:created xsi:type="dcterms:W3CDTF">2023-05-01T16:10:16Z</dcterms:created>
  <dcterms:modified xsi:type="dcterms:W3CDTF">2023-10-12T15:35:19Z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y fmtid="{D5CDD505-2E9C-101B-9397-08002B2CF9AE}" pid="3" name="Order">
    <vt:r8>25100</vt:r8>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