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  <p:sldMasterId id="2147483666" r:id="rId5"/>
    <p:sldMasterId id="2147483673" r:id="rId6"/>
  </p:sldMasterIdLst>
  <p:notesMasterIdLst>
    <p:notesMasterId r:id="rId29"/>
  </p:notesMasterIdLst>
  <p:sldIdLst>
    <p:sldId id="256" r:id="rId7"/>
    <p:sldId id="321" r:id="rId8"/>
    <p:sldId id="267" r:id="rId9"/>
    <p:sldId id="332" r:id="rId10"/>
    <p:sldId id="264" r:id="rId11"/>
    <p:sldId id="8907" r:id="rId12"/>
    <p:sldId id="8905" r:id="rId13"/>
    <p:sldId id="8901" r:id="rId14"/>
    <p:sldId id="8908" r:id="rId15"/>
    <p:sldId id="1098" r:id="rId16"/>
    <p:sldId id="8904" r:id="rId17"/>
    <p:sldId id="8906" r:id="rId18"/>
    <p:sldId id="320" r:id="rId19"/>
    <p:sldId id="319" r:id="rId20"/>
    <p:sldId id="288" r:id="rId21"/>
    <p:sldId id="341" r:id="rId22"/>
    <p:sldId id="342" r:id="rId23"/>
    <p:sldId id="343" r:id="rId24"/>
    <p:sldId id="338" r:id="rId25"/>
    <p:sldId id="333" r:id="rId26"/>
    <p:sldId id="334" r:id="rId27"/>
    <p:sldId id="291" r:id="rId28"/>
  </p:sldIdLst>
  <p:sldSz cx="12192000" cy="6858000"/>
  <p:notesSz cx="6858000" cy="9144000"/>
  <p:embeddedFontLst>
    <p:embeddedFont>
      <p:font typeface="Halyard Display Light" panose="020B0604020202020204" charset="0"/>
      <p:regular r:id="rId30"/>
      <p:italic r:id="rId31"/>
    </p:embeddedFont>
    <p:embeddedFont>
      <p:font typeface="Halyard Text" panose="020B0604020202020204" charset="0"/>
      <p:regular r:id="rId32"/>
      <p:bold r:id="rId33"/>
    </p:embeddedFont>
    <p:embeddedFont>
      <p:font typeface="Halyard Text Book" panose="020B0604020202020204" charset="0"/>
      <p:regular r:id="rId34"/>
      <p:italic r:id="rId35"/>
    </p:embeddedFont>
    <p:embeddedFont>
      <p:font typeface="Segoe UI" panose="020B0502040204020203" pitchFamily="34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61783E6-6650-49A3-BEDF-C9EAC18F91B5}">
          <p14:sldIdLst>
            <p14:sldId id="256"/>
            <p14:sldId id="321"/>
            <p14:sldId id="267"/>
            <p14:sldId id="332"/>
            <p14:sldId id="264"/>
            <p14:sldId id="8907"/>
            <p14:sldId id="8905"/>
            <p14:sldId id="8901"/>
            <p14:sldId id="8908"/>
            <p14:sldId id="1098"/>
            <p14:sldId id="8904"/>
            <p14:sldId id="8906"/>
          </p14:sldIdLst>
        </p14:section>
        <p14:section name="Untitled Section" id="{E0609B0E-67E0-43B1-9A5C-2EDE709334C8}">
          <p14:sldIdLst>
            <p14:sldId id="320"/>
            <p14:sldId id="319"/>
            <p14:sldId id="288"/>
            <p14:sldId id="341"/>
            <p14:sldId id="342"/>
            <p14:sldId id="343"/>
            <p14:sldId id="338"/>
            <p14:sldId id="333"/>
            <p14:sldId id="334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9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E9A072-7418-9DB9-0682-552A07CFEC2D}" v="5" dt="2024-06-15T00:20:14.640"/>
    <p1510:client id="{4B2EE2B2-2AEB-4AB4-94E7-ACCC22F08398}" v="3" dt="2024-06-13T21:30:00.903"/>
    <p1510:client id="{72D19A89-4BD2-BF97-EF3F-2572F45B9203}" v="49" dt="2024-06-14T19:23:04.2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82"/>
    <p:restoredTop sz="94836"/>
  </p:normalViewPr>
  <p:slideViewPr>
    <p:cSldViewPr snapToGrid="0" snapToObjects="1">
      <p:cViewPr varScale="1">
        <p:scale>
          <a:sx n="106" d="100"/>
          <a:sy n="106" d="100"/>
        </p:scale>
        <p:origin x="96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10.fntdata"/><Relationship Id="rId21" Type="http://schemas.openxmlformats.org/officeDocument/2006/relationships/slide" Target="slides/slide15.xml"/><Relationship Id="rId34" Type="http://schemas.openxmlformats.org/officeDocument/2006/relationships/font" Target="fonts/font5.fntdata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font" Target="fonts/font7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2.fntdata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font" Target="fonts/font4.fntdata"/><Relationship Id="rId38" Type="http://schemas.openxmlformats.org/officeDocument/2006/relationships/font" Target="fonts/font9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solidFill>
                  <a:schemeClr val="tx1"/>
                </a:solidFill>
                <a:latin typeface="Avenir Medium" panose="02000503020000020003"/>
              </a:rPr>
              <a:t>Physician Consult Activity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288413176012847E-2"/>
          <c:y val="2.6384434004472761E-2"/>
          <c:w val="0.91543075262434004"/>
          <c:h val="0.912062579499919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Physician</c:v>
                </c:pt>
              </c:strCache>
            </c:strRef>
          </c:tx>
          <c:spPr>
            <a:solidFill>
              <a:srgbClr val="331E54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OB/GYN</c:v>
                </c:pt>
                <c:pt idx="1">
                  <c:v>Resident</c:v>
                </c:pt>
                <c:pt idx="2">
                  <c:v>Pediatrician</c:v>
                </c:pt>
                <c:pt idx="3">
                  <c:v>Psychiatrist</c:v>
                </c:pt>
                <c:pt idx="4">
                  <c:v>Family Medicine</c:v>
                </c:pt>
                <c:pt idx="5">
                  <c:v>Medical Director</c:v>
                </c:pt>
                <c:pt idx="6">
                  <c:v>Other Speciality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158</c:v>
                </c:pt>
                <c:pt idx="1">
                  <c:v>78</c:v>
                </c:pt>
                <c:pt idx="2">
                  <c:v>73</c:v>
                </c:pt>
                <c:pt idx="3">
                  <c:v>30</c:v>
                </c:pt>
                <c:pt idx="4">
                  <c:v>27</c:v>
                </c:pt>
                <c:pt idx="5">
                  <c:v>15</c:v>
                </c:pt>
                <c:pt idx="6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13-4877-817F-7A01DD4797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8208864"/>
        <c:axId val="568205120"/>
      </c:barChart>
      <c:catAx>
        <c:axId val="568208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panose="02000503020000020003"/>
                <a:ea typeface="+mn-ea"/>
                <a:cs typeface="+mn-cs"/>
              </a:defRPr>
            </a:pPr>
            <a:endParaRPr lang="en-US"/>
          </a:p>
        </c:txPr>
        <c:crossAx val="568205120"/>
        <c:crosses val="autoZero"/>
        <c:auto val="1"/>
        <c:lblAlgn val="ctr"/>
        <c:lblOffset val="100"/>
        <c:noMultiLvlLbl val="0"/>
      </c:catAx>
      <c:valAx>
        <c:axId val="568205120"/>
        <c:scaling>
          <c:orientation val="minMax"/>
          <c:max val="1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panose="02000503020000020003"/>
                <a:ea typeface="+mn-ea"/>
                <a:cs typeface="+mn-cs"/>
              </a:defRPr>
            </a:pPr>
            <a:endParaRPr lang="en-US"/>
          </a:p>
        </c:txPr>
        <c:crossAx val="568208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2021-2022</c:v>
                </c:pt>
              </c:strCache>
            </c:strRef>
          </c:tx>
          <c:spPr>
            <a:ln w="50800" cap="rnd">
              <a:solidFill>
                <a:srgbClr val="0067C3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AUG</c:v>
                </c:pt>
                <c:pt idx="1">
                  <c:v>SEP</c:v>
                </c:pt>
                <c:pt idx="2">
                  <c:v>OCT</c:v>
                </c:pt>
                <c:pt idx="3">
                  <c:v>NOV</c:v>
                </c:pt>
                <c:pt idx="4">
                  <c:v>DEC</c:v>
                </c:pt>
                <c:pt idx="5">
                  <c:v>JAN</c:v>
                </c:pt>
                <c:pt idx="6">
                  <c:v>FEB</c:v>
                </c:pt>
                <c:pt idx="7">
                  <c:v>MAR</c:v>
                </c:pt>
                <c:pt idx="8">
                  <c:v>APR</c:v>
                </c:pt>
                <c:pt idx="9">
                  <c:v>MAY</c:v>
                </c:pt>
                <c:pt idx="10">
                  <c:v>JUN</c:v>
                </c:pt>
                <c:pt idx="11">
                  <c:v>JUL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392</c:v>
                </c:pt>
                <c:pt idx="1">
                  <c:v>1215</c:v>
                </c:pt>
                <c:pt idx="2">
                  <c:v>1734</c:v>
                </c:pt>
                <c:pt idx="3">
                  <c:v>1459</c:v>
                </c:pt>
                <c:pt idx="4">
                  <c:v>977</c:v>
                </c:pt>
                <c:pt idx="5">
                  <c:v>1097</c:v>
                </c:pt>
                <c:pt idx="6">
                  <c:v>1447</c:v>
                </c:pt>
                <c:pt idx="7">
                  <c:v>1632</c:v>
                </c:pt>
                <c:pt idx="8">
                  <c:v>1572</c:v>
                </c:pt>
                <c:pt idx="9">
                  <c:v>1035</c:v>
                </c:pt>
                <c:pt idx="10">
                  <c:v>242</c:v>
                </c:pt>
                <c:pt idx="11">
                  <c:v>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714-4D28-AAC2-A2A09ACCEF9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2022-2023</c:v>
                </c:pt>
              </c:strCache>
            </c:strRef>
          </c:tx>
          <c:spPr>
            <a:ln w="508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AUG</c:v>
                </c:pt>
                <c:pt idx="1">
                  <c:v>SEP</c:v>
                </c:pt>
                <c:pt idx="2">
                  <c:v>OCT</c:v>
                </c:pt>
                <c:pt idx="3">
                  <c:v>NOV</c:v>
                </c:pt>
                <c:pt idx="4">
                  <c:v>DEC</c:v>
                </c:pt>
                <c:pt idx="5">
                  <c:v>JAN</c:v>
                </c:pt>
                <c:pt idx="6">
                  <c:v>FEB</c:v>
                </c:pt>
                <c:pt idx="7">
                  <c:v>MAR</c:v>
                </c:pt>
                <c:pt idx="8">
                  <c:v>APR</c:v>
                </c:pt>
                <c:pt idx="9">
                  <c:v>MAY</c:v>
                </c:pt>
                <c:pt idx="10">
                  <c:v>JUN</c:v>
                </c:pt>
                <c:pt idx="11">
                  <c:v>JUL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801</c:v>
                </c:pt>
                <c:pt idx="1">
                  <c:v>2376</c:v>
                </c:pt>
                <c:pt idx="2">
                  <c:v>2709</c:v>
                </c:pt>
                <c:pt idx="3">
                  <c:v>2068</c:v>
                </c:pt>
                <c:pt idx="4">
                  <c:v>1302</c:v>
                </c:pt>
                <c:pt idx="5">
                  <c:v>1970</c:v>
                </c:pt>
                <c:pt idx="6">
                  <c:v>2701</c:v>
                </c:pt>
                <c:pt idx="7">
                  <c:v>2682</c:v>
                </c:pt>
                <c:pt idx="8">
                  <c:v>2360</c:v>
                </c:pt>
                <c:pt idx="9">
                  <c:v>1779</c:v>
                </c:pt>
                <c:pt idx="10">
                  <c:v>195</c:v>
                </c:pt>
                <c:pt idx="11">
                  <c:v>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714-4D28-AAC2-A2A09ACCEF9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2023-2024</c:v>
                </c:pt>
              </c:strCache>
            </c:strRef>
          </c:tx>
          <c:spPr>
            <a:ln w="50800" cap="rnd">
              <a:solidFill>
                <a:srgbClr val="01426A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AUG</c:v>
                </c:pt>
                <c:pt idx="1">
                  <c:v>SEP</c:v>
                </c:pt>
                <c:pt idx="2">
                  <c:v>OCT</c:v>
                </c:pt>
                <c:pt idx="3">
                  <c:v>NOV</c:v>
                </c:pt>
                <c:pt idx="4">
                  <c:v>DEC</c:v>
                </c:pt>
                <c:pt idx="5">
                  <c:v>JAN</c:v>
                </c:pt>
                <c:pt idx="6">
                  <c:v>FEB</c:v>
                </c:pt>
                <c:pt idx="7">
                  <c:v>MAR</c:v>
                </c:pt>
                <c:pt idx="8">
                  <c:v>APR</c:v>
                </c:pt>
                <c:pt idx="9">
                  <c:v>MAY</c:v>
                </c:pt>
                <c:pt idx="10">
                  <c:v>JUN</c:v>
                </c:pt>
                <c:pt idx="11">
                  <c:v>JUL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1345</c:v>
                </c:pt>
                <c:pt idx="1">
                  <c:v>3414</c:v>
                </c:pt>
                <c:pt idx="2">
                  <c:v>3706</c:v>
                </c:pt>
                <c:pt idx="3">
                  <c:v>2994</c:v>
                </c:pt>
                <c:pt idx="4">
                  <c:v>2342</c:v>
                </c:pt>
                <c:pt idx="5">
                  <c:v>2798</c:v>
                </c:pt>
                <c:pt idx="6">
                  <c:v>3765</c:v>
                </c:pt>
                <c:pt idx="7">
                  <c:v>2753</c:v>
                </c:pt>
                <c:pt idx="8">
                  <c:v>3511</c:v>
                </c:pt>
                <c:pt idx="9">
                  <c:v>2300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714-4D28-AAC2-A2A09ACCEF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87697071"/>
        <c:axId val="1087696111"/>
      </c:lineChart>
      <c:catAx>
        <c:axId val="10876970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alyard Text" panose="020B0604020202020204" charset="0"/>
                <a:ea typeface="+mn-ea"/>
                <a:cs typeface="+mn-cs"/>
              </a:defRPr>
            </a:pPr>
            <a:endParaRPr lang="en-US"/>
          </a:p>
        </c:txPr>
        <c:crossAx val="1087696111"/>
        <c:crosses val="autoZero"/>
        <c:auto val="1"/>
        <c:lblAlgn val="ctr"/>
        <c:lblOffset val="100"/>
        <c:noMultiLvlLbl val="0"/>
      </c:catAx>
      <c:valAx>
        <c:axId val="10876961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alyard Text" panose="020B0604020202020204" charset="0"/>
                <a:ea typeface="+mn-ea"/>
                <a:cs typeface="+mn-cs"/>
              </a:defRPr>
            </a:pPr>
            <a:endParaRPr lang="en-US"/>
          </a:p>
        </c:txPr>
        <c:crossAx val="10876970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alyard Text" panose="020B060402020202020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Students Referred</c:v>
                </c:pt>
              </c:strCache>
            </c:strRef>
          </c:tx>
          <c:spPr>
            <a:ln w="50800" cap="rnd">
              <a:solidFill>
                <a:srgbClr val="01426A"/>
              </a:solidFill>
              <a:round/>
            </a:ln>
            <a:effectLst/>
          </c:spPr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AUG</c:v>
                </c:pt>
                <c:pt idx="1">
                  <c:v>SEP</c:v>
                </c:pt>
                <c:pt idx="2">
                  <c:v>OCT</c:v>
                </c:pt>
                <c:pt idx="3">
                  <c:v>NOV</c:v>
                </c:pt>
                <c:pt idx="4">
                  <c:v>DEC</c:v>
                </c:pt>
                <c:pt idx="5">
                  <c:v>JAN</c:v>
                </c:pt>
                <c:pt idx="6">
                  <c:v>FEB</c:v>
                </c:pt>
                <c:pt idx="7">
                  <c:v>MAR</c:v>
                </c:pt>
                <c:pt idx="8">
                  <c:v>APR</c:v>
                </c:pt>
                <c:pt idx="9">
                  <c:v>MAY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1345</c:v>
                </c:pt>
                <c:pt idx="1">
                  <c:v>3414</c:v>
                </c:pt>
                <c:pt idx="2">
                  <c:v>3706</c:v>
                </c:pt>
                <c:pt idx="3">
                  <c:v>2994</c:v>
                </c:pt>
                <c:pt idx="4">
                  <c:v>2342</c:v>
                </c:pt>
                <c:pt idx="5">
                  <c:v>2798</c:v>
                </c:pt>
                <c:pt idx="6">
                  <c:v>3765</c:v>
                </c:pt>
                <c:pt idx="7">
                  <c:v>2753</c:v>
                </c:pt>
                <c:pt idx="8">
                  <c:v>3511</c:v>
                </c:pt>
                <c:pt idx="9">
                  <c:v>2300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04B-450B-AEEC-B677DA3978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Students Enrolled</c:v>
                </c:pt>
              </c:strCache>
            </c:strRef>
          </c:tx>
          <c:spPr>
            <a:ln w="50800" cap="rnd">
              <a:solidFill>
                <a:srgbClr val="E03C31"/>
              </a:solidFill>
              <a:round/>
            </a:ln>
            <a:effectLst/>
          </c:spPr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AUG</c:v>
                </c:pt>
                <c:pt idx="1">
                  <c:v>SEP</c:v>
                </c:pt>
                <c:pt idx="2">
                  <c:v>OCT</c:v>
                </c:pt>
                <c:pt idx="3">
                  <c:v>NOV</c:v>
                </c:pt>
                <c:pt idx="4">
                  <c:v>DEC</c:v>
                </c:pt>
                <c:pt idx="5">
                  <c:v>JAN</c:v>
                </c:pt>
                <c:pt idx="6">
                  <c:v>FEB</c:v>
                </c:pt>
                <c:pt idx="7">
                  <c:v>MAR</c:v>
                </c:pt>
                <c:pt idx="8">
                  <c:v>APR</c:v>
                </c:pt>
                <c:pt idx="9">
                  <c:v>MAY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531</c:v>
                </c:pt>
                <c:pt idx="1">
                  <c:v>1580</c:v>
                </c:pt>
                <c:pt idx="2">
                  <c:v>2287</c:v>
                </c:pt>
                <c:pt idx="3">
                  <c:v>2113</c:v>
                </c:pt>
                <c:pt idx="4">
                  <c:v>1708</c:v>
                </c:pt>
                <c:pt idx="5">
                  <c:v>1646</c:v>
                </c:pt>
                <c:pt idx="6">
                  <c:v>2207</c:v>
                </c:pt>
                <c:pt idx="7">
                  <c:v>1931</c:v>
                </c:pt>
                <c:pt idx="8">
                  <c:v>2127</c:v>
                </c:pt>
                <c:pt idx="9">
                  <c:v>1621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04B-450B-AEEC-B677DA3978B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Students Served with at Least 1 Encounter</c:v>
                </c:pt>
              </c:strCache>
            </c:strRef>
          </c:tx>
          <c:spPr>
            <a:ln w="50800" cap="rnd">
              <a:solidFill>
                <a:srgbClr val="0067B9"/>
              </a:solidFill>
              <a:round/>
            </a:ln>
            <a:effectLst/>
          </c:spPr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AUG</c:v>
                </c:pt>
                <c:pt idx="1">
                  <c:v>SEP</c:v>
                </c:pt>
                <c:pt idx="2">
                  <c:v>OCT</c:v>
                </c:pt>
                <c:pt idx="3">
                  <c:v>NOV</c:v>
                </c:pt>
                <c:pt idx="4">
                  <c:v>DEC</c:v>
                </c:pt>
                <c:pt idx="5">
                  <c:v>JAN</c:v>
                </c:pt>
                <c:pt idx="6">
                  <c:v>FEB</c:v>
                </c:pt>
                <c:pt idx="7">
                  <c:v>MAR</c:v>
                </c:pt>
                <c:pt idx="8">
                  <c:v>APR</c:v>
                </c:pt>
                <c:pt idx="9">
                  <c:v>MAY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390</c:v>
                </c:pt>
                <c:pt idx="1">
                  <c:v>1045</c:v>
                </c:pt>
                <c:pt idx="2">
                  <c:v>1495</c:v>
                </c:pt>
                <c:pt idx="3">
                  <c:v>1458</c:v>
                </c:pt>
                <c:pt idx="4">
                  <c:v>1324</c:v>
                </c:pt>
                <c:pt idx="5">
                  <c:v>1377</c:v>
                </c:pt>
                <c:pt idx="6">
                  <c:v>1530</c:v>
                </c:pt>
                <c:pt idx="7">
                  <c:v>1542</c:v>
                </c:pt>
                <c:pt idx="8">
                  <c:v>1714</c:v>
                </c:pt>
                <c:pt idx="9">
                  <c:v>1395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04B-450B-AEEC-B677DA3978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81503888"/>
        <c:axId val="1081504368"/>
      </c:lineChart>
      <c:catAx>
        <c:axId val="1081503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alyard Text" panose="020B0604020202020204" charset="0"/>
                <a:ea typeface="+mn-ea"/>
                <a:cs typeface="+mn-cs"/>
              </a:defRPr>
            </a:pPr>
            <a:endParaRPr lang="en-US"/>
          </a:p>
        </c:txPr>
        <c:crossAx val="1081504368"/>
        <c:crosses val="autoZero"/>
        <c:auto val="1"/>
        <c:lblAlgn val="ctr"/>
        <c:lblOffset val="100"/>
        <c:noMultiLvlLbl val="0"/>
      </c:catAx>
      <c:valAx>
        <c:axId val="1081504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alyard Text" panose="020B0604020202020204" charset="0"/>
                <a:ea typeface="+mn-ea"/>
                <a:cs typeface="+mn-cs"/>
              </a:defRPr>
            </a:pPr>
            <a:endParaRPr lang="en-US"/>
          </a:p>
        </c:txPr>
        <c:crossAx val="1081503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alyard Text" panose="020B060402020202020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1"/>
          <c:tx>
            <c:strRef>
              <c:f>Sheet1!$D$1</c:f>
              <c:strCache>
                <c:ptCount val="1"/>
                <c:pt idx="0">
                  <c:v>Care Coordination Sessions</c:v>
                </c:pt>
              </c:strCache>
            </c:strRef>
          </c:tx>
          <c:spPr>
            <a:solidFill>
              <a:srgbClr val="D9E1E2"/>
            </a:solidFill>
            <a:ln>
              <a:noFill/>
            </a:ln>
            <a:effectLst/>
          </c:spPr>
          <c:invertIfNegative val="0"/>
          <c:cat>
            <c:strRef>
              <c:f>Sheet1!$A$2:$A$36</c:f>
              <c:strCache>
                <c:ptCount val="35"/>
                <c:pt idx="0">
                  <c:v>2021/07</c:v>
                </c:pt>
                <c:pt idx="1">
                  <c:v>2021/08</c:v>
                </c:pt>
                <c:pt idx="2">
                  <c:v>2021/09</c:v>
                </c:pt>
                <c:pt idx="3">
                  <c:v>2021/10</c:v>
                </c:pt>
                <c:pt idx="4">
                  <c:v>2021/11</c:v>
                </c:pt>
                <c:pt idx="5">
                  <c:v>2021/12</c:v>
                </c:pt>
                <c:pt idx="6">
                  <c:v>2022/01</c:v>
                </c:pt>
                <c:pt idx="7">
                  <c:v>2022/02</c:v>
                </c:pt>
                <c:pt idx="8">
                  <c:v>2022/03</c:v>
                </c:pt>
                <c:pt idx="9">
                  <c:v>2022/04</c:v>
                </c:pt>
                <c:pt idx="10">
                  <c:v>2022/05</c:v>
                </c:pt>
                <c:pt idx="11">
                  <c:v>2022/06</c:v>
                </c:pt>
                <c:pt idx="12">
                  <c:v>2022/07</c:v>
                </c:pt>
                <c:pt idx="13">
                  <c:v>2022/08</c:v>
                </c:pt>
                <c:pt idx="14">
                  <c:v>2022/09</c:v>
                </c:pt>
                <c:pt idx="15">
                  <c:v>2022/10</c:v>
                </c:pt>
                <c:pt idx="16">
                  <c:v>2022/11</c:v>
                </c:pt>
                <c:pt idx="17">
                  <c:v>2022/12</c:v>
                </c:pt>
                <c:pt idx="18">
                  <c:v>2023/01</c:v>
                </c:pt>
                <c:pt idx="19">
                  <c:v>2023/02</c:v>
                </c:pt>
                <c:pt idx="20">
                  <c:v>2023/03</c:v>
                </c:pt>
                <c:pt idx="21">
                  <c:v>2023/04</c:v>
                </c:pt>
                <c:pt idx="22">
                  <c:v>2023/05</c:v>
                </c:pt>
                <c:pt idx="23">
                  <c:v>2023/06</c:v>
                </c:pt>
                <c:pt idx="24">
                  <c:v>2023/07</c:v>
                </c:pt>
                <c:pt idx="25">
                  <c:v>2023/08</c:v>
                </c:pt>
                <c:pt idx="26">
                  <c:v>2023/09</c:v>
                </c:pt>
                <c:pt idx="27">
                  <c:v>2023/10</c:v>
                </c:pt>
                <c:pt idx="28">
                  <c:v>2023/11</c:v>
                </c:pt>
                <c:pt idx="29">
                  <c:v>2023/12</c:v>
                </c:pt>
                <c:pt idx="30">
                  <c:v>2024/01</c:v>
                </c:pt>
                <c:pt idx="31">
                  <c:v>2024/02</c:v>
                </c:pt>
                <c:pt idx="32">
                  <c:v>2024/03</c:v>
                </c:pt>
                <c:pt idx="33">
                  <c:v>2024/04</c:v>
                </c:pt>
                <c:pt idx="34">
                  <c:v>2024/05</c:v>
                </c:pt>
              </c:strCache>
            </c:strRef>
          </c:cat>
          <c:val>
            <c:numRef>
              <c:f>Sheet1!$D$2:$D$36</c:f>
              <c:numCache>
                <c:formatCode>General</c:formatCode>
                <c:ptCount val="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</c:v>
                </c:pt>
                <c:pt idx="19">
                  <c:v>244</c:v>
                </c:pt>
                <c:pt idx="20">
                  <c:v>504</c:v>
                </c:pt>
                <c:pt idx="21">
                  <c:v>475</c:v>
                </c:pt>
                <c:pt idx="22">
                  <c:v>728</c:v>
                </c:pt>
                <c:pt idx="23">
                  <c:v>674</c:v>
                </c:pt>
                <c:pt idx="24">
                  <c:v>301</c:v>
                </c:pt>
                <c:pt idx="25">
                  <c:v>315</c:v>
                </c:pt>
                <c:pt idx="26">
                  <c:v>600</c:v>
                </c:pt>
                <c:pt idx="27">
                  <c:v>1571</c:v>
                </c:pt>
                <c:pt idx="28">
                  <c:v>2387</c:v>
                </c:pt>
                <c:pt idx="29">
                  <c:v>2815</c:v>
                </c:pt>
                <c:pt idx="30">
                  <c:v>3804</c:v>
                </c:pt>
                <c:pt idx="31">
                  <c:v>3969</c:v>
                </c:pt>
                <c:pt idx="32">
                  <c:v>2053</c:v>
                </c:pt>
                <c:pt idx="33">
                  <c:v>2087</c:v>
                </c:pt>
                <c:pt idx="34">
                  <c:v>1482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9E-4E37-AB93-B44C2D7C2913}"/>
            </c:ext>
          </c:extLst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Treatment Sessions</c:v>
                </c:pt>
              </c:strCache>
            </c:strRef>
          </c:tx>
          <c:spPr>
            <a:solidFill>
              <a:srgbClr val="01426A"/>
            </a:solidFill>
            <a:ln>
              <a:noFill/>
            </a:ln>
            <a:effectLst/>
          </c:spPr>
          <c:invertIfNegative val="0"/>
          <c:cat>
            <c:strRef>
              <c:f>Sheet1!$A$2:$A$36</c:f>
              <c:strCache>
                <c:ptCount val="35"/>
                <c:pt idx="0">
                  <c:v>2021/07</c:v>
                </c:pt>
                <c:pt idx="1">
                  <c:v>2021/08</c:v>
                </c:pt>
                <c:pt idx="2">
                  <c:v>2021/09</c:v>
                </c:pt>
                <c:pt idx="3">
                  <c:v>2021/10</c:v>
                </c:pt>
                <c:pt idx="4">
                  <c:v>2021/11</c:v>
                </c:pt>
                <c:pt idx="5">
                  <c:v>2021/12</c:v>
                </c:pt>
                <c:pt idx="6">
                  <c:v>2022/01</c:v>
                </c:pt>
                <c:pt idx="7">
                  <c:v>2022/02</c:v>
                </c:pt>
                <c:pt idx="8">
                  <c:v>2022/03</c:v>
                </c:pt>
                <c:pt idx="9">
                  <c:v>2022/04</c:v>
                </c:pt>
                <c:pt idx="10">
                  <c:v>2022/05</c:v>
                </c:pt>
                <c:pt idx="11">
                  <c:v>2022/06</c:v>
                </c:pt>
                <c:pt idx="12">
                  <c:v>2022/07</c:v>
                </c:pt>
                <c:pt idx="13">
                  <c:v>2022/08</c:v>
                </c:pt>
                <c:pt idx="14">
                  <c:v>2022/09</c:v>
                </c:pt>
                <c:pt idx="15">
                  <c:v>2022/10</c:v>
                </c:pt>
                <c:pt idx="16">
                  <c:v>2022/11</c:v>
                </c:pt>
                <c:pt idx="17">
                  <c:v>2022/12</c:v>
                </c:pt>
                <c:pt idx="18">
                  <c:v>2023/01</c:v>
                </c:pt>
                <c:pt idx="19">
                  <c:v>2023/02</c:v>
                </c:pt>
                <c:pt idx="20">
                  <c:v>2023/03</c:v>
                </c:pt>
                <c:pt idx="21">
                  <c:v>2023/04</c:v>
                </c:pt>
                <c:pt idx="22">
                  <c:v>2023/05</c:v>
                </c:pt>
                <c:pt idx="23">
                  <c:v>2023/06</c:v>
                </c:pt>
                <c:pt idx="24">
                  <c:v>2023/07</c:v>
                </c:pt>
                <c:pt idx="25">
                  <c:v>2023/08</c:v>
                </c:pt>
                <c:pt idx="26">
                  <c:v>2023/09</c:v>
                </c:pt>
                <c:pt idx="27">
                  <c:v>2023/10</c:v>
                </c:pt>
                <c:pt idx="28">
                  <c:v>2023/11</c:v>
                </c:pt>
                <c:pt idx="29">
                  <c:v>2023/12</c:v>
                </c:pt>
                <c:pt idx="30">
                  <c:v>2024/01</c:v>
                </c:pt>
                <c:pt idx="31">
                  <c:v>2024/02</c:v>
                </c:pt>
                <c:pt idx="32">
                  <c:v>2024/03</c:v>
                </c:pt>
                <c:pt idx="33">
                  <c:v>2024/04</c:v>
                </c:pt>
                <c:pt idx="34">
                  <c:v>2024/05</c:v>
                </c:pt>
              </c:strCache>
            </c:strRef>
          </c:cat>
          <c:val>
            <c:numRef>
              <c:f>Sheet1!$C$2:$C$36</c:f>
              <c:numCache>
                <c:formatCode>General</c:formatCode>
                <c:ptCount val="35"/>
                <c:pt idx="0">
                  <c:v>35</c:v>
                </c:pt>
                <c:pt idx="1">
                  <c:v>239</c:v>
                </c:pt>
                <c:pt idx="2">
                  <c:v>1082</c:v>
                </c:pt>
                <c:pt idx="3">
                  <c:v>2247</c:v>
                </c:pt>
                <c:pt idx="4">
                  <c:v>3022</c:v>
                </c:pt>
                <c:pt idx="5">
                  <c:v>2646</c:v>
                </c:pt>
                <c:pt idx="6">
                  <c:v>2845</c:v>
                </c:pt>
                <c:pt idx="7">
                  <c:v>3237</c:v>
                </c:pt>
                <c:pt idx="8">
                  <c:v>3611</c:v>
                </c:pt>
                <c:pt idx="9">
                  <c:v>3829</c:v>
                </c:pt>
                <c:pt idx="10">
                  <c:v>3561</c:v>
                </c:pt>
                <c:pt idx="11">
                  <c:v>2813</c:v>
                </c:pt>
                <c:pt idx="12">
                  <c:v>2243</c:v>
                </c:pt>
                <c:pt idx="13">
                  <c:v>1494</c:v>
                </c:pt>
                <c:pt idx="14">
                  <c:v>2626</c:v>
                </c:pt>
                <c:pt idx="15">
                  <c:v>4200</c:v>
                </c:pt>
                <c:pt idx="16">
                  <c:v>4718</c:v>
                </c:pt>
                <c:pt idx="17">
                  <c:v>4102</c:v>
                </c:pt>
                <c:pt idx="18">
                  <c:v>5552</c:v>
                </c:pt>
                <c:pt idx="19">
                  <c:v>5303</c:v>
                </c:pt>
                <c:pt idx="20">
                  <c:v>5712</c:v>
                </c:pt>
                <c:pt idx="21">
                  <c:v>5267</c:v>
                </c:pt>
                <c:pt idx="22">
                  <c:v>5664</c:v>
                </c:pt>
                <c:pt idx="23">
                  <c:v>4292</c:v>
                </c:pt>
                <c:pt idx="24">
                  <c:v>3224</c:v>
                </c:pt>
                <c:pt idx="25">
                  <c:v>2780</c:v>
                </c:pt>
                <c:pt idx="26">
                  <c:v>4023</c:v>
                </c:pt>
                <c:pt idx="27">
                  <c:v>5831</c:v>
                </c:pt>
                <c:pt idx="28">
                  <c:v>6451</c:v>
                </c:pt>
                <c:pt idx="29">
                  <c:v>5985</c:v>
                </c:pt>
                <c:pt idx="30">
                  <c:v>7773</c:v>
                </c:pt>
                <c:pt idx="31">
                  <c:v>7940</c:v>
                </c:pt>
                <c:pt idx="32">
                  <c:v>7768</c:v>
                </c:pt>
                <c:pt idx="33">
                  <c:v>9388</c:v>
                </c:pt>
                <c:pt idx="34">
                  <c:v>8527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30-41F2-B280-ED014F3FE5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093923391"/>
        <c:axId val="1093942111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Students</c:v>
                </c:pt>
              </c:strCache>
            </c:strRef>
          </c:tx>
          <c:spPr>
            <a:ln w="50800" cap="rnd">
              <a:solidFill>
                <a:srgbClr val="BE3A34"/>
              </a:solidFill>
              <a:round/>
            </a:ln>
            <a:effectLst/>
          </c:spPr>
          <c:marker>
            <c:symbol val="none"/>
          </c:marker>
          <c:cat>
            <c:strRef>
              <c:f>Sheet1!$A$2:$A$36</c:f>
              <c:strCache>
                <c:ptCount val="35"/>
                <c:pt idx="0">
                  <c:v>2021/07</c:v>
                </c:pt>
                <c:pt idx="1">
                  <c:v>2021/08</c:v>
                </c:pt>
                <c:pt idx="2">
                  <c:v>2021/09</c:v>
                </c:pt>
                <c:pt idx="3">
                  <c:v>2021/10</c:v>
                </c:pt>
                <c:pt idx="4">
                  <c:v>2021/11</c:v>
                </c:pt>
                <c:pt idx="5">
                  <c:v>2021/12</c:v>
                </c:pt>
                <c:pt idx="6">
                  <c:v>2022/01</c:v>
                </c:pt>
                <c:pt idx="7">
                  <c:v>2022/02</c:v>
                </c:pt>
                <c:pt idx="8">
                  <c:v>2022/03</c:v>
                </c:pt>
                <c:pt idx="9">
                  <c:v>2022/04</c:v>
                </c:pt>
                <c:pt idx="10">
                  <c:v>2022/05</c:v>
                </c:pt>
                <c:pt idx="11">
                  <c:v>2022/06</c:v>
                </c:pt>
                <c:pt idx="12">
                  <c:v>2022/07</c:v>
                </c:pt>
                <c:pt idx="13">
                  <c:v>2022/08</c:v>
                </c:pt>
                <c:pt idx="14">
                  <c:v>2022/09</c:v>
                </c:pt>
                <c:pt idx="15">
                  <c:v>2022/10</c:v>
                </c:pt>
                <c:pt idx="16">
                  <c:v>2022/11</c:v>
                </c:pt>
                <c:pt idx="17">
                  <c:v>2022/12</c:v>
                </c:pt>
                <c:pt idx="18">
                  <c:v>2023/01</c:v>
                </c:pt>
                <c:pt idx="19">
                  <c:v>2023/02</c:v>
                </c:pt>
                <c:pt idx="20">
                  <c:v>2023/03</c:v>
                </c:pt>
                <c:pt idx="21">
                  <c:v>2023/04</c:v>
                </c:pt>
                <c:pt idx="22">
                  <c:v>2023/05</c:v>
                </c:pt>
                <c:pt idx="23">
                  <c:v>2023/06</c:v>
                </c:pt>
                <c:pt idx="24">
                  <c:v>2023/07</c:v>
                </c:pt>
                <c:pt idx="25">
                  <c:v>2023/08</c:v>
                </c:pt>
                <c:pt idx="26">
                  <c:v>2023/09</c:v>
                </c:pt>
                <c:pt idx="27">
                  <c:v>2023/10</c:v>
                </c:pt>
                <c:pt idx="28">
                  <c:v>2023/11</c:v>
                </c:pt>
                <c:pt idx="29">
                  <c:v>2023/12</c:v>
                </c:pt>
                <c:pt idx="30">
                  <c:v>2024/01</c:v>
                </c:pt>
                <c:pt idx="31">
                  <c:v>2024/02</c:v>
                </c:pt>
                <c:pt idx="32">
                  <c:v>2024/03</c:v>
                </c:pt>
                <c:pt idx="33">
                  <c:v>2024/04</c:v>
                </c:pt>
                <c:pt idx="34">
                  <c:v>2024/05</c:v>
                </c:pt>
              </c:strCache>
            </c:strRef>
          </c:cat>
          <c:val>
            <c:numRef>
              <c:f>Sheet1!$B$2:$B$36</c:f>
              <c:numCache>
                <c:formatCode>General</c:formatCode>
                <c:ptCount val="35"/>
                <c:pt idx="0">
                  <c:v>24</c:v>
                </c:pt>
                <c:pt idx="1">
                  <c:v>142</c:v>
                </c:pt>
                <c:pt idx="2">
                  <c:v>601</c:v>
                </c:pt>
                <c:pt idx="3">
                  <c:v>1219</c:v>
                </c:pt>
                <c:pt idx="4">
                  <c:v>1678</c:v>
                </c:pt>
                <c:pt idx="5">
                  <c:v>1653</c:v>
                </c:pt>
                <c:pt idx="6">
                  <c:v>1671</c:v>
                </c:pt>
                <c:pt idx="7">
                  <c:v>1873</c:v>
                </c:pt>
                <c:pt idx="8">
                  <c:v>2085</c:v>
                </c:pt>
                <c:pt idx="9">
                  <c:v>2215</c:v>
                </c:pt>
                <c:pt idx="10">
                  <c:v>2002</c:v>
                </c:pt>
                <c:pt idx="11">
                  <c:v>1571</c:v>
                </c:pt>
                <c:pt idx="12">
                  <c:v>1227</c:v>
                </c:pt>
                <c:pt idx="13">
                  <c:v>842</c:v>
                </c:pt>
                <c:pt idx="14">
                  <c:v>1381</c:v>
                </c:pt>
                <c:pt idx="15">
                  <c:v>2196</c:v>
                </c:pt>
                <c:pt idx="16">
                  <c:v>2610</c:v>
                </c:pt>
                <c:pt idx="17">
                  <c:v>2533</c:v>
                </c:pt>
                <c:pt idx="18">
                  <c:v>3032</c:v>
                </c:pt>
                <c:pt idx="19">
                  <c:v>3071</c:v>
                </c:pt>
                <c:pt idx="20">
                  <c:v>3374</c:v>
                </c:pt>
                <c:pt idx="21">
                  <c:v>3213</c:v>
                </c:pt>
                <c:pt idx="22">
                  <c:v>3274</c:v>
                </c:pt>
                <c:pt idx="23">
                  <c:v>2586</c:v>
                </c:pt>
                <c:pt idx="24">
                  <c:v>1825</c:v>
                </c:pt>
                <c:pt idx="25">
                  <c:v>1711</c:v>
                </c:pt>
                <c:pt idx="26">
                  <c:v>2293</c:v>
                </c:pt>
                <c:pt idx="27">
                  <c:v>3384</c:v>
                </c:pt>
                <c:pt idx="28">
                  <c:v>4085</c:v>
                </c:pt>
                <c:pt idx="29">
                  <c:v>4151</c:v>
                </c:pt>
                <c:pt idx="30">
                  <c:v>4727</c:v>
                </c:pt>
                <c:pt idx="31">
                  <c:v>4977</c:v>
                </c:pt>
                <c:pt idx="32">
                  <c:v>4971</c:v>
                </c:pt>
                <c:pt idx="33">
                  <c:v>5431</c:v>
                </c:pt>
                <c:pt idx="34">
                  <c:v>4954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D9E-4E37-AB93-B44C2D7C29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3923391"/>
        <c:axId val="1093942111"/>
      </c:lineChart>
      <c:catAx>
        <c:axId val="1093923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alyard Text" panose="020B0604020202020204" charset="0"/>
                <a:ea typeface="+mn-ea"/>
                <a:cs typeface="+mn-cs"/>
              </a:defRPr>
            </a:pPr>
            <a:endParaRPr lang="en-US"/>
          </a:p>
        </c:txPr>
        <c:crossAx val="1093942111"/>
        <c:crosses val="autoZero"/>
        <c:auto val="1"/>
        <c:lblAlgn val="ctr"/>
        <c:lblOffset val="100"/>
        <c:noMultiLvlLbl val="0"/>
      </c:catAx>
      <c:valAx>
        <c:axId val="10939421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alyard Text" panose="020B0604020202020204" charset="0"/>
                <a:ea typeface="+mn-ea"/>
                <a:cs typeface="+mn-cs"/>
              </a:defRPr>
            </a:pPr>
            <a:endParaRPr lang="en-US"/>
          </a:p>
        </c:txPr>
        <c:crossAx val="1093923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alyard Text" panose="020B060402020202020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Percent</c:v>
                </c:pt>
              </c:strCache>
            </c:strRef>
          </c:tx>
          <c:spPr>
            <a:solidFill>
              <a:srgbClr val="01426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alyard Text" panose="020B060402020202020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Psychiatrist</c:v>
                </c:pt>
                <c:pt idx="1">
                  <c:v>Psychologist</c:v>
                </c:pt>
                <c:pt idx="2">
                  <c:v>LPC</c:v>
                </c:pt>
                <c:pt idx="3">
                  <c:v>LCSW/LMSW</c:v>
                </c:pt>
                <c:pt idx="4">
                  <c:v>Nurse Practitioner</c:v>
                </c:pt>
                <c:pt idx="5">
                  <c:v>Physician Assistant</c:v>
                </c:pt>
                <c:pt idx="6">
                  <c:v>Trainee</c:v>
                </c:pt>
                <c:pt idx="7">
                  <c:v>Case Manager</c:v>
                </c:pt>
                <c:pt idx="8">
                  <c:v>Other</c:v>
                </c:pt>
              </c:strCache>
            </c:strRef>
          </c:cat>
          <c:val>
            <c:numRef>
              <c:f>Sheet1!$D$2:$D$10</c:f>
              <c:numCache>
                <c:formatCode>0%</c:formatCode>
                <c:ptCount val="9"/>
                <c:pt idx="0">
                  <c:v>6.3267065042518958E-2</c:v>
                </c:pt>
                <c:pt idx="1">
                  <c:v>9.4426568604918409E-2</c:v>
                </c:pt>
                <c:pt idx="2">
                  <c:v>0.37643070558492303</c:v>
                </c:pt>
                <c:pt idx="3">
                  <c:v>0.27593656630659619</c:v>
                </c:pt>
                <c:pt idx="4">
                  <c:v>2.8096989197885544E-2</c:v>
                </c:pt>
                <c:pt idx="5">
                  <c:v>3.4015168926683523E-3</c:v>
                </c:pt>
                <c:pt idx="6">
                  <c:v>7.7533900252815438E-2</c:v>
                </c:pt>
                <c:pt idx="7">
                  <c:v>0.10189611583544013</c:v>
                </c:pt>
                <c:pt idx="8">
                  <c:v>0.28133187772925766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2-7BB5-4D9B-8932-F03C999AF6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340487728"/>
        <c:axId val="134048820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Sheet1!$A$2:$A$10</c15:sqref>
                        </c15:formulaRef>
                      </c:ext>
                    </c:extLst>
                    <c:strCache>
                      <c:ptCount val="9"/>
                      <c:pt idx="0">
                        <c:v>Psychiatrist</c:v>
                      </c:pt>
                      <c:pt idx="1">
                        <c:v>Psychologist</c:v>
                      </c:pt>
                      <c:pt idx="2">
                        <c:v>LPC</c:v>
                      </c:pt>
                      <c:pt idx="3">
                        <c:v>LCSW/LMSW</c:v>
                      </c:pt>
                      <c:pt idx="4">
                        <c:v>Nurse Practitioner</c:v>
                      </c:pt>
                      <c:pt idx="5">
                        <c:v>Physician Assistant</c:v>
                      </c:pt>
                      <c:pt idx="6">
                        <c:v>Trainee</c:v>
                      </c:pt>
                      <c:pt idx="7">
                        <c:v>Case Manager</c:v>
                      </c:pt>
                      <c:pt idx="8">
                        <c:v>Other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Sheet1!$B$2:$B$10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11011</c:v>
                      </c:pt>
                      <c:pt idx="1">
                        <c:v>16434</c:v>
                      </c:pt>
                      <c:pt idx="2">
                        <c:v>65514</c:v>
                      </c:pt>
                      <c:pt idx="3">
                        <c:v>48024</c:v>
                      </c:pt>
                      <c:pt idx="4">
                        <c:v>4890</c:v>
                      </c:pt>
                      <c:pt idx="5">
                        <c:v>592</c:v>
                      </c:pt>
                      <c:pt idx="6">
                        <c:v>13494</c:v>
                      </c:pt>
                      <c:pt idx="7">
                        <c:v>17734</c:v>
                      </c:pt>
                      <c:pt idx="8">
                        <c:v>48963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7BB5-4D9B-8932-F03C999AF603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Sessions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Sheet1!$A$2:$A$10</c15:sqref>
                        </c15:formulaRef>
                      </c:ext>
                    </c:extLst>
                    <c:strCache>
                      <c:ptCount val="9"/>
                      <c:pt idx="0">
                        <c:v>Psychiatrist</c:v>
                      </c:pt>
                      <c:pt idx="1">
                        <c:v>Psychologist</c:v>
                      </c:pt>
                      <c:pt idx="2">
                        <c:v>LPC</c:v>
                      </c:pt>
                      <c:pt idx="3">
                        <c:v>LCSW/LMSW</c:v>
                      </c:pt>
                      <c:pt idx="4">
                        <c:v>Nurse Practitioner</c:v>
                      </c:pt>
                      <c:pt idx="5">
                        <c:v>Physician Assistant</c:v>
                      </c:pt>
                      <c:pt idx="6">
                        <c:v>Trainee</c:v>
                      </c:pt>
                      <c:pt idx="7">
                        <c:v>Case Manager</c:v>
                      </c:pt>
                      <c:pt idx="8">
                        <c:v>Other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Sheet1!$C$2:$C$10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174040</c:v>
                      </c:pt>
                      <c:pt idx="1">
                        <c:v>174040</c:v>
                      </c:pt>
                      <c:pt idx="2">
                        <c:v>174040</c:v>
                      </c:pt>
                      <c:pt idx="3">
                        <c:v>174040</c:v>
                      </c:pt>
                      <c:pt idx="4">
                        <c:v>174040</c:v>
                      </c:pt>
                      <c:pt idx="5">
                        <c:v>174040</c:v>
                      </c:pt>
                      <c:pt idx="6">
                        <c:v>174040</c:v>
                      </c:pt>
                      <c:pt idx="7">
                        <c:v>174040</c:v>
                      </c:pt>
                      <c:pt idx="8">
                        <c:v>174040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1-7BB5-4D9B-8932-F03C999AF603}"/>
                  </c:ext>
                </c:extLst>
              </c15:ser>
            </c15:filteredBarSeries>
          </c:ext>
        </c:extLst>
      </c:barChart>
      <c:catAx>
        <c:axId val="1340487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alyard Text" panose="020B0604020202020204" charset="0"/>
                <a:ea typeface="+mn-ea"/>
                <a:cs typeface="+mn-cs"/>
              </a:defRPr>
            </a:pPr>
            <a:endParaRPr lang="en-US"/>
          </a:p>
        </c:txPr>
        <c:crossAx val="1340488208"/>
        <c:crosses val="autoZero"/>
        <c:auto val="1"/>
        <c:lblAlgn val="ctr"/>
        <c:lblOffset val="100"/>
        <c:noMultiLvlLbl val="0"/>
      </c:catAx>
      <c:valAx>
        <c:axId val="1340488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alyard Text" panose="020B0604020202020204" charset="0"/>
                <a:ea typeface="+mn-ea"/>
                <a:cs typeface="+mn-cs"/>
              </a:defRPr>
            </a:pPr>
            <a:endParaRPr lang="en-US"/>
          </a:p>
        </c:txPr>
        <c:crossAx val="1340487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4T14:33:28.63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273 304,'39'0,"0"-1,-1-2,46-10,-49 8,1 0,36 1,40-4,-29-4,164-30,-218 35,39-17,-46 15,-1 2,1 0,43-7,21 3,106-7,-18 4,15 1,-139 11,53-10,46-1,736 14,-858 0,-1 2,32 7,-28-5,45 4,495-8,-276-3,-267 0,0 0,31-8,-29 5,46-4,-51 7,-1-1,1-1,44-14,16-4,-40 17,0 1,1 3,48 4,-2-1,-65-2,7-1,0 1,-1 2,1 1,-1 2,50 13,-73-15,171 61,-145-48,-2 2,0 1,-1 2,46 38,10 14,-59-41,-1 1,-2 1,-1 2,24 45,-16-28,-6-7,-1 2,-2 0,-2 2,16 57,55 245,-79-282,-4 0,4 141,-14-158,1-29,0 0,-2 0,-1 0,0 0,-2-1,-1 1,-11 31,-8 6,-30 66,45-111,0 1,-1-1,-1 0,-1-1,-16 17,-17 13,-121 111,113-107,32-29,-31 23,2-5,-62 61,46-41,-84 56,64-50,-104 68,2 2,129-92,-1-4,-91 44,117-64,8-7,0-1,-1-1,0-1,-46 6,12-2,-47 10,-166 10,-111-22,-726-11,1046-1,1-3,-101-21,-122-45,146 33,46 19,63 14,0-2,0-1,-35-14,-35-13,68 24,0 0,-32-17,-185-124,238 143,-30-22,-55-53,10 8,-8-11,53 46,-12-14,-86-106,109 113,-36-68,13 20,23 37,3-1,-40-122,42 106,21 57,1 0,1 0,0 0,-1-36,7-82,0 51,-2-293,2 354,0 1,2 0,1 0,10-31,10-47,-22 78,2 0,0 1,1 0,2 0,0 0,2 1,0 0,2 1,25-37,-16 31,19-20,-7 15,4-2,-2-2,32-42,-57 67,1 0,0 1,1 0,0 1,0 0,1 1,0 1,0 0,1 0,15-4,-13 6,1 0,0 1,0 1,0 1,19-1,91 5,-48 0,-59-2,1 0,0 1,-1 1,1 1,-1 0,28 10,-24-2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5F49D-B33F-E046-A1CA-7A3472AE117F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DF1F8-2AA6-5148-ACAA-D0FE1D9BF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63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DF1F8-2AA6-5148-ACAA-D0FE1D9BFB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751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Percent of the increase :  30% increase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DF1F8-2AA6-5148-ACAA-D0FE1D9BFB2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88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BDF1F8-2AA6-5148-ACAA-D0FE1D9BFB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9749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BDF1F8-2AA6-5148-ACAA-D0FE1D9BFB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7295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64176+6001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DF1F8-2AA6-5148-ACAA-D0FE1D9BFB2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511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The Served with at Least 1 Encounter group includes those who receive at least one non-care coordination session; they are only counted in the first month in which they are served. It does not represent the number of unique students served each month (following graph).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DF1F8-2AA6-5148-ACAA-D0FE1D9BFB2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702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DF1F8-2AA6-5148-ACAA-D0FE1D9BFB2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960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version includes care coordination sessions.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DF1F8-2AA6-5148-ACAA-D0FE1D9BFB2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605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DF1F8-2AA6-5148-ACAA-D0FE1D9BFB2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883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FE47EC5-B8FC-7A48-9309-3B8A9EE9CA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CFF9ED-FBFA-3B48-B135-18D91F5BB0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52" b="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280BB-22D9-8F47-8221-C971BDD62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58779"/>
            <a:ext cx="10515600" cy="2253235"/>
          </a:xfrm>
          <a:prstGeom prst="rect">
            <a:avLst/>
          </a:prstGeom>
        </p:spPr>
        <p:txBody>
          <a:bodyPr anchor="t"/>
          <a:lstStyle>
            <a:lvl1pPr algn="l">
              <a:defRPr sz="6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 [click to edit]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437C6-DB80-6D44-9554-5C9A55C703E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248539"/>
            <a:ext cx="10515600" cy="18411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FirstName </a:t>
            </a:r>
            <a:r>
              <a:rPr lang="en-US" dirty="0" err="1"/>
              <a:t>LastName</a:t>
            </a:r>
            <a:r>
              <a:rPr lang="en-US" dirty="0"/>
              <a:t>, PhD. [click to edit]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2E89C81-CB6B-C64E-8086-8527C7FDB9A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1850" y="520653"/>
            <a:ext cx="3968826" cy="66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11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B09FD7E2-8978-3DC5-3685-7F430B0C9C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79300" cy="6858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11D633-B3CE-E675-DB64-A5E9E058A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450376"/>
            <a:ext cx="3794125" cy="316746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  <a:latin typeface="Halyard Display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/>
              <a:t>Click here to edit the title of this section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66B1885-A99D-32E1-77B7-F21D6C96285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900281" y="436728"/>
            <a:ext cx="7027862" cy="59231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285DA5D-C4F4-2B6C-C90D-D81F9D58D8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91A1F4A-E567-9045-4EE6-1B2A512DAD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099" y="3918787"/>
            <a:ext cx="3794125" cy="131913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Halyard Text Book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/>
              <a:t>Click here to edit the subhead</a:t>
            </a:r>
          </a:p>
        </p:txBody>
      </p:sp>
      <p:pic>
        <p:nvPicPr>
          <p:cNvPr id="2" name="Picture 1" descr="Text&#10;&#10;Description automatically generated with low confidence">
            <a:extLst>
              <a:ext uri="{FF2B5EF4-FFF2-40B4-BE49-F238E27FC236}">
                <a16:creationId xmlns:a16="http://schemas.microsoft.com/office/drawing/2014/main" id="{6337E23E-A4F4-E42A-07A2-A437FCB949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9099" y="5906124"/>
            <a:ext cx="3447223" cy="66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00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B09FD7E2-8978-3DC5-3685-7F430B0C9C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79300" cy="6858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11D633-B3CE-E675-DB64-A5E9E058A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450376"/>
            <a:ext cx="3794125" cy="316746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  <a:latin typeface="Halyard Display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/>
              <a:t>Click here to edit the title of this section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66B1885-A99D-32E1-77B7-F21D6C96285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900281" y="436728"/>
            <a:ext cx="7027862" cy="59231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285DA5D-C4F4-2B6C-C90D-D81F9D58D8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91A1F4A-E567-9045-4EE6-1B2A512DAD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099" y="3918787"/>
            <a:ext cx="3794125" cy="131913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Halyard Text Book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/>
              <a:t>Click here to edit the subhead</a:t>
            </a:r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DBBCDAF4-F7D1-00F4-B971-3631CC7A64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34" y="5872921"/>
            <a:ext cx="3941490" cy="88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648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3221BDF9-6C21-50B1-16A3-29C0C50AC82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2125" y="1668270"/>
            <a:ext cx="11047751" cy="4087846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 b="0" i="0">
                <a:latin typeface="Halyard Text Book" pitchFamily="50" charset="0"/>
              </a:defRPr>
            </a:lvl1pPr>
            <a:lvl2pPr marL="800100" indent="-342900">
              <a:buFont typeface="Courier New" panose="02070309020205020404" pitchFamily="49" charset="0"/>
              <a:buChar char="o"/>
              <a:defRPr sz="2400">
                <a:latin typeface="Halyard Text Book" pitchFamily="50" charset="0"/>
              </a:defRPr>
            </a:lvl2pPr>
            <a:lvl3pPr marL="1257300" indent="-342900">
              <a:buFont typeface="Courier New" panose="02070309020205020404" pitchFamily="49" charset="0"/>
              <a:buChar char="o"/>
              <a:defRPr sz="2400">
                <a:latin typeface="Halyard Text Book" pitchFamily="50" charset="0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Bullet Level 1</a:t>
            </a:r>
          </a:p>
          <a:p>
            <a:pPr lvl="1"/>
            <a:r>
              <a:rPr lang="en-US"/>
              <a:t>Bullet Level 2</a:t>
            </a:r>
          </a:p>
          <a:p>
            <a:pPr lvl="2"/>
            <a:r>
              <a:rPr lang="en-US"/>
              <a:t>Bullet Level 3</a:t>
            </a:r>
          </a:p>
        </p:txBody>
      </p:sp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92A5FA8E-91F3-6BF9-1887-A7575533FF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8962" y="6151856"/>
            <a:ext cx="1886863" cy="56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03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3221BDF9-6C21-50B1-16A3-29C0C50AC82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2125" y="1668270"/>
            <a:ext cx="11047751" cy="4087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pic>
        <p:nvPicPr>
          <p:cNvPr id="2" name="Picture 1" descr="Text&#10;&#10;Description automatically generated with low confidence">
            <a:extLst>
              <a:ext uri="{FF2B5EF4-FFF2-40B4-BE49-F238E27FC236}">
                <a16:creationId xmlns:a16="http://schemas.microsoft.com/office/drawing/2014/main" id="{CE75EAD0-18E4-4F32-4DA9-B4B44611C7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9099" y="6147752"/>
            <a:ext cx="3501223" cy="59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072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3221BDF9-6C21-50B1-16A3-29C0C50AC82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2125" y="1668270"/>
            <a:ext cx="11047751" cy="4087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content</a:t>
            </a:r>
          </a:p>
        </p:txBody>
      </p:sp>
      <p:pic>
        <p:nvPicPr>
          <p:cNvPr id="2" name="Picture 1" descr="Text&#10;&#10;Description automatically generated with low confidence">
            <a:extLst>
              <a:ext uri="{FF2B5EF4-FFF2-40B4-BE49-F238E27FC236}">
                <a16:creationId xmlns:a16="http://schemas.microsoft.com/office/drawing/2014/main" id="{0534550B-1319-55CB-DC62-6372ED6CB7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2124" y="6085060"/>
            <a:ext cx="3447223" cy="66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925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3221BDF9-6C21-50B1-16A3-29C0C50AC82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2125" y="1668270"/>
            <a:ext cx="11047751" cy="4087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content</a:t>
            </a:r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D8020CA7-8EF8-34D0-7429-566686483C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96" y="6139959"/>
            <a:ext cx="3214970" cy="71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410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627AB-225B-6F0B-C76D-EE2705155B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05466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730EA5-D607-8101-D5D9-0AE827544E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7CFEA48-87E9-7C41-7567-6B9A943381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55919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47A001-C44B-D99C-52E8-B0E5BD4C25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85615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5F57867D-477B-2FD7-A517-456EB4EDBC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500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7688D57-B7D1-8CAB-3153-6D2F9A0C9D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23568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93425364-9D1A-2F29-76A2-CB2E282BC1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23568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6EB2B880-A199-AA01-5C08-0DAA8A03DF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51649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58CF43C5-0615-22F1-9535-77D38C237AF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51649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D166FD5A-8667-BCDE-D56F-5C00B58EAE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8962" y="6151856"/>
            <a:ext cx="1886863" cy="56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40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627AB-225B-6F0B-C76D-EE2705155B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05466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730EA5-D607-8101-D5D9-0AE827544E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This is a bullet with an icon above. This slide can be used for categories, processes, etc.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7CFEA48-87E9-7C41-7567-6B9A943381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55919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47A001-C44B-D99C-52E8-B0E5BD4C25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85615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5F57867D-477B-2FD7-A517-456EB4EDBC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500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7688D57-B7D1-8CAB-3153-6D2F9A0C9D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23568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This is a bullet with an icon above. This slide can be used for categories, processes, etc.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93425364-9D1A-2F29-76A2-CB2E282BC1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23568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6EB2B880-A199-AA01-5C08-0DAA8A03DF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51649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This is a bullet with an icon above. This slide can be used for categories, processes, etc.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58CF43C5-0615-22F1-9535-77D38C237AF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51649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2" name="Picture 1" descr="Text&#10;&#10;Description automatically generated with low confidence">
            <a:extLst>
              <a:ext uri="{FF2B5EF4-FFF2-40B4-BE49-F238E27FC236}">
                <a16:creationId xmlns:a16="http://schemas.microsoft.com/office/drawing/2014/main" id="{C18C6DAD-BC45-D481-A7E0-F581375910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9099" y="6147752"/>
            <a:ext cx="3501223" cy="59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6037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627AB-225B-6F0B-C76D-EE2705155B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05466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730EA5-D607-8101-D5D9-0AE827544E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7CFEA48-87E9-7C41-7567-6B9A943381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55919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47A001-C44B-D99C-52E8-B0E5BD4C25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85615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5F57867D-477B-2FD7-A517-456EB4EDBC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500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7688D57-B7D1-8CAB-3153-6D2F9A0C9D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23568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93425364-9D1A-2F29-76A2-CB2E282BC1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23568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6EB2B880-A199-AA01-5C08-0DAA8A03DF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51649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58CF43C5-0615-22F1-9535-77D38C237AF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51649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7EB478BE-5E46-B58C-F5D8-1B74B7EAC5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2124" y="6085060"/>
            <a:ext cx="3447223" cy="66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5539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627AB-225B-6F0B-C76D-EE2705155B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05466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730EA5-D607-8101-D5D9-0AE827544E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7CFEA48-87E9-7C41-7567-6B9A943381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55919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47A001-C44B-D99C-52E8-B0E5BD4C25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85615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5F57867D-477B-2FD7-A517-456EB4EDBC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500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7688D57-B7D1-8CAB-3153-6D2F9A0C9D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23568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93425364-9D1A-2F29-76A2-CB2E282BC1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23568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6EB2B880-A199-AA01-5C08-0DAA8A03DF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51649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58CF43C5-0615-22F1-9535-77D38C237AF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51649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F301A50E-4957-9510-9CF8-5036D1A73C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50" y="5986444"/>
            <a:ext cx="3864791" cy="86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433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5F578A1-7B96-C54F-AEAE-086A851412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400" t="4604" r="1755" b="4604"/>
          <a:stretch/>
        </p:blipFill>
        <p:spPr>
          <a:xfrm>
            <a:off x="-1" y="0"/>
            <a:ext cx="838201" cy="6858000"/>
          </a:xfrm>
          <a:prstGeom prst="rect">
            <a:avLst/>
          </a:prstGeom>
        </p:spPr>
      </p:pic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B09FD7E2-8978-3DC5-3685-7F430B0C9C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11D633-B3CE-E675-DB64-A5E9E058A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450376"/>
            <a:ext cx="3794125" cy="374687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  <a:latin typeface="Halyard Display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 dirty="0"/>
              <a:t>Click here to edit the title of this section</a:t>
            </a: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171CA151-60DD-5648-C8F2-73D15A609DF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4866" y="6130268"/>
            <a:ext cx="2853302" cy="480556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66B1885-A99D-32E1-77B7-F21D6C96285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900281" y="436728"/>
            <a:ext cx="7027862" cy="59231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285DA5D-C4F4-2B6C-C90D-D81F9D58D8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91A1F4A-E567-9045-4EE6-1B2A512DAD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099" y="4392118"/>
            <a:ext cx="3794125" cy="131913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Halyard Text Book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 dirty="0"/>
              <a:t>Click here to edit the subhead</a:t>
            </a:r>
          </a:p>
        </p:txBody>
      </p:sp>
    </p:spTree>
    <p:extLst>
      <p:ext uri="{BB962C8B-B14F-4D97-AF65-F5344CB8AC3E}">
        <p14:creationId xmlns:p14="http://schemas.microsoft.com/office/powerpoint/2010/main" val="42787049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8567666-120B-080B-5DDB-532A94DC55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700" y="10527"/>
            <a:ext cx="12179300" cy="6847473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1E40672F-68E1-0A7A-C545-3D742E976C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16075" y="1643231"/>
            <a:ext cx="7370781" cy="35715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en-US" sz="3200" b="0" i="1" kern="1200" smtClean="0">
                <a:solidFill>
                  <a:schemeClr val="bg1"/>
                </a:solidFill>
                <a:effectLst/>
                <a:latin typeface="Halyard Display Light" pitchFamily="2" charset="77"/>
                <a:ea typeface="Halyard Display Light" pitchFamily="2" charset="77"/>
              </a:defRPr>
            </a:lvl1pPr>
          </a:lstStyle>
          <a:p>
            <a:r>
              <a:rPr lang="en-US" sz="2800" b="0" i="1" kern="1200">
                <a:solidFill>
                  <a:schemeClr val="bg1"/>
                </a:solidFill>
                <a:effectLst/>
                <a:latin typeface="Halyard Display Light" pitchFamily="2" charset="77"/>
                <a:ea typeface="Halyard Display Light" pitchFamily="2" charset="77"/>
                <a:cs typeface="+mn-cs"/>
              </a:rPr>
              <a:t>“Click here to edit the text and insert a quote.”</a:t>
            </a:r>
          </a:p>
          <a:p>
            <a:endParaRPr lang="en-US" sz="2800" b="0" i="1" kern="1200">
              <a:solidFill>
                <a:schemeClr val="bg1"/>
              </a:solidFill>
              <a:effectLst/>
              <a:latin typeface="Halyard Display Light" pitchFamily="2" charset="77"/>
              <a:ea typeface="Halyard Display Light" pitchFamily="2" charset="77"/>
              <a:cs typeface="+mn-cs"/>
            </a:endParaRPr>
          </a:p>
          <a:p>
            <a:r>
              <a:rPr lang="en-US" sz="2800" b="0" i="0" kern="1200">
                <a:solidFill>
                  <a:schemeClr val="bg1"/>
                </a:solidFill>
                <a:effectLst/>
                <a:latin typeface="Halyard Display" pitchFamily="2" charset="77"/>
                <a:ea typeface="Halyard Display" pitchFamily="2" charset="77"/>
                <a:cs typeface="+mn-cs"/>
              </a:rPr>
              <a:t>—</a:t>
            </a:r>
            <a:r>
              <a:rPr lang="en-US" sz="2800" b="0" i="1" kern="1200">
                <a:solidFill>
                  <a:schemeClr val="bg1"/>
                </a:solidFill>
                <a:effectLst/>
                <a:latin typeface="Halyard Display" pitchFamily="2" charset="77"/>
                <a:ea typeface="Halyard Display" pitchFamily="2" charset="77"/>
                <a:cs typeface="+mn-cs"/>
              </a:rPr>
              <a:t>TCMHCC</a:t>
            </a:r>
            <a:endParaRPr lang="en-US" sz="2800">
              <a:solidFill>
                <a:schemeClr val="bg1"/>
              </a:solidFill>
              <a:latin typeface="Halyard Display" pitchFamily="2" charset="77"/>
              <a:ea typeface="Halyard Display" pitchFamily="2" charset="77"/>
            </a:endParaRP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4B5E7A22-1EE1-E821-27D5-52ED74F691B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417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A926B85F-1C6A-1FCA-BA9C-E5A975549C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7E7E5FF-2B6A-6393-5D2B-A046E75128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4045" y="439969"/>
            <a:ext cx="10165830" cy="1298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336880E8-FB6F-2BCE-B8C2-0F55CCB2B19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54046" y="2158584"/>
            <a:ext cx="10165830" cy="4092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076F4C-F42E-1103-D516-3F2F1392B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40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urple and white rectangles on a black background&#10;&#10;Description automatically generated">
            <a:extLst>
              <a:ext uri="{FF2B5EF4-FFF2-40B4-BE49-F238E27FC236}">
                <a16:creationId xmlns:a16="http://schemas.microsoft.com/office/drawing/2014/main" id="{259B9CDB-FC74-EF58-6D2C-B368ED4B0F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67" b="86608"/>
          <a:stretch/>
        </p:blipFill>
        <p:spPr>
          <a:xfrm>
            <a:off x="-190132" y="-93938"/>
            <a:ext cx="13052659" cy="6951938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C61D70A0-32B1-0015-8631-B2A7BD733E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20" y="354778"/>
            <a:ext cx="4724958" cy="10552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280BB-22D9-8F47-8221-C971BDD62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58779"/>
            <a:ext cx="10515600" cy="2253235"/>
          </a:xfrm>
          <a:prstGeom prst="rect">
            <a:avLst/>
          </a:prstGeom>
        </p:spPr>
        <p:txBody>
          <a:bodyPr anchor="t"/>
          <a:lstStyle>
            <a:lvl1pPr algn="l">
              <a:defRPr sz="6000" b="0" i="0">
                <a:solidFill>
                  <a:schemeClr val="bg1"/>
                </a:solidFill>
                <a:latin typeface="Avenir Medium" panose="02000503020000020003" pitchFamily="2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Presentation title [click to edit]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437C6-DB80-6D44-9554-5C9A55C703E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248539"/>
            <a:ext cx="10515600" cy="18411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Avenir Book" panose="02000503020000020003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FirstName </a:t>
            </a:r>
            <a:r>
              <a:rPr lang="en-US" dirty="0" err="1"/>
              <a:t>LastName</a:t>
            </a:r>
            <a:r>
              <a:rPr lang="en-US" dirty="0"/>
              <a:t>, PhD. [click to edit]</a:t>
            </a:r>
          </a:p>
        </p:txBody>
      </p:sp>
    </p:spTree>
    <p:extLst>
      <p:ext uri="{BB962C8B-B14F-4D97-AF65-F5344CB8AC3E}">
        <p14:creationId xmlns:p14="http://schemas.microsoft.com/office/powerpoint/2010/main" val="30879937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and white rectangles on a black background&#10;&#10;Description automatically generated">
            <a:extLst>
              <a:ext uri="{FF2B5EF4-FFF2-40B4-BE49-F238E27FC236}">
                <a16:creationId xmlns:a16="http://schemas.microsoft.com/office/drawing/2014/main" id="{1E2C57AB-EE1C-F930-2CD7-02C430FD64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10" t="47083" r="26947" b="39861"/>
          <a:stretch/>
        </p:blipFill>
        <p:spPr>
          <a:xfrm>
            <a:off x="-147969" y="-19334"/>
            <a:ext cx="5048250" cy="6877334"/>
          </a:xfrm>
          <a:prstGeom prst="rect">
            <a:avLst/>
          </a:prstGeom>
        </p:spPr>
      </p:pic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518F7A0F-04AA-4C69-02DD-B06EAEE36F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48" y="5977696"/>
            <a:ext cx="3941490" cy="880304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11D633-B3CE-E675-DB64-A5E9E058A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450376"/>
            <a:ext cx="3794125" cy="374687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4000" b="0" i="0">
                <a:solidFill>
                  <a:schemeClr val="bg1"/>
                </a:solidFill>
                <a:latin typeface="Avenir Medium" panose="02000503020000020003" pitchFamily="2" charset="0"/>
                <a:ea typeface="Avenir Medium" panose="02000503020000020003" pitchFamily="2" charset="0"/>
              </a:defRPr>
            </a:lvl1pPr>
          </a:lstStyle>
          <a:p>
            <a:pPr lvl="0"/>
            <a:r>
              <a:rPr lang="en-US" dirty="0"/>
              <a:t>Click here to edit the title of this section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66B1885-A99D-32E1-77B7-F21D6C96285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900281" y="436728"/>
            <a:ext cx="7027862" cy="59231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285DA5D-C4F4-2B6C-C90D-D81F9D58D8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b="0" i="0">
                <a:latin typeface="Avenir Medium" panose="02000503020000020003" pitchFamily="2" charset="0"/>
              </a:defRPr>
            </a:lvl1pPr>
          </a:lstStyle>
          <a:p>
            <a:fld id="{213A4D56-7E8F-47EB-8C2B-FA773BDB064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91A1F4A-E567-9045-4EE6-1B2A512DAD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099" y="4392118"/>
            <a:ext cx="3794125" cy="131913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Avenir Book" panose="02000503020000020003" pitchFamily="2" charset="0"/>
                <a:ea typeface="Avenir Book" panose="02000503020000020003" pitchFamily="2" charset="0"/>
              </a:defRPr>
            </a:lvl1pPr>
          </a:lstStyle>
          <a:p>
            <a:pPr lvl="0"/>
            <a:r>
              <a:rPr lang="en-US" dirty="0"/>
              <a:t>Click here to edit the subhead</a:t>
            </a:r>
          </a:p>
        </p:txBody>
      </p:sp>
    </p:spTree>
    <p:extLst>
      <p:ext uri="{BB962C8B-B14F-4D97-AF65-F5344CB8AC3E}">
        <p14:creationId xmlns:p14="http://schemas.microsoft.com/office/powerpoint/2010/main" val="26900919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 i="0">
                <a:latin typeface="Avenir Medium" panose="02000503020000020003" pitchFamily="2" charset="0"/>
                <a:ea typeface="Avenir Medium" panose="02000503020000020003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venir Medium" panose="02000503020000020003" pitchFamily="2" charset="0"/>
              </a:defRPr>
            </a:lvl1pPr>
          </a:lstStyle>
          <a:p>
            <a:fld id="{213A4D56-7E8F-47EB-8C2B-FA773BDB064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3221BDF9-6C21-50B1-16A3-29C0C50AC82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2125" y="1668270"/>
            <a:ext cx="11047751" cy="4087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pic>
        <p:nvPicPr>
          <p:cNvPr id="3" name="Picture 2" descr="A purple and white rectangles on a black background&#10;&#10;Description automatically generated">
            <a:extLst>
              <a:ext uri="{FF2B5EF4-FFF2-40B4-BE49-F238E27FC236}">
                <a16:creationId xmlns:a16="http://schemas.microsoft.com/office/drawing/2014/main" id="{F27D4D75-0A51-EC54-08E6-3EC04F1610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94" t="43195" r="-1689" b="55278"/>
          <a:stretch/>
        </p:blipFill>
        <p:spPr>
          <a:xfrm>
            <a:off x="-66676" y="6109899"/>
            <a:ext cx="13082451" cy="777875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CFC6438F-D769-F753-4257-BB5ABCE7BD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96" y="6139959"/>
            <a:ext cx="3214970" cy="71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6156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 i="0">
                <a:latin typeface="Avenir Medium" panose="02000503020000020003" pitchFamily="2" charset="0"/>
                <a:ea typeface="Avenir Medium" panose="02000503020000020003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venir Medium" panose="02000503020000020003" pitchFamily="2" charset="0"/>
              </a:defRPr>
            </a:lvl1pPr>
          </a:lstStyle>
          <a:p>
            <a:fld id="{213A4D56-7E8F-47EB-8C2B-FA773BDB064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627AB-225B-6F0B-C76D-EE2705155B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05466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730EA5-D607-8101-D5D9-0AE827544E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Avenir Book" panose="02000503020000020003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This is a bullet with an icon above. This slide can be used for categories, processes, etc.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7CFEA48-87E9-7C41-7567-6B9A943381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55919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47A001-C44B-D99C-52E8-B0E5BD4C25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85615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5F57867D-477B-2FD7-A517-456EB4EDBC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500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Avenir Black" panose="02000503020000020003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7688D57-B7D1-8CAB-3153-6D2F9A0C9D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23568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Avenir Book" panose="02000503020000020003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This is a bullet with an icon above. This slide can be used for categories, processes, etc.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93425364-9D1A-2F29-76A2-CB2E282BC1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23568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Avenir Black" panose="02000503020000020003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6EB2B880-A199-AA01-5C08-0DAA8A03DF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51649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Avenir Book" panose="02000503020000020003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This is a bullet with an icon above. This slide can be used for categories, processes, etc.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58CF43C5-0615-22F1-9535-77D38C237AF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51649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Avenir Black" panose="02000503020000020003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2" name="Picture 1" descr="A purple and white rectangles on a black background&#10;&#10;Description automatically generated">
            <a:extLst>
              <a:ext uri="{FF2B5EF4-FFF2-40B4-BE49-F238E27FC236}">
                <a16:creationId xmlns:a16="http://schemas.microsoft.com/office/drawing/2014/main" id="{8F3E71F8-B52B-3466-D83C-CB274D8C6F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94" t="43195" r="-1689" b="55278"/>
          <a:stretch/>
        </p:blipFill>
        <p:spPr>
          <a:xfrm>
            <a:off x="-66676" y="6109899"/>
            <a:ext cx="13082451" cy="777875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45204C7D-F87E-E4E3-164B-759397C7FE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96" y="6139959"/>
            <a:ext cx="3214970" cy="71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8239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and white rectangles on a black background&#10;&#10;Description automatically generated">
            <a:extLst>
              <a:ext uri="{FF2B5EF4-FFF2-40B4-BE49-F238E27FC236}">
                <a16:creationId xmlns:a16="http://schemas.microsoft.com/office/drawing/2014/main" id="{434A3301-85EF-CB0F-0BA3-BE2B41B284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2" t="79292" r="28402" b="7314"/>
          <a:stretch/>
        </p:blipFill>
        <p:spPr>
          <a:xfrm>
            <a:off x="-590551" y="-180976"/>
            <a:ext cx="12992695" cy="7038976"/>
          </a:xfrm>
          <a:prstGeom prst="rect">
            <a:avLst/>
          </a:prstGeom>
        </p:spPr>
      </p:pic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4B5E7A22-1EE1-E821-27D5-52ED74F691B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b="0" i="0">
                <a:latin typeface="Avenir Medium" panose="02000503020000020003" pitchFamily="2" charset="0"/>
              </a:defRPr>
            </a:lvl1pPr>
          </a:lstStyle>
          <a:p>
            <a:fld id="{213A4D56-7E8F-47EB-8C2B-FA773BDB064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ext Placeholder 23">
            <a:extLst>
              <a:ext uri="{FF2B5EF4-FFF2-40B4-BE49-F238E27FC236}">
                <a16:creationId xmlns:a16="http://schemas.microsoft.com/office/drawing/2014/main" id="{253FF44B-F1D9-6BF1-E2F2-B1A0FBCBB5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12869" y="1866279"/>
            <a:ext cx="7370781" cy="35715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en-US" sz="4000" b="0" i="1" kern="1200" smtClean="0">
                <a:solidFill>
                  <a:schemeClr val="bg1"/>
                </a:solidFill>
                <a:effectLst/>
                <a:latin typeface="Avenir Medium Oblique" panose="02000503020000020003" pitchFamily="2" charset="0"/>
                <a:ea typeface="Halyard Display Light" pitchFamily="2" charset="77"/>
                <a:cs typeface="Al Tarikh" pitchFamily="2" charset="-78"/>
              </a:defRPr>
            </a:lvl1pPr>
          </a:lstStyle>
          <a:p>
            <a:r>
              <a:rPr lang="en-US" sz="2800" b="0" i="1" kern="1200" dirty="0">
                <a:solidFill>
                  <a:schemeClr val="bg1"/>
                </a:solidFill>
                <a:effectLst/>
                <a:latin typeface="Avenir Light Oblique" panose="020B0402020203090204" pitchFamily="34" charset="77"/>
                <a:ea typeface="Halyard Display" pitchFamily="2" charset="77"/>
              </a:rPr>
              <a:t>”Click here to edit the text and insert a quote”</a:t>
            </a:r>
          </a:p>
          <a:p>
            <a:r>
              <a:rPr lang="en-US" sz="2800" b="0" i="1" kern="1200" dirty="0">
                <a:solidFill>
                  <a:schemeClr val="bg1"/>
                </a:solidFill>
                <a:effectLst/>
                <a:latin typeface="Avenir Medium Oblique" panose="02000503020000020003" pitchFamily="2" charset="0"/>
                <a:ea typeface="Halyard Display" pitchFamily="2" charset="77"/>
              </a:rPr>
              <a:t>- TCMHCC</a:t>
            </a:r>
            <a:endParaRPr lang="en-US" sz="2800" b="0" i="0" kern="1200" dirty="0">
              <a:solidFill>
                <a:schemeClr val="bg1"/>
              </a:solidFill>
              <a:effectLst/>
              <a:latin typeface="Avenir Light" panose="020B0402020203020204" pitchFamily="34" charset="77"/>
              <a:ea typeface="Halyard Display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16001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B7E7E5FF-2B6A-6393-5D2B-A046E75128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4045" y="439969"/>
            <a:ext cx="10165830" cy="1298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 i="0">
                <a:latin typeface="Avenir Medium" panose="02000503020000020003" pitchFamily="2" charset="0"/>
                <a:ea typeface="Avenir Medium" panose="02000503020000020003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336880E8-FB6F-2BCE-B8C2-0F55CCB2B19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54046" y="2158584"/>
            <a:ext cx="10165830" cy="4092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076F4C-F42E-1103-D516-3F2F1392B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venir Medium" panose="02000503020000020003" pitchFamily="2" charset="0"/>
              </a:defRPr>
            </a:lvl1pPr>
          </a:lstStyle>
          <a:p>
            <a:fld id="{213A4D56-7E8F-47EB-8C2B-FA773BDB0646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 descr="A purple and white rectangles on a black background&#10;&#10;Description automatically generated">
            <a:extLst>
              <a:ext uri="{FF2B5EF4-FFF2-40B4-BE49-F238E27FC236}">
                <a16:creationId xmlns:a16="http://schemas.microsoft.com/office/drawing/2014/main" id="{4A551196-AFD6-9D21-5E64-CC0BA58CD5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52" t="16528" r="40293" b="70062"/>
          <a:stretch/>
        </p:blipFill>
        <p:spPr>
          <a:xfrm>
            <a:off x="-95250" y="0"/>
            <a:ext cx="933450" cy="6932799"/>
          </a:xfrm>
          <a:prstGeom prst="rect">
            <a:avLst/>
          </a:prstGeom>
        </p:spPr>
      </p:pic>
      <p:pic>
        <p:nvPicPr>
          <p:cNvPr id="3" name="Picture 2" descr="A white outline of a flag with a star&#10;&#10;Description automatically generated">
            <a:extLst>
              <a:ext uri="{FF2B5EF4-FFF2-40B4-BE49-F238E27FC236}">
                <a16:creationId xmlns:a16="http://schemas.microsoft.com/office/drawing/2014/main" id="{75959845-7A5F-B59D-71FF-7738B014BE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1" y="6101044"/>
            <a:ext cx="570739" cy="51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283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CF067E-FE1D-8F02-AA0A-8B83FF12FD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5739" y="6196084"/>
            <a:ext cx="2928464" cy="493215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3221BDF9-6C21-50B1-16A3-29C0C50AC82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2125" y="1668270"/>
            <a:ext cx="11047751" cy="4087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1316903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CF067E-FE1D-8F02-AA0A-8B83FF12FD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5739" y="6196084"/>
            <a:ext cx="2928464" cy="493215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627AB-225B-6F0B-C76D-EE2705155B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05466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730EA5-D607-8101-D5D9-0AE827544E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This is a bullet with an icon above. This slide can be used for categories, processes, etc.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7CFEA48-87E9-7C41-7567-6B9A943381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55919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47A001-C44B-D99C-52E8-B0E5BD4C25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85615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5F57867D-477B-2FD7-A517-456EB4EDBC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500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7688D57-B7D1-8CAB-3153-6D2F9A0C9D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23568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This is a bullet with an icon above. This slide can be used for categories, processes, etc.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93425364-9D1A-2F29-76A2-CB2E282BC1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23568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6EB2B880-A199-AA01-5C08-0DAA8A03DF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51649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This is a bullet with an icon above. This slide can be used for categories, processes, etc.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58CF43C5-0615-22F1-9535-77D38C237AF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51649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37740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8567666-120B-080B-5DDB-532A94DC55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700" y="10527"/>
            <a:ext cx="12179300" cy="6847473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1E40672F-68E1-0A7A-C545-3D742E976C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16075" y="1643231"/>
            <a:ext cx="7370781" cy="35715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en-US" sz="3200" b="0" i="1" kern="1200" smtClean="0">
                <a:solidFill>
                  <a:schemeClr val="bg1"/>
                </a:solidFill>
                <a:effectLst/>
                <a:latin typeface="Halyard Display Light" pitchFamily="2" charset="77"/>
                <a:ea typeface="Halyard Display Light" pitchFamily="2" charset="77"/>
              </a:defRPr>
            </a:lvl1pPr>
          </a:lstStyle>
          <a:p>
            <a:r>
              <a:rPr lang="en-US" sz="2800" b="0" i="1" kern="1200" dirty="0">
                <a:solidFill>
                  <a:schemeClr val="bg1"/>
                </a:solidFill>
                <a:effectLst/>
                <a:latin typeface="Halyard Display Light" pitchFamily="2" charset="77"/>
                <a:ea typeface="Halyard Display Light" pitchFamily="2" charset="77"/>
                <a:cs typeface="+mn-cs"/>
              </a:rPr>
              <a:t>“Click here to edit the text and insert a quote.”</a:t>
            </a:r>
          </a:p>
          <a:p>
            <a:endParaRPr lang="en-US" sz="2800" b="0" i="1" kern="1200" dirty="0">
              <a:solidFill>
                <a:schemeClr val="bg1"/>
              </a:solidFill>
              <a:effectLst/>
              <a:latin typeface="Halyard Display Light" pitchFamily="2" charset="77"/>
              <a:ea typeface="Halyard Display Light" pitchFamily="2" charset="77"/>
              <a:cs typeface="+mn-cs"/>
            </a:endParaRPr>
          </a:p>
          <a:p>
            <a:r>
              <a:rPr lang="en-US" sz="2800" b="0" i="0" kern="1200" dirty="0">
                <a:solidFill>
                  <a:schemeClr val="bg1"/>
                </a:solidFill>
                <a:effectLst/>
                <a:latin typeface="Halyard Display" pitchFamily="2" charset="77"/>
                <a:ea typeface="Halyard Display" pitchFamily="2" charset="77"/>
                <a:cs typeface="+mn-cs"/>
              </a:rPr>
              <a:t>—</a:t>
            </a:r>
            <a:r>
              <a:rPr lang="en-US" sz="2800" b="0" i="1" kern="1200" dirty="0">
                <a:solidFill>
                  <a:schemeClr val="bg1"/>
                </a:solidFill>
                <a:effectLst/>
                <a:latin typeface="Halyard Display" pitchFamily="2" charset="77"/>
                <a:ea typeface="Halyard Display" pitchFamily="2" charset="77"/>
                <a:cs typeface="+mn-cs"/>
              </a:rPr>
              <a:t>TCMHCC</a:t>
            </a:r>
            <a:endParaRPr lang="en-US" sz="2800" dirty="0">
              <a:solidFill>
                <a:schemeClr val="bg1"/>
              </a:solidFill>
              <a:latin typeface="Halyard Display" pitchFamily="2" charset="77"/>
              <a:ea typeface="Halyard Display" pitchFamily="2" charset="77"/>
            </a:endParaRP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4B5E7A22-1EE1-E821-27D5-52ED74F691B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417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A926B85F-1C6A-1FCA-BA9C-E5A975549C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7E7E5FF-2B6A-6393-5D2B-A046E75128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4045" y="439969"/>
            <a:ext cx="10165830" cy="1298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336880E8-FB6F-2BCE-B8C2-0F55CCB2B19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54046" y="2158584"/>
            <a:ext cx="10165830" cy="4092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076F4C-F42E-1103-D516-3F2F1392B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40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FE47EC5-B8FC-7A48-9309-3B8A9EE9CA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CFF9ED-FBFA-3B48-B135-18D91F5BB0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52" b="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280BB-22D9-8F47-8221-C971BDD62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58779"/>
            <a:ext cx="10515600" cy="2253235"/>
          </a:xfrm>
          <a:prstGeom prst="rect">
            <a:avLst/>
          </a:prstGeom>
        </p:spPr>
        <p:txBody>
          <a:bodyPr anchor="t"/>
          <a:lstStyle>
            <a:lvl1pPr algn="l">
              <a:defRPr sz="6000" b="0" i="0">
                <a:solidFill>
                  <a:schemeClr val="bg1"/>
                </a:solidFill>
                <a:latin typeface="Halyard Display" panose="00000500000000000000" pitchFamily="50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 [click to edit]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437C6-DB80-6D44-9554-5C9A55C703E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248539"/>
            <a:ext cx="10515600" cy="18411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Halyard Display" panose="00000500000000000000" pitchFamily="50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FirstName </a:t>
            </a:r>
            <a:r>
              <a:rPr lang="en-US" err="1"/>
              <a:t>LastName</a:t>
            </a:r>
            <a:r>
              <a:rPr lang="en-US"/>
              <a:t>, PhD. [click to edit]</a:t>
            </a:r>
          </a:p>
        </p:txBody>
      </p:sp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BB42080E-2A36-D940-1D1D-841918A03F0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3742" y="570271"/>
            <a:ext cx="2512195" cy="75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118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5F578A1-7B96-C54F-AEAE-086A851412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400" t="4604" r="1755" b="4604"/>
          <a:stretch/>
        </p:blipFill>
        <p:spPr>
          <a:xfrm>
            <a:off x="-1" y="0"/>
            <a:ext cx="838201" cy="6858000"/>
          </a:xfrm>
          <a:prstGeom prst="rect">
            <a:avLst/>
          </a:prstGeom>
        </p:spPr>
      </p:pic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B09FD7E2-8978-3DC5-3685-7F430B0C9C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11D633-B3CE-E675-DB64-A5E9E058A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450376"/>
            <a:ext cx="3794125" cy="374687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  <a:latin typeface="Halyard Display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/>
              <a:t>Click here to edit the title of this section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66B1885-A99D-32E1-77B7-F21D6C96285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900281" y="436728"/>
            <a:ext cx="7027862" cy="592312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400" b="0" i="0">
                <a:latin typeface="Halyard Text Book" pitchFamily="2" charset="77"/>
              </a:defRPr>
            </a:lvl1pPr>
            <a:lvl2pPr marL="457200" indent="0">
              <a:buFont typeface="Courier New" panose="02070309020205020404" pitchFamily="49" charset="0"/>
              <a:buNone/>
              <a:defRPr>
                <a:latin typeface="Halyard Text Book" pitchFamily="50" charset="0"/>
              </a:defRPr>
            </a:lvl2pPr>
            <a:lvl3pPr marL="1257300" indent="-342900">
              <a:buFont typeface="Courier New" panose="02070309020205020404" pitchFamily="49" charset="0"/>
              <a:buChar char="o"/>
              <a:defRPr sz="2400">
                <a:latin typeface="Halyard Text Book" pitchFamily="50" charset="0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content</a:t>
            </a:r>
          </a:p>
          <a:p>
            <a:pPr lvl="0"/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285DA5D-C4F4-2B6C-C90D-D81F9D58D8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91A1F4A-E567-9045-4EE6-1B2A512DAD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099" y="4392118"/>
            <a:ext cx="3794125" cy="131913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Halyard Text Book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/>
              <a:t>Click here to edit the subhead</a:t>
            </a:r>
          </a:p>
        </p:txBody>
      </p:sp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8C0B8199-F859-131E-433A-DA4114429A4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4099" y="6036814"/>
            <a:ext cx="2116923" cy="63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04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B09FD7E2-8978-3DC5-3685-7F430B0C9C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79300" cy="6858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11D633-B3CE-E675-DB64-A5E9E058A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450376"/>
            <a:ext cx="3794125" cy="316746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  <a:latin typeface="Halyard Display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 dirty="0"/>
              <a:t>Click here to edit the title of this section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66B1885-A99D-32E1-77B7-F21D6C96285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900281" y="436728"/>
            <a:ext cx="7027862" cy="59231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285DA5D-C4F4-2B6C-C90D-D81F9D58D8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91A1F4A-E567-9045-4EE6-1B2A512DAD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099" y="3918787"/>
            <a:ext cx="3794125" cy="131913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Halyard Text Book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 dirty="0"/>
              <a:t>Click here to edit the subhead</a:t>
            </a:r>
          </a:p>
        </p:txBody>
      </p:sp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32E0884B-B526-D42C-B555-1DAE1E6965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5549" y="5943704"/>
            <a:ext cx="3501223" cy="59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248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57B3E-9F26-6845-AD5C-4D8CA95A61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01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5" r:id="rId2"/>
    <p:sldLayoutId id="2147483652" r:id="rId3"/>
    <p:sldLayoutId id="2147483656" r:id="rId4"/>
    <p:sldLayoutId id="2147483649" r:id="rId5"/>
    <p:sldLayoutId id="2147483653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57B3E-9F26-6845-AD5C-4D8CA95A61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78FB4A6C-D91C-1440-977D-6F60EB24D4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301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57" r:id="rId3"/>
    <p:sldLayoutId id="2147483658" r:id="rId4"/>
    <p:sldLayoutId id="2147483659" r:id="rId5"/>
    <p:sldLayoutId id="2147483669" r:id="rId6"/>
    <p:sldLayoutId id="2147483660" r:id="rId7"/>
    <p:sldLayoutId id="2147483661" r:id="rId8"/>
    <p:sldLayoutId id="2147483662" r:id="rId9"/>
    <p:sldLayoutId id="2147483670" r:id="rId10"/>
    <p:sldLayoutId id="2147483663" r:id="rId11"/>
    <p:sldLayoutId id="2147483664" r:id="rId12"/>
    <p:sldLayoutId id="2147483665" r:id="rId13"/>
    <p:sldLayoutId id="2147483671" r:id="rId14"/>
    <p:sldLayoutId id="2147483672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57B3E-9F26-6845-AD5C-4D8CA95A61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213A4D56-7E8F-47EB-8C2B-FA773BDB06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10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openxmlformats.org/officeDocument/2006/relationships/chart" Target="../charts/char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2C27CE-9843-0B66-DD0A-6F77628C7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Centralized Operation Support Hub -COSH Updates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D571BB-6CAE-31C6-F873-A931B7B214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2000" b="1" kern="1200" dirty="0">
                <a:solidFill>
                  <a:schemeClr val="bg1"/>
                </a:solidFill>
                <a:effectLst/>
                <a:latin typeface="Halyard Display Light" pitchFamily="2" charset="77"/>
                <a:ea typeface="Halyard Display Light" pitchFamily="2" charset="77"/>
                <a:cs typeface="+mn-cs"/>
              </a:rPr>
              <a:t>Dr. Laurel Williams           </a:t>
            </a:r>
          </a:p>
          <a:p>
            <a:pPr algn="l"/>
            <a:r>
              <a:rPr lang="en-US" sz="2000" b="1" dirty="0">
                <a:solidFill>
                  <a:schemeClr val="bg1"/>
                </a:solidFill>
                <a:latin typeface="Halyard Display Light" pitchFamily="2" charset="77"/>
                <a:ea typeface="Halyard Display Light" pitchFamily="2" charset="77"/>
              </a:rPr>
              <a:t>Edith Ortiz  	              </a:t>
            </a:r>
          </a:p>
          <a:p>
            <a:pPr algn="l"/>
            <a:r>
              <a:rPr lang="en-US" sz="2000" b="1" kern="1200" dirty="0">
                <a:solidFill>
                  <a:schemeClr val="bg1"/>
                </a:solidFill>
                <a:effectLst/>
                <a:latin typeface="Halyard Display Light" pitchFamily="2" charset="77"/>
                <a:ea typeface="Halyard Display Light" pitchFamily="2" charset="77"/>
                <a:cs typeface="+mn-cs"/>
              </a:rPr>
              <a:t>Jenn Cole </a:t>
            </a:r>
          </a:p>
          <a:p>
            <a:endParaRPr lang="en-US" dirty="0"/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9C4E1B32-289C-9718-A423-B849A512E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422" y="2495207"/>
            <a:ext cx="4426086" cy="41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0350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4C094E-77ED-49F5-A8A8-85183AD5EF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099" y="450376"/>
            <a:ext cx="3794125" cy="5482338"/>
          </a:xfrm>
        </p:spPr>
        <p:txBody>
          <a:bodyPr/>
          <a:lstStyle/>
          <a:p>
            <a:r>
              <a:rPr lang="en-US" dirty="0"/>
              <a:t>PeriPAN Grand Rounds Schedule</a:t>
            </a:r>
          </a:p>
          <a:p>
            <a:r>
              <a:rPr lang="en-US" dirty="0"/>
              <a:t>2024</a:t>
            </a:r>
          </a:p>
          <a:p>
            <a:r>
              <a:rPr lang="en-US" sz="2400" dirty="0"/>
              <a:t>3</a:t>
            </a:r>
            <a:r>
              <a:rPr lang="en-US" sz="2400" baseline="30000" dirty="0"/>
              <a:t>rd</a:t>
            </a:r>
            <a:r>
              <a:rPr lang="en-US" sz="2400" dirty="0"/>
              <a:t> Tuesday of the month</a:t>
            </a:r>
          </a:p>
          <a:p>
            <a:r>
              <a:rPr lang="en-US" sz="2400" dirty="0"/>
              <a:t>12:00-1:00 CT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722009E5-EC19-4C60-99E4-CB2B01450B9C}"/>
              </a:ext>
            </a:extLst>
          </p:cNvPr>
          <p:cNvGraphicFramePr>
            <a:graphicFrameLocks noGrp="1"/>
          </p:cNvGraphicFramePr>
          <p:nvPr>
            <p:ph sz="quarter" idx="11"/>
          </p:nvPr>
        </p:nvGraphicFramePr>
        <p:xfrm>
          <a:off x="4999838" y="285226"/>
          <a:ext cx="6853806" cy="637888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752630">
                  <a:extLst>
                    <a:ext uri="{9D8B030D-6E8A-4147-A177-3AD203B41FA5}">
                      <a16:colId xmlns:a16="http://schemas.microsoft.com/office/drawing/2014/main" val="673554586"/>
                    </a:ext>
                  </a:extLst>
                </a:gridCol>
                <a:gridCol w="5101176">
                  <a:extLst>
                    <a:ext uri="{9D8B030D-6E8A-4147-A177-3AD203B41FA5}">
                      <a16:colId xmlns:a16="http://schemas.microsoft.com/office/drawing/2014/main" val="2583694008"/>
                    </a:ext>
                  </a:extLst>
                </a:gridCol>
              </a:tblGrid>
              <a:tr h="40154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venir Medium" panose="02000503020000020003"/>
                          <a:cs typeface="Arial" panose="020B0604020202020204" pitchFamily="34" charset="0"/>
                        </a:rPr>
                        <a:t>Date &amp; Time</a:t>
                      </a:r>
                    </a:p>
                  </a:txBody>
                  <a:tcPr marL="59776" marR="597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venir Medium" panose="02000503020000020003"/>
                          <a:cs typeface="Arial" panose="020B0604020202020204" pitchFamily="34" charset="0"/>
                        </a:rPr>
                        <a:t>Topic</a:t>
                      </a:r>
                    </a:p>
                  </a:txBody>
                  <a:tcPr marL="59776" marR="59776" anchor="ctr"/>
                </a:tc>
                <a:extLst>
                  <a:ext uri="{0D108BD9-81ED-4DB2-BD59-A6C34878D82A}">
                    <a16:rowId xmlns:a16="http://schemas.microsoft.com/office/drawing/2014/main" val="516461360"/>
                  </a:ext>
                </a:extLst>
              </a:tr>
              <a:tr h="5433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Medium" panose="02000503020000020003"/>
                        </a:rPr>
                        <a:t>1/16/2024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Medium" panose="02000503020000020003"/>
                        </a:rPr>
                        <a:t>Introduction to Perinatal Mood and Anxiety Disorders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70318618"/>
                  </a:ext>
                </a:extLst>
              </a:tr>
              <a:tr h="5433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Medium" panose="02000503020000020003"/>
                        </a:rPr>
                        <a:t>2/20/2024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Medium" panose="02000503020000020003"/>
                        </a:rPr>
                        <a:t>Screening and Diagnosis of Bipolar and Schizophrenia Spectrum in the Pregnancy and Postpartum Period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63412162"/>
                  </a:ext>
                </a:extLst>
              </a:tr>
              <a:tr h="5433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Medium" panose="02000503020000020003"/>
                        </a:rPr>
                        <a:t>3/19/2024</a:t>
                      </a:r>
                    </a:p>
                  </a:txBody>
                  <a:tcPr marL="9525" marR="9525" marT="9525" marB="0" anchor="ctr"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Medium" panose="02000503020000020003"/>
                        </a:rPr>
                        <a:t>Screening and Diagnosis of Anxiety and Depression in Pregnancy and the Postpartum Period </a:t>
                      </a:r>
                    </a:p>
                  </a:txBody>
                  <a:tcPr marL="9525" marR="9525" marT="9525" marB="0" anchor="ctr">
                    <a:solidFill>
                      <a:schemeClr val="tx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659485"/>
                  </a:ext>
                </a:extLst>
              </a:tr>
              <a:tr h="5433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venir Medium" panose="02000503020000020003"/>
                        </a:rPr>
                        <a:t>4/16/2024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venir Medium" panose="02000503020000020003"/>
                        </a:rPr>
                        <a:t>Suicide Risk and Safety Assessment in Perinatal Mental Health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6825549"/>
                  </a:ext>
                </a:extLst>
              </a:tr>
              <a:tr h="5433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Medium" panose="02000503020000020003"/>
                        </a:rPr>
                        <a:t>5/21/2024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Medium" panose="02000503020000020003"/>
                        </a:rPr>
                        <a:t>Psychotropic Medication in Breastfeeding and Pregnancy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789103"/>
                  </a:ext>
                </a:extLst>
              </a:tr>
              <a:tr h="5433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venir Medium" panose="02000503020000020003"/>
                        </a:rPr>
                        <a:t>6/18/2024</a:t>
                      </a:r>
                    </a:p>
                  </a:txBody>
                  <a:tcPr marL="9525" marR="9525" marT="9525" marB="0" anchor="ctr">
                    <a:solidFill>
                      <a:srgbClr val="331E5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venir Medium" panose="02000503020000020003"/>
                        </a:rPr>
                        <a:t>Psychopharmacology and Perinatal Mood and Anxiety Disorders</a:t>
                      </a:r>
                    </a:p>
                  </a:txBody>
                  <a:tcPr marL="9525" marR="9525" marT="9525" marB="0" anchor="ctr">
                    <a:solidFill>
                      <a:srgbClr val="331E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426614"/>
                  </a:ext>
                </a:extLst>
              </a:tr>
              <a:tr h="5433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Medium" panose="02000503020000020003"/>
                        </a:rPr>
                        <a:t>7/16/2024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Medium" panose="02000503020000020003"/>
                        </a:rPr>
                        <a:t>Substance Use in the Perinatal and Postpartum Periods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08205923"/>
                  </a:ext>
                </a:extLst>
              </a:tr>
              <a:tr h="5433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Medium" panose="02000503020000020003"/>
                        </a:rPr>
                        <a:t>8/20/2024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Medium" panose="02000503020000020003"/>
                        </a:rPr>
                        <a:t>Eating Disorders and Perinatal Mental Health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83788200"/>
                  </a:ext>
                </a:extLst>
              </a:tr>
              <a:tr h="5433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Medium" panose="02000503020000020003"/>
                        </a:rPr>
                        <a:t>9/17/2024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Medium" panose="02000503020000020003"/>
                        </a:rPr>
                        <a:t>Perinatal and Postpartum Psychosis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97256592"/>
                  </a:ext>
                </a:extLst>
              </a:tr>
              <a:tr h="5433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Medium" panose="02000503020000020003"/>
                        </a:rPr>
                        <a:t>10/15/2024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Medium" panose="02000503020000020003"/>
                        </a:rPr>
                        <a:t>NICU Parent Supports and Considerations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8732860"/>
                  </a:ext>
                </a:extLst>
              </a:tr>
              <a:tr h="5433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Medium" panose="02000503020000020003"/>
                        </a:rPr>
                        <a:t>11/19/2024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Medium" panose="02000503020000020003"/>
                        </a:rPr>
                        <a:t>Paternal Mental Health and the Perinatal-Postpartum Periods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39573539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4206B8-7B5D-4B10-A0FC-1858859BBB9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FB4A6C-D91C-1440-977D-6F60EB24D4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4570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F8EDE-9465-401C-92AC-051CB528B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124" y="168758"/>
            <a:ext cx="11047751" cy="863174"/>
          </a:xfrm>
        </p:spPr>
        <p:txBody>
          <a:bodyPr/>
          <a:lstStyle/>
          <a:p>
            <a:r>
              <a:rPr lang="en-US" dirty="0">
                <a:solidFill>
                  <a:srgbClr val="331E54"/>
                </a:solidFill>
              </a:rPr>
              <a:t>PeriPAN Collaboration Updates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C1E8FA4-87C8-4A74-8D39-DF054022D00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80450" y="2838284"/>
            <a:ext cx="3431097" cy="590716"/>
          </a:xfrm>
        </p:spPr>
        <p:txBody>
          <a:bodyPr/>
          <a:lstStyle/>
          <a:p>
            <a:r>
              <a:rPr lang="en-US" sz="2000" dirty="0">
                <a:latin typeface="Avenir Medium" panose="02000503020000020003"/>
              </a:rPr>
              <a:t>Pathways to Perinatal Mental Health Equity (Pathways</a:t>
            </a:r>
            <a:r>
              <a:rPr lang="en-US" sz="2000" dirty="0">
                <a:latin typeface="Avenir Book" panose="02000503020000020003"/>
              </a:rPr>
              <a:t>)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B7B331E-357B-44C0-B8CF-F4DF04170BB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54447" y="3557506"/>
            <a:ext cx="2965428" cy="2371874"/>
          </a:xfrm>
        </p:spPr>
        <p:txBody>
          <a:bodyPr/>
          <a:lstStyle/>
          <a:p>
            <a:pPr marL="342900" indent="-342900" algn="l">
              <a:buFontTx/>
              <a:buChar char="-"/>
            </a:pPr>
            <a:r>
              <a:rPr lang="en-US" dirty="0">
                <a:latin typeface="Avenir Medium" panose="02000503020000020003"/>
              </a:rPr>
              <a:t>ECHO series will run 6/11/24 -10/8/24</a:t>
            </a:r>
          </a:p>
          <a:p>
            <a:pPr marL="342900" indent="-342900" algn="l">
              <a:buFontTx/>
              <a:buChar char="-"/>
            </a:pPr>
            <a:r>
              <a:rPr lang="en-US" dirty="0">
                <a:latin typeface="Avenir Medium" panose="02000503020000020003"/>
              </a:rPr>
              <a:t>Registration: https://www.surveymonkey.com/r/N8DNY2C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C27325F-D327-4FDE-B97E-348E1271A9A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52494" y="2838284"/>
            <a:ext cx="3148093" cy="590716"/>
          </a:xfrm>
        </p:spPr>
        <p:txBody>
          <a:bodyPr/>
          <a:lstStyle/>
          <a:p>
            <a:r>
              <a:rPr lang="en-US" dirty="0">
                <a:latin typeface="Avenir Medium" panose="02000503020000020003"/>
              </a:rPr>
              <a:t>Postpartum Depression ECHO Launch</a:t>
            </a:r>
          </a:p>
        </p:txBody>
      </p:sp>
      <p:pic>
        <p:nvPicPr>
          <p:cNvPr id="1026" name="Picture 2" descr="Texas Pediatric Society">
            <a:extLst>
              <a:ext uri="{FF2B5EF4-FFF2-40B4-BE49-F238E27FC236}">
                <a16:creationId xmlns:a16="http://schemas.microsoft.com/office/drawing/2014/main" id="{B6C93AB9-934E-4AF5-B88F-2541AAEC46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26" r="44676" b="1"/>
          <a:stretch/>
        </p:blipFill>
        <p:spPr bwMode="auto">
          <a:xfrm>
            <a:off x="9670364" y="984679"/>
            <a:ext cx="1884385" cy="151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11231AB4-6E50-44D1-8986-C31DB152FCC7}"/>
              </a:ext>
            </a:extLst>
          </p:cNvPr>
          <p:cNvSpPr txBox="1">
            <a:spLocks/>
          </p:cNvSpPr>
          <p:nvPr/>
        </p:nvSpPr>
        <p:spPr>
          <a:xfrm>
            <a:off x="4380450" y="3557506"/>
            <a:ext cx="3431097" cy="237187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Tx/>
              <a:buChar char="-"/>
            </a:pPr>
            <a:r>
              <a:rPr lang="en-US" dirty="0">
                <a:latin typeface="Avenir Medium" panose="02000503020000020003"/>
              </a:rPr>
              <a:t>Geographic &amp; practice selection </a:t>
            </a:r>
          </a:p>
          <a:p>
            <a:pPr marL="342900" indent="-342900" algn="l">
              <a:buFontTx/>
              <a:buChar char="-"/>
            </a:pPr>
            <a:r>
              <a:rPr lang="en-US" dirty="0">
                <a:latin typeface="Avenir Medium" panose="02000503020000020003"/>
              </a:rPr>
              <a:t>OB practice recruitment </a:t>
            </a:r>
          </a:p>
          <a:p>
            <a:pPr marL="342900" indent="-342900" algn="l">
              <a:buFontTx/>
              <a:buChar char="-"/>
            </a:pPr>
            <a:r>
              <a:rPr lang="en-US" sz="2000" dirty="0">
                <a:latin typeface="Avenir Medium" panose="02000503020000020003"/>
              </a:rPr>
              <a:t>Collaborating with </a:t>
            </a:r>
            <a:r>
              <a:rPr lang="en-US" sz="2000" dirty="0" err="1">
                <a:latin typeface="Avenir Medium" panose="02000503020000020003"/>
              </a:rPr>
              <a:t>TexasAIM</a:t>
            </a:r>
            <a:r>
              <a:rPr lang="en-US" sz="2000" dirty="0">
                <a:latin typeface="Avenir Medium" panose="02000503020000020003"/>
              </a:rPr>
              <a:t> and TCHMB</a:t>
            </a:r>
            <a:endParaRPr lang="en-US" dirty="0">
              <a:latin typeface="Avenir Medium" panose="02000503020000020003"/>
            </a:endParaRPr>
          </a:p>
        </p:txBody>
      </p:sp>
      <p:pic>
        <p:nvPicPr>
          <p:cNvPr id="16" name="Content Placeholder 5" descr="A map of texas with red dots&#10;&#10;Description automatically generated">
            <a:extLst>
              <a:ext uri="{FF2B5EF4-FFF2-40B4-BE49-F238E27FC236}">
                <a16:creationId xmlns:a16="http://schemas.microsoft.com/office/drawing/2014/main" id="{80525E4A-D41F-4708-87EA-320825D5F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487" y="899168"/>
            <a:ext cx="1753021" cy="1690209"/>
          </a:xfrm>
          <a:prstGeom prst="rect">
            <a:avLst/>
          </a:prstGeom>
        </p:spPr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115F2C3C-F11E-46B4-B37A-AAFFF41AEAFE}"/>
              </a:ext>
            </a:extLst>
          </p:cNvPr>
          <p:cNvSpPr txBox="1">
            <a:spLocks/>
          </p:cNvSpPr>
          <p:nvPr/>
        </p:nvSpPr>
        <p:spPr>
          <a:xfrm>
            <a:off x="8280062" y="2838284"/>
            <a:ext cx="3431097" cy="59071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Avenir Black" panose="02000503020000020003" pitchFamily="2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Avenir Book" panose="02000503020000020003"/>
            </a:endParaRP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B67F059E-3E8C-43B2-A0D8-D1E8858C015B}"/>
              </a:ext>
            </a:extLst>
          </p:cNvPr>
          <p:cNvSpPr txBox="1">
            <a:spLocks/>
          </p:cNvSpPr>
          <p:nvPr/>
        </p:nvSpPr>
        <p:spPr>
          <a:xfrm>
            <a:off x="8280061" y="3557506"/>
            <a:ext cx="3431097" cy="237187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Tx/>
              <a:buChar char="-"/>
            </a:pPr>
            <a:endParaRPr lang="en-US" dirty="0">
              <a:latin typeface="Avenir Medium" panose="02000503020000020003"/>
            </a:endParaRP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F86446DA-0889-441E-8DDD-9BFD94258078}"/>
              </a:ext>
            </a:extLst>
          </p:cNvPr>
          <p:cNvSpPr txBox="1">
            <a:spLocks/>
          </p:cNvSpPr>
          <p:nvPr/>
        </p:nvSpPr>
        <p:spPr>
          <a:xfrm>
            <a:off x="8526010" y="3557506"/>
            <a:ext cx="3431097" cy="237187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Tx/>
              <a:buChar char="-"/>
            </a:pPr>
            <a:endParaRPr lang="en-US" dirty="0">
              <a:latin typeface="Avenir Medium" panose="02000503020000020003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53C2B5-C14E-4FC6-B938-0449F806418A}"/>
              </a:ext>
            </a:extLst>
          </p:cNvPr>
          <p:cNvSpPr txBox="1"/>
          <p:nvPr/>
        </p:nvSpPr>
        <p:spPr>
          <a:xfrm>
            <a:off x="751422" y="3557506"/>
            <a:ext cx="29860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 panose="02000503020000020003"/>
                <a:ea typeface="+mn-ea"/>
                <a:cs typeface="+mn-cs"/>
              </a:rPr>
              <a:t>PeriPAN Toolkit Webinar available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Medium" panose="02000503020000020003"/>
              <a:cs typeface="+mn-cs"/>
            </a:endParaRPr>
          </a:p>
          <a:p>
            <a:pPr marL="342900" indent="-342900">
              <a:buFontTx/>
              <a:buChar char="-"/>
              <a:defRPr/>
            </a:pPr>
            <a:r>
              <a:rPr lang="en-US" dirty="0">
                <a:solidFill>
                  <a:prstClr val="black"/>
                </a:solidFill>
                <a:latin typeface="Avenir Medium" panose="02000503020000020003"/>
                <a:ea typeface="Halyard Display Light" pitchFamily="2" charset="77"/>
              </a:rPr>
              <a:t>Scan QR code to access</a:t>
            </a:r>
          </a:p>
          <a:p>
            <a:pPr marL="342900" indent="-342900">
              <a:buFontTx/>
              <a:buChar char="-"/>
              <a:defRPr/>
            </a:pPr>
            <a:endParaRPr lang="en-US" dirty="0">
              <a:solidFill>
                <a:prstClr val="black"/>
              </a:solidFill>
              <a:latin typeface="Avenir Medium" panose="02000503020000020003"/>
              <a:ea typeface="Halyard Display Light" pitchFamily="2" charset="77"/>
            </a:endParaRPr>
          </a:p>
          <a:p>
            <a:pPr>
              <a:defRPr/>
            </a:pPr>
            <a:endParaRPr lang="en-US" dirty="0">
              <a:solidFill>
                <a:prstClr val="black"/>
              </a:solidFill>
              <a:latin typeface="Avenir Medium" panose="02000503020000020003"/>
              <a:ea typeface="Halyard Display Light" pitchFamily="2" charset="77"/>
            </a:endParaRPr>
          </a:p>
          <a:p>
            <a:pPr marL="342900" indent="-342900">
              <a:buFontTx/>
              <a:buChar char="-"/>
              <a:defRPr/>
            </a:pPr>
            <a:endParaRPr lang="en-US" b="0" kern="1200" dirty="0">
              <a:solidFill>
                <a:prstClr val="black"/>
              </a:solidFill>
              <a:effectLst/>
              <a:latin typeface="Avenir Medium" panose="02000503020000020003"/>
              <a:ea typeface="Halyard Display Light" pitchFamily="2" charset="77"/>
            </a:endParaRPr>
          </a:p>
          <a:p>
            <a:pPr marL="342900" indent="-342900">
              <a:buFontTx/>
              <a:buChar char="-"/>
              <a:defRPr/>
            </a:pPr>
            <a:r>
              <a:rPr lang="en-US" b="0" kern="1200" dirty="0">
                <a:solidFill>
                  <a:prstClr val="black"/>
                </a:solidFill>
                <a:effectLst/>
                <a:latin typeface="Avenir Medium" panose="02000503020000020003"/>
                <a:ea typeface="Halyard Display Light" pitchFamily="2" charset="77"/>
              </a:rPr>
              <a:t>District XI Annual District Meeting: Council meeting with residents</a:t>
            </a:r>
            <a:endParaRPr lang="en-US" dirty="0">
              <a:latin typeface="Avenir Medium" panose="02000503020000020003"/>
              <a:ea typeface="Halyard Display Light" pitchFamily="2" charset="77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Medium" panose="02000503020000020003"/>
              <a:ea typeface="+mn-ea"/>
              <a:cs typeface="+mn-cs"/>
            </a:endParaRP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7D8F869F-590C-4703-8C02-7214B5D79B1E}"/>
              </a:ext>
            </a:extLst>
          </p:cNvPr>
          <p:cNvSpPr txBox="1">
            <a:spLocks/>
          </p:cNvSpPr>
          <p:nvPr/>
        </p:nvSpPr>
        <p:spPr>
          <a:xfrm>
            <a:off x="528890" y="2844062"/>
            <a:ext cx="3431097" cy="59071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Avenir Black" panose="02000503020000020003" pitchFamily="2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venir Medium" panose="02000503020000020003"/>
              </a:rPr>
              <a:t>ACOG and PeriPAN </a:t>
            </a:r>
            <a:endParaRPr lang="en-US" dirty="0">
              <a:latin typeface="Avenir Book" panose="02000503020000020003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9AF814-9A5D-48B1-9BC9-CB12418FDF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422" y="894679"/>
            <a:ext cx="2986036" cy="1690209"/>
          </a:xfrm>
          <a:prstGeom prst="rect">
            <a:avLst/>
          </a:prstGeom>
        </p:spPr>
      </p:pic>
      <p:pic>
        <p:nvPicPr>
          <p:cNvPr id="20" name="Picture 19" descr="A qr code on a black background&#10;&#10;Description automatically generated">
            <a:extLst>
              <a:ext uri="{FF2B5EF4-FFF2-40B4-BE49-F238E27FC236}">
                <a16:creationId xmlns:a16="http://schemas.microsoft.com/office/drawing/2014/main" id="{9C48B032-7E7D-4FEA-AB7C-30414B921F8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316" t="26566" r="27068" b="26817"/>
          <a:stretch/>
        </p:blipFill>
        <p:spPr>
          <a:xfrm>
            <a:off x="1809224" y="4429166"/>
            <a:ext cx="870431" cy="87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08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4C094E-77ED-49F5-A8A8-85183AD5EF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099" y="450376"/>
            <a:ext cx="3794125" cy="5482338"/>
          </a:xfrm>
        </p:spPr>
        <p:txBody>
          <a:bodyPr/>
          <a:lstStyle/>
          <a:p>
            <a:r>
              <a:rPr lang="en-US" dirty="0"/>
              <a:t>PeriPAN/TPS ECHO Schedule</a:t>
            </a:r>
          </a:p>
          <a:p>
            <a:r>
              <a:rPr lang="en-US" dirty="0"/>
              <a:t>Summer/Fall</a:t>
            </a:r>
          </a:p>
          <a:p>
            <a:r>
              <a:rPr lang="en-US" dirty="0"/>
              <a:t>2024</a:t>
            </a:r>
          </a:p>
          <a:p>
            <a:r>
              <a:rPr lang="en-US" sz="2400" dirty="0"/>
              <a:t>2</a:t>
            </a:r>
            <a:r>
              <a:rPr lang="en-US" sz="2400" baseline="30000" dirty="0"/>
              <a:t>nd</a:t>
            </a:r>
            <a:r>
              <a:rPr lang="en-US" sz="2400" dirty="0"/>
              <a:t> and 4th Tuesday of the month</a:t>
            </a:r>
          </a:p>
          <a:p>
            <a:r>
              <a:rPr lang="en-US" sz="2400" dirty="0"/>
              <a:t>12:00-1:00 CT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722009E5-EC19-4C60-99E4-CB2B01450B9C}"/>
              </a:ext>
            </a:extLst>
          </p:cNvPr>
          <p:cNvGraphicFramePr>
            <a:graphicFrameLocks noGrp="1"/>
          </p:cNvGraphicFramePr>
          <p:nvPr>
            <p:ph sz="quarter" idx="11"/>
          </p:nvPr>
        </p:nvGraphicFramePr>
        <p:xfrm>
          <a:off x="4991449" y="931178"/>
          <a:ext cx="6853806" cy="529209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752630">
                  <a:extLst>
                    <a:ext uri="{9D8B030D-6E8A-4147-A177-3AD203B41FA5}">
                      <a16:colId xmlns:a16="http://schemas.microsoft.com/office/drawing/2014/main" val="673554586"/>
                    </a:ext>
                  </a:extLst>
                </a:gridCol>
                <a:gridCol w="5101176">
                  <a:extLst>
                    <a:ext uri="{9D8B030D-6E8A-4147-A177-3AD203B41FA5}">
                      <a16:colId xmlns:a16="http://schemas.microsoft.com/office/drawing/2014/main" val="2583694008"/>
                    </a:ext>
                  </a:extLst>
                </a:gridCol>
              </a:tblGrid>
              <a:tr h="40154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venir Medium" panose="02000503020000020003"/>
                          <a:cs typeface="Arial" panose="020B0604020202020204" pitchFamily="34" charset="0"/>
                        </a:rPr>
                        <a:t>Date &amp; Time</a:t>
                      </a:r>
                    </a:p>
                  </a:txBody>
                  <a:tcPr marL="59776" marR="597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venir Medium" panose="02000503020000020003"/>
                          <a:cs typeface="Arial" panose="020B0604020202020204" pitchFamily="34" charset="0"/>
                        </a:rPr>
                        <a:t>Topic</a:t>
                      </a:r>
                    </a:p>
                  </a:txBody>
                  <a:tcPr marL="59776" marR="59776" anchor="ctr"/>
                </a:tc>
                <a:extLst>
                  <a:ext uri="{0D108BD9-81ED-4DB2-BD59-A6C34878D82A}">
                    <a16:rowId xmlns:a16="http://schemas.microsoft.com/office/drawing/2014/main" val="516461360"/>
                  </a:ext>
                </a:extLst>
              </a:tr>
              <a:tr h="5433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Medium" panose="02000503020000020003"/>
                        </a:rPr>
                        <a:t>6/11/2024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Medium" panose="02000503020000020003"/>
                        </a:rPr>
                        <a:t>Introduction to ECHO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70318618"/>
                  </a:ext>
                </a:extLst>
              </a:tr>
              <a:tr h="5433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venir Medium" panose="02000503020000020003"/>
                        </a:rPr>
                        <a:t>6/25/2024</a:t>
                      </a:r>
                    </a:p>
                  </a:txBody>
                  <a:tcPr marL="9525" marR="9525" marT="9525" marB="0" anchor="ctr">
                    <a:solidFill>
                      <a:srgbClr val="331E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venir Medium" panose="02000503020000020003"/>
                        </a:rPr>
                        <a:t>Introduction to Postpartum Depression Screening	</a:t>
                      </a:r>
                    </a:p>
                  </a:txBody>
                  <a:tcPr marL="9525" marR="9525" marT="9525" marB="0" anchor="ctr">
                    <a:solidFill>
                      <a:srgbClr val="331E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412162"/>
                  </a:ext>
                </a:extLst>
              </a:tr>
              <a:tr h="5433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Medium" panose="02000503020000020003"/>
                        </a:rPr>
                        <a:t>7/9/2024</a:t>
                      </a:r>
                    </a:p>
                  </a:txBody>
                  <a:tcPr marL="9525" marR="9525" marT="9525" marB="0" anchor="ctr"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242424"/>
                          </a:solidFill>
                          <a:effectLst/>
                          <a:latin typeface="Avenir Medium" panose="02000503020000020003"/>
                        </a:rPr>
                        <a:t>Screening Tools and Assessment</a:t>
                      </a:r>
                    </a:p>
                  </a:txBody>
                  <a:tcPr marL="76200" marR="152400" marT="76200" marB="76200" anchor="ctr">
                    <a:solidFill>
                      <a:schemeClr val="tx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659485"/>
                  </a:ext>
                </a:extLst>
              </a:tr>
              <a:tr h="5433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venir Medium" panose="02000503020000020003"/>
                        </a:rPr>
                        <a:t>7/23/2024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venir Medium" panose="02000503020000020003"/>
                        </a:rPr>
                        <a:t>Implementation strategies in Pediatric Practice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6825549"/>
                  </a:ext>
                </a:extLst>
              </a:tr>
              <a:tr h="5433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Medium" panose="02000503020000020003"/>
                        </a:rPr>
                        <a:t>8/13/2024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Medium" panose="02000503020000020003"/>
                        </a:rPr>
                        <a:t>Communication and Support for Families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789103"/>
                  </a:ext>
                </a:extLst>
              </a:tr>
              <a:tr h="5433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Medium" panose="02000503020000020003"/>
                        </a:rPr>
                        <a:t>8/27/2024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Medium" panose="02000503020000020003"/>
                        </a:rPr>
                        <a:t>Collaborative Care and Referral Networks- Provider-facing and mother-facing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6426614"/>
                  </a:ext>
                </a:extLst>
              </a:tr>
              <a:tr h="5433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Medium" panose="02000503020000020003"/>
                        </a:rPr>
                        <a:t>9/10/2024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Medium" panose="02000503020000020003"/>
                        </a:rPr>
                        <a:t>Billing, Coding, and Reimbursement for PPD Screening Services/ Advocacy and Policy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08205923"/>
                  </a:ext>
                </a:extLst>
              </a:tr>
              <a:tr h="5433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Medium" panose="02000503020000020003"/>
                        </a:rPr>
                        <a:t>9/24/2024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Medium" panose="02000503020000020003"/>
                        </a:rPr>
                        <a:t>Non-maternal caregivers and depression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83788200"/>
                  </a:ext>
                </a:extLst>
              </a:tr>
              <a:tr h="5433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Medium" panose="02000503020000020003"/>
                        </a:rPr>
                        <a:t>10/8/2024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Medium" panose="02000503020000020003"/>
                        </a:rPr>
                        <a:t>Maternal Well-Being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97256592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4206B8-7B5D-4B10-A0FC-1858859BBB9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FB4A6C-D91C-1440-977D-6F60EB24D4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828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245FB-1F1A-93D2-A4F0-F8EBD4D97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595" y="220894"/>
            <a:ext cx="10165830" cy="129889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March- May 2024 CPAN Consultations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32C25A-4DB1-60A4-458D-A3939E838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9700"/>
            <a:ext cx="2743200" cy="365125"/>
          </a:xfrm>
        </p:spPr>
        <p:txBody>
          <a:bodyPr/>
          <a:lstStyle/>
          <a:p>
            <a:fld id="{78FB4A6C-D91C-1440-977D-6F60EB24D408}" type="slidenum">
              <a:rPr lang="en-US" dirty="0" smtClean="0">
                <a:solidFill>
                  <a:schemeClr val="tx1"/>
                </a:solidFill>
              </a:rPr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619B37-1271-9EC8-05A0-C709DB0816FE}"/>
              </a:ext>
            </a:extLst>
          </p:cNvPr>
          <p:cNvSpPr txBox="1"/>
          <p:nvPr/>
        </p:nvSpPr>
        <p:spPr>
          <a:xfrm>
            <a:off x="909141" y="6426335"/>
            <a:ext cx="609452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Halyard Display Light" panose="020B0604020202020204" charset="0"/>
              </a:rPr>
              <a:t>* this data is preliminary and is subject to change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Halyard Display Light" panose="020B0604020202020204" charset="0"/>
              </a:rPr>
              <a:t>​</a:t>
            </a:r>
            <a:endParaRPr lang="en-US" sz="1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AB7C7D-E8CA-FC4B-7346-273C347FA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250" y="957262"/>
            <a:ext cx="10334625" cy="53244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1D37525-C142-F35B-05AB-60909ABBFD0C}"/>
                  </a:ext>
                </a:extLst>
              </p14:cNvPr>
              <p14:cNvContentPartPr/>
              <p14:nvPr/>
            </p14:nvContentPartPr>
            <p14:xfrm>
              <a:off x="3646425" y="5444877"/>
              <a:ext cx="2220840" cy="12283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1D37525-C142-F35B-05AB-60909ABBFD0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92425" y="5337237"/>
                <a:ext cx="2328480" cy="144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3542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B16ADC6-351A-BABB-E5B8-2D6DEF554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397" y="195813"/>
            <a:ext cx="10165830" cy="129889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Trayt Engagement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0C0C82-9CF0-63B0-B5CF-AF8264F58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9700"/>
            <a:ext cx="2743200" cy="365125"/>
          </a:xfrm>
        </p:spPr>
        <p:txBody>
          <a:bodyPr/>
          <a:lstStyle/>
          <a:p>
            <a:fld id="{78FB4A6C-D91C-1440-977D-6F60EB24D408}" type="slidenum">
              <a:rPr lang="en-US" dirty="0" smtClean="0">
                <a:solidFill>
                  <a:schemeClr val="tx1"/>
                </a:solidFill>
              </a:rPr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F7C11A9-9E44-7ED1-A6FA-E6BFED343782}"/>
              </a:ext>
            </a:extLst>
          </p:cNvPr>
          <p:cNvSpPr txBox="1">
            <a:spLocks/>
          </p:cNvSpPr>
          <p:nvPr/>
        </p:nvSpPr>
        <p:spPr>
          <a:xfrm>
            <a:off x="572124" y="1133631"/>
            <a:ext cx="10165830" cy="3651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CA4053-12CE-A9ED-E3AC-BBA42129BD74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017E94-03DE-6B98-EBC4-016AC6111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869" y="1131858"/>
            <a:ext cx="9099402" cy="472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707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770BBD29-DBFA-806B-C3B3-0DFBE62AB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448" y="2262717"/>
            <a:ext cx="8803105" cy="258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257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554E1B2E-20AF-500A-DFC6-40899034E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TCHATT Referrals</a:t>
            </a:r>
            <a:br>
              <a:rPr lang="en-US" dirty="0"/>
            </a:br>
            <a:r>
              <a:rPr lang="en-US" sz="2200" dirty="0"/>
              <a:t>as of 5/30/2024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6714ED-DC02-A79F-B3EB-AB156D6EA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9700"/>
            <a:ext cx="2743200" cy="365125"/>
          </a:xfrm>
        </p:spPr>
        <p:txBody>
          <a:bodyPr/>
          <a:lstStyle/>
          <a:p>
            <a:fld id="{78FB4A6C-D91C-1440-977D-6F60EB24D408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17" name="Content Placeholder 16">
            <a:extLst>
              <a:ext uri="{FF2B5EF4-FFF2-40B4-BE49-F238E27FC236}">
                <a16:creationId xmlns:a16="http://schemas.microsoft.com/office/drawing/2014/main" id="{5EA21123-0DCC-1313-CEF9-526B6914A348}"/>
              </a:ext>
            </a:extLst>
          </p:cNvPr>
          <p:cNvGraphicFramePr>
            <a:graphicFrameLocks noGrp="1"/>
          </p:cNvGraphicFramePr>
          <p:nvPr>
            <p:ph sz="quarter" idx="11"/>
          </p:nvPr>
        </p:nvGraphicFramePr>
        <p:xfrm>
          <a:off x="571500" y="1668463"/>
          <a:ext cx="11049000" cy="4087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C65DD0DB-2541-E359-DB99-920BC6DB9C8C}"/>
              </a:ext>
            </a:extLst>
          </p:cNvPr>
          <p:cNvSpPr txBox="1"/>
          <p:nvPr/>
        </p:nvSpPr>
        <p:spPr>
          <a:xfrm>
            <a:off x="9298946" y="5703258"/>
            <a:ext cx="27432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Halyard Display Light" panose="020B0604020202020204" charset="0"/>
              </a:rPr>
              <a:t>* this data is preliminary and is subject to change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Halyard Display Light" panose="020B0604020202020204" charset="0"/>
              </a:rPr>
              <a:t>​</a:t>
            </a:r>
            <a:endParaRPr lang="en-US" sz="1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C29B18-00B2-7F0C-CE23-AE886426DDE2}"/>
              </a:ext>
            </a:extLst>
          </p:cNvPr>
          <p:cNvSpPr txBox="1"/>
          <p:nvPr/>
        </p:nvSpPr>
        <p:spPr>
          <a:xfrm>
            <a:off x="176135" y="5555092"/>
            <a:ext cx="41355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Halyard Display Light" panose="020B0604020202020204" charset="0"/>
              </a:rPr>
              <a:t>Total Students Referred to the Program – </a:t>
            </a:r>
            <a:r>
              <a:rPr lang="en-US" sz="1600" dirty="0">
                <a:solidFill>
                  <a:srgbClr val="000000"/>
                </a:solidFill>
                <a:latin typeface="Halyard Display Light" panose="020B0604020202020204" charset="0"/>
              </a:rPr>
              <a:t>70,177</a:t>
            </a:r>
            <a:endParaRPr lang="en-US" sz="16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9571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E488A-2B04-4C7B-8BE5-A9AD7A7AD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Referrals, Enrolled, and Served 23-24 School Year</a:t>
            </a:r>
            <a:br>
              <a:rPr lang="en-US" dirty="0"/>
            </a:br>
            <a:r>
              <a:rPr lang="en-US" sz="2200" dirty="0"/>
              <a:t>as of 5/30/2024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54C0DE-C196-8D0C-55E1-B0160EB1A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9700"/>
            <a:ext cx="2743200" cy="365125"/>
          </a:xfrm>
        </p:spPr>
        <p:txBody>
          <a:bodyPr/>
          <a:lstStyle/>
          <a:p>
            <a:fld id="{78FB4A6C-D91C-1440-977D-6F60EB24D408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39DA59F-3423-0BAA-D92C-6647ECEB1DFC}"/>
              </a:ext>
            </a:extLst>
          </p:cNvPr>
          <p:cNvGraphicFramePr>
            <a:graphicFrameLocks noGrp="1"/>
          </p:cNvGraphicFramePr>
          <p:nvPr>
            <p:ph sz="quarter" idx="11"/>
          </p:nvPr>
        </p:nvGraphicFramePr>
        <p:xfrm>
          <a:off x="571500" y="1668463"/>
          <a:ext cx="11049000" cy="4087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090279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25B61-510D-1D15-EA1E-E28F7D421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Number of Treatment Sessions and Clients Served by Month</a:t>
            </a:r>
            <a:br>
              <a:rPr lang="en-US" dirty="0"/>
            </a:br>
            <a:r>
              <a:rPr lang="en-US" sz="2200" dirty="0"/>
              <a:t>as of 5/30/2024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C02B8B-3945-43CE-6E66-1124F0A01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9700"/>
            <a:ext cx="2743200" cy="365125"/>
          </a:xfrm>
        </p:spPr>
        <p:txBody>
          <a:bodyPr/>
          <a:lstStyle/>
          <a:p>
            <a:fld id="{78FB4A6C-D91C-1440-977D-6F60EB24D408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FDEF6F07-A594-CB12-BC49-6C0FB7D2539E}"/>
              </a:ext>
            </a:extLst>
          </p:cNvPr>
          <p:cNvGraphicFramePr>
            <a:graphicFrameLocks noGrp="1"/>
          </p:cNvGraphicFramePr>
          <p:nvPr>
            <p:ph sz="quarter" idx="11"/>
          </p:nvPr>
        </p:nvGraphicFramePr>
        <p:xfrm>
          <a:off x="571500" y="1668463"/>
          <a:ext cx="11049000" cy="4087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714042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38468-7ADD-A574-2ED2-3CFAF03A6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Percent of Sessions by Participating Providers</a:t>
            </a:r>
            <a:br>
              <a:rPr lang="en-US" dirty="0"/>
            </a:br>
            <a:r>
              <a:rPr lang="en-US" sz="2200" dirty="0"/>
              <a:t>September 1, 2021 – May 30, 2024</a:t>
            </a:r>
            <a:br>
              <a:rPr lang="en-US" sz="2200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A69C9D-8511-A461-DA1D-AB430A6BB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9700"/>
            <a:ext cx="2743200" cy="365125"/>
          </a:xfrm>
        </p:spPr>
        <p:txBody>
          <a:bodyPr/>
          <a:lstStyle/>
          <a:p>
            <a:fld id="{78FB4A6C-D91C-1440-977D-6F60EB24D408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5B44C27-2AF7-BB6C-314A-23D96627F71A}"/>
              </a:ext>
            </a:extLst>
          </p:cNvPr>
          <p:cNvGraphicFramePr>
            <a:graphicFrameLocks noGrp="1"/>
          </p:cNvGraphicFramePr>
          <p:nvPr>
            <p:ph sz="quarter" idx="11"/>
          </p:nvPr>
        </p:nvGraphicFramePr>
        <p:xfrm>
          <a:off x="571500" y="1668463"/>
          <a:ext cx="11049000" cy="4087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9D69195-761F-6F50-1330-7505F5FD97D8}"/>
              </a:ext>
            </a:extLst>
          </p:cNvPr>
          <p:cNvSpPr txBox="1"/>
          <p:nvPr/>
        </p:nvSpPr>
        <p:spPr>
          <a:xfrm>
            <a:off x="831273" y="5631769"/>
            <a:ext cx="4818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0" i="1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alyard Text" panose="020B0604020202020204" charset="0"/>
                <a:ea typeface="Halyard Display Light" pitchFamily="2" charset="77"/>
                <a:cs typeface="Halyard Text" panose="020B0604020202020204" charset="0"/>
              </a:rPr>
              <a:t>Note: More than one provider may participate in a session.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7828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5BE8B0A0-095B-9F45-099C-A98224269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157" y="2130920"/>
            <a:ext cx="8061158" cy="298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735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BD7DA-5769-6549-7A1C-7F4BCEA7E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Projects In Process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6D1F3-3F4C-3953-3802-8E0300E7B25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324737" y="1178656"/>
            <a:ext cx="10165830" cy="5177694"/>
          </a:xfrm>
        </p:spPr>
        <p:txBody>
          <a:bodyPr lIns="91440" tIns="45720" rIns="91440" bIns="45720" numCol="1" anchor="t"/>
          <a:lstStyle/>
          <a:p>
            <a:pPr marL="342900" indent="-342900" font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1F1F1F"/>
                </a:solidFill>
                <a:latin typeface="Halyard Display Light" panose="020B0604020202020204" charset="0"/>
              </a:rPr>
              <a:t>Developing training and process materials on approved policies for TCHATT 2.0 </a:t>
            </a:r>
          </a:p>
          <a:p>
            <a:pPr marL="342900" indent="-342900" font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1F1F1F"/>
                </a:solidFill>
                <a:latin typeface="Halyard Display Light" panose="020B0604020202020204" charset="0"/>
              </a:rPr>
              <a:t>Working with UTS to develop policies to assist HRIs in implementing TCHATT 2.0 </a:t>
            </a:r>
          </a:p>
          <a:p>
            <a:pPr marL="342900" indent="-342900" font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1F1F1F"/>
                </a:solidFill>
                <a:latin typeface="Halyard Display Light"/>
                <a:cs typeface="Arial"/>
              </a:rPr>
              <a:t>On site support and consulting with teams to address challenges and provide support in implementing efficient processes and organizational structure </a:t>
            </a:r>
            <a:endParaRPr lang="en-US" sz="2200" b="1" dirty="0">
              <a:solidFill>
                <a:srgbClr val="1F1F1F"/>
              </a:solidFill>
              <a:latin typeface="Halyard Display Light" panose="020B0604020202020204" charset="0"/>
            </a:endParaRPr>
          </a:p>
          <a:p>
            <a:pPr marL="342900" indent="-342900" font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1F1F1F"/>
                </a:solidFill>
                <a:latin typeface="Halyard Display Light" panose="020B0604020202020204" charset="0"/>
              </a:rPr>
              <a:t>Working with HRIs to prepare for implementation of TCHATT 2.0  </a:t>
            </a:r>
          </a:p>
          <a:p>
            <a:pPr marL="342900" indent="-342900" font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1F1F1F"/>
                </a:solidFill>
                <a:latin typeface="Halyard Display Light"/>
                <a:cs typeface="Arial"/>
              </a:rPr>
              <a:t>Coordinating meetings with HRIs and ESCs to help facilitate strong partnerships and follow up with schools who may have been unresponsive or declined services</a:t>
            </a:r>
          </a:p>
          <a:p>
            <a:pPr marL="342900" indent="-342900" font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1F1F1F"/>
                </a:solidFill>
                <a:latin typeface="Halyard Display Light" panose="020B0604020202020204" charset="0"/>
              </a:rPr>
              <a:t>Working with UTS to support sessions at the upcoming TCHATT Summit </a:t>
            </a:r>
          </a:p>
          <a:p>
            <a:pPr fontAlgn="ctr">
              <a:spcBef>
                <a:spcPts val="0"/>
              </a:spcBef>
            </a:pPr>
            <a:endParaRPr lang="en-US" sz="2000" b="1" dirty="0">
              <a:solidFill>
                <a:srgbClr val="1F1F1F"/>
              </a:solidFill>
              <a:latin typeface="Halyard Display Light" panose="020B060402020202020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7CE78-B1C0-92F6-66CA-13E078A79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9700"/>
            <a:ext cx="2743200" cy="365125"/>
          </a:xfrm>
        </p:spPr>
        <p:txBody>
          <a:bodyPr/>
          <a:lstStyle/>
          <a:p>
            <a:fld id="{78FB4A6C-D91C-1440-977D-6F60EB24D408}" type="slidenum">
              <a:rPr lang="en-US" smtClean="0">
                <a:solidFill>
                  <a:srgbClr val="000000"/>
                </a:solidFill>
              </a:rPr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596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B16ADC6-351A-BABB-E5B8-2D6DEF554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047" y="91038"/>
            <a:ext cx="10165830" cy="129889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Trayt Roadmap - TCHATT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0C0C82-9CF0-63B0-B5CF-AF8264F58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9700"/>
            <a:ext cx="2743200" cy="365125"/>
          </a:xfrm>
        </p:spPr>
        <p:txBody>
          <a:bodyPr/>
          <a:lstStyle/>
          <a:p>
            <a:fld id="{78FB4A6C-D91C-1440-977D-6F60EB24D408}" type="slidenum">
              <a:rPr lang="en-US" smtClean="0">
                <a:solidFill>
                  <a:srgbClr val="000000"/>
                </a:solidFill>
              </a:rPr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F7C11A9-9E44-7ED1-A6FA-E6BFED343782}"/>
              </a:ext>
            </a:extLst>
          </p:cNvPr>
          <p:cNvSpPr txBox="1">
            <a:spLocks/>
          </p:cNvSpPr>
          <p:nvPr/>
        </p:nvSpPr>
        <p:spPr>
          <a:xfrm>
            <a:off x="572124" y="1133631"/>
            <a:ext cx="10165830" cy="3651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CA4053-12CE-A9ED-E3AC-BBA42129BD74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8C574C5-A115-17E5-3B4F-0B3485B69C3D}"/>
              </a:ext>
            </a:extLst>
          </p:cNvPr>
          <p:cNvGraphicFramePr>
            <a:graphicFrameLocks noGrp="1"/>
          </p:cNvGraphicFramePr>
          <p:nvPr/>
        </p:nvGraphicFramePr>
        <p:xfrm>
          <a:off x="1001734" y="1854270"/>
          <a:ext cx="10892900" cy="2580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5569">
                  <a:extLst>
                    <a:ext uri="{9D8B030D-6E8A-4147-A177-3AD203B41FA5}">
                      <a16:colId xmlns:a16="http://schemas.microsoft.com/office/drawing/2014/main" val="1556204069"/>
                    </a:ext>
                  </a:extLst>
                </a:gridCol>
                <a:gridCol w="3195961">
                  <a:extLst>
                    <a:ext uri="{9D8B030D-6E8A-4147-A177-3AD203B41FA5}">
                      <a16:colId xmlns:a16="http://schemas.microsoft.com/office/drawing/2014/main" val="3221768923"/>
                    </a:ext>
                  </a:extLst>
                </a:gridCol>
                <a:gridCol w="3311370">
                  <a:extLst>
                    <a:ext uri="{9D8B030D-6E8A-4147-A177-3AD203B41FA5}">
                      <a16:colId xmlns:a16="http://schemas.microsoft.com/office/drawing/2014/main" val="1287663247"/>
                    </a:ext>
                  </a:extLst>
                </a:gridCol>
              </a:tblGrid>
              <a:tr h="37284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Feature 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Phase 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Estimate Release Date 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795113"/>
                  </a:ext>
                </a:extLst>
              </a:tr>
              <a:tr h="6625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Referral Dashboard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In Development </a:t>
                      </a:r>
                    </a:p>
                    <a:p>
                      <a:pPr algn="ctr"/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June/July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921190"/>
                  </a:ext>
                </a:extLst>
              </a:tr>
              <a:tr h="6625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Family Experience Surveys</a:t>
                      </a:r>
                    </a:p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Finalizing Requirements</a:t>
                      </a:r>
                    </a:p>
                    <a:p>
                      <a:pPr algn="ctr"/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August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198845"/>
                  </a:ext>
                </a:extLst>
              </a:tr>
              <a:tr h="50945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School Insights Dashboard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In Design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August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5806531"/>
                  </a:ext>
                </a:extLst>
              </a:tr>
              <a:tr h="37284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Tracking for Home School Enrollment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Finalizing Requirements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Aug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6348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66701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0C0C82-9CF0-63B0-B5CF-AF8264F58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22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F7C11A9-9E44-7ED1-A6FA-E6BFED343782}"/>
              </a:ext>
            </a:extLst>
          </p:cNvPr>
          <p:cNvSpPr txBox="1">
            <a:spLocks/>
          </p:cNvSpPr>
          <p:nvPr/>
        </p:nvSpPr>
        <p:spPr>
          <a:xfrm>
            <a:off x="572124" y="1133631"/>
            <a:ext cx="10165830" cy="3651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B898DC-9628-EA9D-32CA-6677135A8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046" y="865436"/>
            <a:ext cx="9169179" cy="485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6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7CE78-B1C0-92F6-66CA-13E078A79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9700"/>
            <a:ext cx="2743200" cy="365125"/>
          </a:xfrm>
        </p:spPr>
        <p:txBody>
          <a:bodyPr/>
          <a:lstStyle/>
          <a:p>
            <a:fld id="{78FB4A6C-D91C-1440-977D-6F60EB24D408}" type="slidenum">
              <a:rPr lang="en-US" dirty="0" smtClean="0">
                <a:solidFill>
                  <a:schemeClr val="tx1"/>
                </a:solidFill>
              </a:rPr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A7E0C01-F5E3-12A4-C5FD-35502E0FE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May 2024 Consultation Volume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F3C22F-34D4-0946-D4CE-DF4E064E5670}"/>
              </a:ext>
            </a:extLst>
          </p:cNvPr>
          <p:cNvSpPr txBox="1"/>
          <p:nvPr/>
        </p:nvSpPr>
        <p:spPr>
          <a:xfrm>
            <a:off x="5841278" y="5141391"/>
            <a:ext cx="2955638" cy="147732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chemeClr val="accent1">
                    <a:lumMod val="50000"/>
                  </a:schemeClr>
                </a:solidFill>
                <a:latin typeface="Halyard Text Book" panose="020B0604020202020204" charset="0"/>
                <a:ea typeface="Halyard Display Light" pitchFamily="2" charset="77"/>
              </a:rPr>
              <a:t>2023 vs 2024</a:t>
            </a:r>
          </a:p>
          <a:p>
            <a:pPr algn="ctr"/>
            <a:endParaRPr lang="en-US" b="1" u="sng" dirty="0">
              <a:solidFill>
                <a:schemeClr val="accent1">
                  <a:lumMod val="50000"/>
                </a:schemeClr>
              </a:solidFill>
              <a:latin typeface="Halyard Text Book" panose="020B0604020202020204" charset="0"/>
              <a:ea typeface="Halyard Display Light" pitchFamily="2" charset="77"/>
            </a:endParaRPr>
          </a:p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Halyard Text Book" panose="020B0604020202020204" charset="0"/>
                <a:ea typeface="Halyard Display Light" pitchFamily="2" charset="77"/>
              </a:rPr>
              <a:t>May 2023: 1317</a:t>
            </a:r>
          </a:p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Halyard Text Book" panose="020B0604020202020204" charset="0"/>
                <a:ea typeface="Halyard Display Light" pitchFamily="2" charset="77"/>
              </a:rPr>
              <a:t> May 2024: 1348</a:t>
            </a:r>
          </a:p>
          <a:p>
            <a:pPr algn="l"/>
            <a:endParaRPr lang="en-US" b="0" i="1" kern="1200" dirty="0">
              <a:effectLst/>
              <a:latin typeface="Halyard Display Light" pitchFamily="2" charset="77"/>
              <a:ea typeface="Halyard Display Light" pitchFamily="2" charset="77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D226BA-F9E8-3654-528B-551A7BF93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256" y="1665056"/>
            <a:ext cx="4238625" cy="47529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AD51D9-0D2E-9E4A-8821-9F9F7E53F5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5740" y="2106758"/>
            <a:ext cx="3386714" cy="14739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BE14CF-A5CE-A4B8-9772-37A9D953B3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4881" y="3580682"/>
            <a:ext cx="6350661" cy="126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646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0C0C82-9CF0-63B0-B5CF-AF8264F58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9700"/>
            <a:ext cx="2743200" cy="365125"/>
          </a:xfrm>
        </p:spPr>
        <p:txBody>
          <a:bodyPr/>
          <a:lstStyle/>
          <a:p>
            <a:fld id="{78FB4A6C-D91C-1440-977D-6F60EB24D408}" type="slidenum">
              <a:rPr lang="en-US" dirty="0" smtClean="0">
                <a:solidFill>
                  <a:schemeClr val="tx1"/>
                </a:solidFill>
              </a:rPr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F7C11A9-9E44-7ED1-A6FA-E6BFED343782}"/>
              </a:ext>
            </a:extLst>
          </p:cNvPr>
          <p:cNvSpPr txBox="1">
            <a:spLocks/>
          </p:cNvSpPr>
          <p:nvPr/>
        </p:nvSpPr>
        <p:spPr>
          <a:xfrm>
            <a:off x="572124" y="1133631"/>
            <a:ext cx="10165830" cy="3651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CA4053-12CE-A9ED-E3AC-BBA42129BD74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5E9E2C-825B-9662-38E8-E740228E6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680" y="6269576"/>
            <a:ext cx="6096528" cy="2804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6FA186-80C1-CBE8-AFFA-9F41F883D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924" y="540771"/>
            <a:ext cx="10314951" cy="539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21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05BCB-FC31-E252-3D1E-762D8C772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07109"/>
            <a:ext cx="10515600" cy="3118072"/>
          </a:xfrm>
        </p:spPr>
        <p:txBody>
          <a:bodyPr/>
          <a:lstStyle/>
          <a:p>
            <a:r>
              <a:rPr lang="en-US" sz="7200" dirty="0"/>
              <a:t>Perinatal Psychiatry Access Network</a:t>
            </a:r>
            <a:br>
              <a:rPr lang="en-US" sz="7200" dirty="0"/>
            </a:br>
            <a:r>
              <a:rPr lang="en-US" sz="7200" dirty="0"/>
              <a:t>(PeriPAN)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07908C-F954-E8BF-7E2D-350A0C237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76851"/>
            <a:ext cx="10515600" cy="1841112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white"/>
                </a:solidFill>
              </a:rPr>
              <a:t>Sarah Mallard Wakefield, MD</a:t>
            </a:r>
          </a:p>
          <a:p>
            <a:pPr lvl="0">
              <a:defRPr/>
            </a:pPr>
            <a:r>
              <a:rPr lang="en-US" dirty="0">
                <a:solidFill>
                  <a:prstClr val="white"/>
                </a:solidFill>
              </a:rPr>
              <a:t>Medical Director of PeriPAN</a:t>
            </a:r>
          </a:p>
          <a:p>
            <a:pPr lvl="0">
              <a:defRPr/>
            </a:pPr>
            <a:r>
              <a:rPr lang="en-US" dirty="0">
                <a:solidFill>
                  <a:prstClr val="white"/>
                </a:solidFill>
              </a:rPr>
              <a:t>Associate Professor and Chair of Psychiatry </a:t>
            </a:r>
          </a:p>
          <a:p>
            <a:pPr lvl="0">
              <a:defRPr/>
            </a:pPr>
            <a:r>
              <a:rPr lang="en-US" dirty="0">
                <a:solidFill>
                  <a:prstClr val="white"/>
                </a:solidFill>
              </a:rPr>
              <a:t>School of Medicine, TTUHSC</a:t>
            </a:r>
          </a:p>
        </p:txBody>
      </p:sp>
      <p:pic>
        <p:nvPicPr>
          <p:cNvPr id="4" name="Picture Placeholder 11" descr="Woman with baby outline">
            <a:extLst>
              <a:ext uri="{FF2B5EF4-FFF2-40B4-BE49-F238E27FC236}">
                <a16:creationId xmlns:a16="http://schemas.microsoft.com/office/drawing/2014/main" id="{B8147DBB-DBD5-47B2-9EE3-2EA62DBA60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28300" y="4248539"/>
            <a:ext cx="2569424" cy="256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869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ADB03-15AE-49F1-9A0E-2B144C38E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58779"/>
            <a:ext cx="10515600" cy="3594065"/>
          </a:xfrm>
        </p:spPr>
        <p:txBody>
          <a:bodyPr>
            <a:normAutofit fontScale="90000"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latin typeface="Avenir Book" panose="02000503020000020003"/>
              </a:rPr>
              <a:t>PeriPAN Enrollment</a:t>
            </a:r>
            <a:br>
              <a:rPr lang="en-US" dirty="0">
                <a:latin typeface="Avenir Book" panose="02000503020000020003"/>
              </a:rPr>
            </a:br>
            <a:br>
              <a:rPr lang="en-US" dirty="0">
                <a:latin typeface="Avenir Book" panose="02000503020000020003"/>
              </a:rPr>
            </a:br>
            <a:r>
              <a:rPr lang="en-US" sz="2800" dirty="0">
                <a:latin typeface="Avenir Book" panose="02000503020000020003"/>
              </a:rPr>
              <a:t>-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Medium" panose="02000503020000020003"/>
                <a:ea typeface="+mn-ea"/>
                <a:cs typeface="Arial" panose="020B0604020202020204" pitchFamily="34" charset="0"/>
              </a:rPr>
              <a:t>899 OBs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Medium" panose="02000503020000020003"/>
                <a:ea typeface="+mn-ea"/>
                <a:cs typeface="Arial" panose="020B0604020202020204" pitchFamily="34" charset="0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Medium" panose="02000503020000020003"/>
                <a:ea typeface="+mn-ea"/>
                <a:cs typeface="Arial" panose="020B0604020202020204" pitchFamily="34" charset="0"/>
              </a:rPr>
              <a:t>- 164 OB clinics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Medium" panose="02000503020000020003"/>
                <a:ea typeface="+mn-ea"/>
                <a:cs typeface="Arial" panose="020B0604020202020204" pitchFamily="34" charset="0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Medium" panose="02000503020000020003"/>
                <a:ea typeface="+mn-ea"/>
                <a:cs typeface="Arial" panose="020B0604020202020204" pitchFamily="34" charset="0"/>
              </a:rPr>
              <a:t>- 44 Women’s or Maternal Health clinics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Medium" panose="02000503020000020003"/>
                <a:ea typeface="+mn-ea"/>
                <a:cs typeface="Arial" panose="020B0604020202020204" pitchFamily="34" charset="0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Medium" panose="02000503020000020003"/>
                <a:ea typeface="+mn-ea"/>
                <a:cs typeface="Arial" panose="020B0604020202020204" pitchFamily="34" charset="0"/>
              </a:rPr>
              <a:t>- 13 Midwifery practices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Medium" panose="02000503020000020003"/>
                <a:ea typeface="+mn-ea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7E360F-EA56-4A35-814C-77507BFC871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213A4D56-7E8F-47EB-8C2B-FA773BDB0646}" type="slidenum">
              <a:rPr lang="en-US" smtClean="0"/>
              <a:t>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8E294D-41C6-474E-84C6-53BC2BEA01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CC3B2"/>
              </a:clrFrom>
              <a:clrTo>
                <a:srgbClr val="ECC3B2">
                  <a:alpha val="0"/>
                </a:srgbClr>
              </a:clrTo>
            </a:clrChange>
          </a:blip>
          <a:srcRect t="3257" b="3004"/>
          <a:stretch/>
        </p:blipFill>
        <p:spPr>
          <a:xfrm>
            <a:off x="9623570" y="2650920"/>
            <a:ext cx="2393659" cy="156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233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904C53-27E5-4226-8F2E-C7A485D95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627" y="0"/>
            <a:ext cx="8711977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2872FA-3779-4F47-94ED-B3A08CC37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4D56-7E8F-47EB-8C2B-FA773BDB0646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78A7D4-7660-41F4-92A9-771171756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4651" y="2062914"/>
            <a:ext cx="652391" cy="1957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2B37AA-8B25-4454-A985-A0476E9F45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9257" y="1391966"/>
            <a:ext cx="624949" cy="2034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9BA010-B087-431C-ACB5-DD8AD073E412}"/>
              </a:ext>
            </a:extLst>
          </p:cNvPr>
          <p:cNvSpPr txBox="1"/>
          <p:nvPr/>
        </p:nvSpPr>
        <p:spPr>
          <a:xfrm>
            <a:off x="4362688" y="3701845"/>
            <a:ext cx="3466623" cy="2800767"/>
          </a:xfrm>
          <a:prstGeom prst="rect">
            <a:avLst/>
          </a:prstGeom>
          <a:solidFill>
            <a:srgbClr val="331E5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0" kern="1200" dirty="0">
                <a:solidFill>
                  <a:schemeClr val="bg1"/>
                </a:solidFill>
                <a:effectLst/>
                <a:latin typeface="Avenir Medium" panose="02000503020000020003"/>
                <a:ea typeface="Halyard Display Light" pitchFamily="2" charset="77"/>
              </a:rPr>
              <a:t>PeriPAN Activity 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Avenir Medium" panose="02000503020000020003"/>
                <a:ea typeface="Halyard Display Light" pitchFamily="2" charset="77"/>
              </a:rPr>
              <a:t>May 2024</a:t>
            </a:r>
          </a:p>
          <a:p>
            <a:pPr algn="ctr"/>
            <a:endParaRPr lang="en-US" sz="1400" b="0" kern="1200" dirty="0">
              <a:solidFill>
                <a:schemeClr val="bg1"/>
              </a:solidFill>
              <a:effectLst/>
              <a:latin typeface="Avenir Medium" panose="02000503020000020003"/>
              <a:ea typeface="Halyard Display Light" pitchFamily="2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F9DC64-84EA-46AC-BB5A-6F71DE9857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2788" y="1655206"/>
            <a:ext cx="644232" cy="1957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9A21FAA-5E85-4A2F-8248-FEB38EECDB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9270" y="769364"/>
            <a:ext cx="1066512" cy="35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34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0C7D7B9-B89F-4C23-A088-FBEB52DFA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576" y="243281"/>
            <a:ext cx="3320368" cy="5654175"/>
          </a:xfrm>
          <a:solidFill>
            <a:srgbClr val="331E54"/>
          </a:solidFill>
        </p:spPr>
        <p:txBody>
          <a:bodyPr anchor="ctr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dirty="0">
                <a:solidFill>
                  <a:schemeClr val="bg1"/>
                </a:solidFill>
              </a:rPr>
              <a:t>Consult  Activity: </a:t>
            </a:r>
            <a:r>
              <a:rPr lang="en-US" dirty="0">
                <a:solidFill>
                  <a:schemeClr val="bg1"/>
                </a:solidFill>
              </a:rPr>
              <a:t>Physician</a:t>
            </a:r>
            <a:br>
              <a:rPr lang="en-US" dirty="0">
                <a:solidFill>
                  <a:schemeClr val="bg1"/>
                </a:solidFill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Medium" panose="02000503020000020003"/>
                <a:cs typeface="Arial" panose="020B0604020202020204" pitchFamily="34" charset="0"/>
              </a:rPr>
              <a:t>66% of calls </a:t>
            </a:r>
            <a:endParaRPr lang="en-US" dirty="0">
              <a:solidFill>
                <a:schemeClr val="bg1"/>
              </a:solidFill>
              <a:latin typeface="Avenir Medium" panose="02000503020000020003"/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6B79B225-6556-477A-B3AF-667173D5ADDE}"/>
              </a:ext>
            </a:extLst>
          </p:cNvPr>
          <p:cNvGraphicFramePr>
            <a:graphicFrameLocks noGrp="1"/>
          </p:cNvGraphicFramePr>
          <p:nvPr>
            <p:ph sz="quarter" idx="11"/>
          </p:nvPr>
        </p:nvGraphicFramePr>
        <p:xfrm>
          <a:off x="3716323" y="243282"/>
          <a:ext cx="8305101" cy="5654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AAA909AA-029A-48FB-A0CB-387CDCD04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F737F8F-0193-4651-96CD-FA6FE5EBF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99" y="326228"/>
            <a:ext cx="749794" cy="8108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19BC1C-0516-46A4-91E8-70D99190AA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9807" y="4980216"/>
            <a:ext cx="749794" cy="87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131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245FB-1F1A-93D2-A4F0-F8EBD4D97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472068" y="2614990"/>
            <a:ext cx="6093154" cy="863174"/>
          </a:xfrm>
        </p:spPr>
        <p:txBody>
          <a:bodyPr vert="horz">
            <a:normAutofit fontScale="90000"/>
          </a:bodyPr>
          <a:lstStyle/>
          <a:p>
            <a:pPr algn="ctr"/>
            <a:r>
              <a:rPr lang="en-US" sz="3200" b="1" dirty="0">
                <a:solidFill>
                  <a:srgbClr val="331E54"/>
                </a:solidFill>
              </a:rPr>
              <a:t>April - May 2024 PeriPAN Consultations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32C25A-4DB1-60A4-458D-A3939E838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9</a:t>
            </a:fld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3E08D6B6-067B-435A-ADB0-0CF07D4D7B10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687" y="71769"/>
            <a:ext cx="7684316" cy="593613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619B37-1271-9EC8-05A0-C709DB0816FE}"/>
              </a:ext>
            </a:extLst>
          </p:cNvPr>
          <p:cNvSpPr txBox="1"/>
          <p:nvPr/>
        </p:nvSpPr>
        <p:spPr>
          <a:xfrm>
            <a:off x="0" y="5846933"/>
            <a:ext cx="340161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Halyard Display Light" panose="020B0604020202020204" charset="0"/>
              </a:rPr>
              <a:t>* this data is preliminary and is subject to change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Halyard Display Light" panose="020B0604020202020204" charset="0"/>
              </a:rPr>
              <a:t>​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998989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b="0" i="1" kern="1200" dirty="0" smtClean="0">
            <a:solidFill>
              <a:schemeClr val="bg1"/>
            </a:solidFill>
            <a:effectLst/>
            <a:latin typeface="Halyard Display Light" pitchFamily="2" charset="77"/>
            <a:ea typeface="Halyard Display Light" pitchFamily="2" charset="77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CMHCC Powerpoint Template2" id="{2324C577-9635-7C4C-A22A-02CCFDAC2091}" vid="{1996C408-CD8C-354A-8AA0-31AF6D03623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b="0" i="1" kern="1200" dirty="0" smtClean="0">
            <a:solidFill>
              <a:schemeClr val="bg1"/>
            </a:solidFill>
            <a:effectLst/>
            <a:latin typeface="Halyard Display Light" pitchFamily="2" charset="77"/>
            <a:ea typeface="Halyard Display Light" pitchFamily="2" charset="77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AC4E6F65-BFB8-4488-A394-6B93EEF73357}" vid="{462BF874-D647-4BA0-AA56-AE32C089596B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b="0" i="1" kern="1200" dirty="0" smtClean="0">
            <a:solidFill>
              <a:schemeClr val="bg1"/>
            </a:solidFill>
            <a:effectLst/>
            <a:latin typeface="Halyard Display Light" pitchFamily="2" charset="77"/>
            <a:ea typeface="Halyard Display Light" pitchFamily="2" charset="77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222E93F7-65D9-4862-9A45-8F30DA9ECA9E}" vid="{A3B2D8F9-E74D-4ED2-8E4B-00A9B9867E7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055B7319015E448FD1C412E8D3BF38" ma:contentTypeVersion="19" ma:contentTypeDescription="Create a new document." ma:contentTypeScope="" ma:versionID="4ad326326a8d06577978775162626bb7">
  <xsd:schema xmlns:xsd="http://www.w3.org/2001/XMLSchema" xmlns:xs="http://www.w3.org/2001/XMLSchema" xmlns:p="http://schemas.microsoft.com/office/2006/metadata/properties" xmlns:ns2="2018a4d9-e5a5-428b-a312-dfd840ba6b63" xmlns:ns3="ef95f5f0-dadb-470a-94cb-364b588c356d" xmlns:ns4="bc6d5123-e1cb-4a6a-adf0-63854dce486e" targetNamespace="http://schemas.microsoft.com/office/2006/metadata/properties" ma:root="true" ma:fieldsID="a7d29ef909722fc5236f4aa4dc8a13d8" ns2:_="" ns3:_="" ns4:_="">
    <xsd:import namespace="2018a4d9-e5a5-428b-a312-dfd840ba6b63"/>
    <xsd:import namespace="ef95f5f0-dadb-470a-94cb-364b588c356d"/>
    <xsd:import namespace="bc6d5123-e1cb-4a6a-adf0-63854dce48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Comment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18a4d9-e5a5-428b-a312-dfd840ba6b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Comments" ma:index="16" nillable="true" ma:displayName="Comments" ma:format="Dropdown" ma:internalName="Comments">
      <xsd:simpleType>
        <xsd:restriction base="dms:Text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ed3806f-b6ab-496c-883f-16d5fb25bd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6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95f5f0-dadb-470a-94cb-364b588c356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6d5123-e1cb-4a6a-adf0-63854dce486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f7b66987-d0bb-4024-bef9-55cd6781fd71}" ma:internalName="TaxCatchAll" ma:showField="CatchAllData" ma:web="ef95f5f0-dadb-470a-94cb-364b588c35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c6d5123-e1cb-4a6a-adf0-63854dce486e" xsi:nil="true"/>
    <lcf76f155ced4ddcb4097134ff3c332f xmlns="2018a4d9-e5a5-428b-a312-dfd840ba6b63">
      <Terms xmlns="http://schemas.microsoft.com/office/infopath/2007/PartnerControls"/>
    </lcf76f155ced4ddcb4097134ff3c332f>
    <Comments xmlns="2018a4d9-e5a5-428b-a312-dfd840ba6b63" xsi:nil="true"/>
    <SharedWithUsers xmlns="ef95f5f0-dadb-470a-94cb-364b588c356d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1AB643BA-116C-4B78-9CAE-947652F1DA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B7A88F3-9450-4B49-89D8-5832DF7AFE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18a4d9-e5a5-428b-a312-dfd840ba6b63"/>
    <ds:schemaRef ds:uri="ef95f5f0-dadb-470a-94cb-364b588c356d"/>
    <ds:schemaRef ds:uri="bc6d5123-e1cb-4a6a-adf0-63854dce48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24D2939-55FE-41E3-A406-BB09ACF739B0}">
  <ds:schemaRefs>
    <ds:schemaRef ds:uri="http://schemas.microsoft.com/office/2006/metadata/properties"/>
    <ds:schemaRef ds:uri="http://schemas.microsoft.com/office/infopath/2007/PartnerControls"/>
    <ds:schemaRef ds:uri="bc6d5123-e1cb-4a6a-adf0-63854dce486e"/>
    <ds:schemaRef ds:uri="2018a4d9-e5a5-428b-a312-dfd840ba6b63"/>
    <ds:schemaRef ds:uri="ef95f5f0-dadb-470a-94cb-364b588c356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TCMHCC template</Template>
  <TotalTime>33493</TotalTime>
  <Words>709</Words>
  <Application>Microsoft Office PowerPoint</Application>
  <PresentationFormat>Widescreen</PresentationFormat>
  <Paragraphs>154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40" baseType="lpstr">
      <vt:lpstr>Avenir Book</vt:lpstr>
      <vt:lpstr>Avenir Light</vt:lpstr>
      <vt:lpstr>Arial</vt:lpstr>
      <vt:lpstr>Halyard Text</vt:lpstr>
      <vt:lpstr>Times New Roman</vt:lpstr>
      <vt:lpstr>Segoe UI</vt:lpstr>
      <vt:lpstr>Halyard Display Light</vt:lpstr>
      <vt:lpstr>Calibri</vt:lpstr>
      <vt:lpstr>Avenir Black</vt:lpstr>
      <vt:lpstr>Avenir Light Oblique</vt:lpstr>
      <vt:lpstr>Avenir Medium Oblique</vt:lpstr>
      <vt:lpstr>Halyard Display</vt:lpstr>
      <vt:lpstr>Avenir Medium</vt:lpstr>
      <vt:lpstr>Halyard Text Book</vt:lpstr>
      <vt:lpstr>Courier New</vt:lpstr>
      <vt:lpstr>Office Theme</vt:lpstr>
      <vt:lpstr>Office Theme</vt:lpstr>
      <vt:lpstr>1_Office Theme</vt:lpstr>
      <vt:lpstr>Centralized Operation Support Hub -COSH Updates </vt:lpstr>
      <vt:lpstr>PowerPoint Presentation</vt:lpstr>
      <vt:lpstr>May 2024 Consultation Volume </vt:lpstr>
      <vt:lpstr>PowerPoint Presentation</vt:lpstr>
      <vt:lpstr>Perinatal Psychiatry Access Network (PeriPAN)</vt:lpstr>
      <vt:lpstr>PeriPAN Enrollment  - 899 OBs - 164 OB clinics - 44 Women’s or Maternal Health clinics - 13 Midwifery practices  </vt:lpstr>
      <vt:lpstr>PowerPoint Presentation</vt:lpstr>
      <vt:lpstr>Consult  Activity: Physician 66% of calls </vt:lpstr>
      <vt:lpstr>April - May 2024 PeriPAN Consultations</vt:lpstr>
      <vt:lpstr>PowerPoint Presentation</vt:lpstr>
      <vt:lpstr>PeriPAN Collaboration Updates</vt:lpstr>
      <vt:lpstr>PowerPoint Presentation</vt:lpstr>
      <vt:lpstr>March- May 2024 CPAN Consultations</vt:lpstr>
      <vt:lpstr>Trayt Engagement </vt:lpstr>
      <vt:lpstr>PowerPoint Presentation</vt:lpstr>
      <vt:lpstr>TCHATT Referrals as of 5/30/2024</vt:lpstr>
      <vt:lpstr>Referrals, Enrolled, and Served 23-24 School Year as of 5/30/2024</vt:lpstr>
      <vt:lpstr>Number of Treatment Sessions and Clients Served by Month as of 5/30/2024</vt:lpstr>
      <vt:lpstr>Percent of Sessions by Participating Providers September 1, 2021 – May 30, 2024 </vt:lpstr>
      <vt:lpstr>Projects In Process   </vt:lpstr>
      <vt:lpstr>Trayt Roadmap - TCHATT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Inman, Lashelle</dc:creator>
  <cp:lastModifiedBy>Thomas, Monae</cp:lastModifiedBy>
  <cp:revision>86</cp:revision>
  <dcterms:created xsi:type="dcterms:W3CDTF">2023-05-01T16:10:16Z</dcterms:created>
  <dcterms:modified xsi:type="dcterms:W3CDTF">2024-06-15T00:23:03Z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0x01010056055B7319015E448FD1C412E8D3BF38</vt:lpwstr>
  </property>
  <property fmtid="{D5CDD505-2E9C-101B-9397-08002B2CF9AE}" pid="3" name="Order">
    <vt:r8>25100</vt:r8>
  </property>
  <property fmtid="{D5CDD505-2E9C-101B-9397-08002B2CF9AE}" pid="4" name="xd_ProgID">
    <vt:lpwstr/>
  </property>
  <property fmtid="{D5CDD505-2E9C-101B-9397-08002B2CF9AE}" pid="5" name="MediaServiceImageTags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bool>false</vt:bool>
  </property>
</Properties>
</file>