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0"/>
  </p:notesMasterIdLst>
  <p:sldIdLst>
    <p:sldId id="256" r:id="rId5"/>
    <p:sldId id="321" r:id="rId6"/>
    <p:sldId id="267" r:id="rId7"/>
    <p:sldId id="320" r:id="rId8"/>
    <p:sldId id="306" r:id="rId9"/>
    <p:sldId id="315" r:id="rId10"/>
    <p:sldId id="319" r:id="rId11"/>
    <p:sldId id="288" r:id="rId12"/>
    <p:sldId id="322" r:id="rId13"/>
    <p:sldId id="323" r:id="rId14"/>
    <p:sldId id="324" r:id="rId15"/>
    <p:sldId id="325" r:id="rId16"/>
    <p:sldId id="326" r:id="rId17"/>
    <p:sldId id="327" r:id="rId18"/>
    <p:sldId id="291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alyard Display" panose="020B0604020202020204" charset="0"/>
      <p:regular r:id="rId25"/>
      <p:bold r:id="rId26"/>
      <p:italic r:id="rId27"/>
      <p:boldItalic r:id="rId28"/>
    </p:embeddedFont>
    <p:embeddedFont>
      <p:font typeface="Halyard Display Light" panose="020B0604020202020204" charset="0"/>
      <p:regular r:id="rId29"/>
      <p:italic r:id="rId30"/>
    </p:embeddedFont>
    <p:embeddedFont>
      <p:font typeface="Halyard Text" panose="020B0604020202020204" charset="0"/>
      <p:regular r:id="rId31"/>
      <p:bold r:id="rId32"/>
    </p:embeddedFont>
    <p:embeddedFont>
      <p:font typeface="Halyard Text Book" panose="020B0604020202020204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1783E6-6650-49A3-BEDF-C9EAC18F91B5}">
          <p14:sldIdLst>
            <p14:sldId id="256"/>
            <p14:sldId id="321"/>
            <p14:sldId id="267"/>
            <p14:sldId id="320"/>
          </p14:sldIdLst>
        </p14:section>
        <p14:section name="Untitled Section" id="{E0609B0E-67E0-43B1-9A5C-2EDE709334C8}">
          <p14:sldIdLst>
            <p14:sldId id="306"/>
            <p14:sldId id="315"/>
            <p14:sldId id="319"/>
            <p14:sldId id="288"/>
            <p14:sldId id="322"/>
            <p14:sldId id="323"/>
            <p14:sldId id="324"/>
            <p14:sldId id="325"/>
            <p14:sldId id="326"/>
            <p14:sldId id="327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C8FBB9-698A-4D2F-8D7B-13E30F7C158F}" v="26" dt="2024-02-16T17:14:15.0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2"/>
    <p:restoredTop sz="94836"/>
  </p:normalViewPr>
  <p:slideViewPr>
    <p:cSldViewPr snapToGrid="0" snapToObjects="1">
      <p:cViewPr varScale="1">
        <p:scale>
          <a:sx n="104" d="100"/>
          <a:sy n="104" d="100"/>
        </p:scale>
        <p:origin x="10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microsoft.com/office/2015/10/relationships/revisionInfo" Target="revisionInfo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latin typeface="Halyard Display" panose="020B0604020202020204" charset="0"/>
              </a:rPr>
              <a:t>Top 10 Reasons for Referral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Sheet1!$B$14:$B$23</c:f>
              <c:strCache>
                <c:ptCount val="10"/>
                <c:pt idx="0">
                  <c:v>Other</c:v>
                </c:pt>
                <c:pt idx="1">
                  <c:v>Suicide</c:v>
                </c:pt>
                <c:pt idx="2">
                  <c:v>Academic Issues</c:v>
                </c:pt>
                <c:pt idx="3">
                  <c:v>Trauma</c:v>
                </c:pt>
                <c:pt idx="4">
                  <c:v>Self Esteem</c:v>
                </c:pt>
                <c:pt idx="5">
                  <c:v>Disruptive Behavior</c:v>
                </c:pt>
                <c:pt idx="6">
                  <c:v>Attention</c:v>
                </c:pt>
                <c:pt idx="7">
                  <c:v>Anger</c:v>
                </c:pt>
                <c:pt idx="8">
                  <c:v>Depression</c:v>
                </c:pt>
                <c:pt idx="9">
                  <c:v>Anxiety</c:v>
                </c:pt>
              </c:strCache>
            </c:strRef>
          </c:cat>
          <c:val>
            <c:numRef>
              <c:f>Sheet1!$C$14:$C$23</c:f>
            </c:numRef>
          </c:val>
          <c:extLst>
            <c:ext xmlns:c16="http://schemas.microsoft.com/office/drawing/2014/chart" uri="{C3380CC4-5D6E-409C-BE32-E72D297353CC}">
              <c16:uniqueId val="{00000000-6119-402E-A451-50129535F82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Sheet1!$B$14:$B$23</c:f>
              <c:strCache>
                <c:ptCount val="10"/>
                <c:pt idx="0">
                  <c:v>Other</c:v>
                </c:pt>
                <c:pt idx="1">
                  <c:v>Suicide</c:v>
                </c:pt>
                <c:pt idx="2">
                  <c:v>Academic Issues</c:v>
                </c:pt>
                <c:pt idx="3">
                  <c:v>Trauma</c:v>
                </c:pt>
                <c:pt idx="4">
                  <c:v>Self Esteem</c:v>
                </c:pt>
                <c:pt idx="5">
                  <c:v>Disruptive Behavior</c:v>
                </c:pt>
                <c:pt idx="6">
                  <c:v>Attention</c:v>
                </c:pt>
                <c:pt idx="7">
                  <c:v>Anger</c:v>
                </c:pt>
                <c:pt idx="8">
                  <c:v>Depression</c:v>
                </c:pt>
                <c:pt idx="9">
                  <c:v>Anxiety</c:v>
                </c:pt>
              </c:strCache>
            </c:strRef>
          </c:cat>
          <c:val>
            <c:numRef>
              <c:f>Sheet1!$D$14:$D$23</c:f>
              <c:numCache>
                <c:formatCode>0.00%</c:formatCode>
                <c:ptCount val="10"/>
                <c:pt idx="0">
                  <c:v>4.8863263146370836E-2</c:v>
                </c:pt>
                <c:pt idx="1">
                  <c:v>5.7285698646133636E-2</c:v>
                </c:pt>
                <c:pt idx="2">
                  <c:v>6.4635258913257679E-2</c:v>
                </c:pt>
                <c:pt idx="3">
                  <c:v>6.4941794694011609E-2</c:v>
                </c:pt>
                <c:pt idx="4">
                  <c:v>6.7569244243331023E-2</c:v>
                </c:pt>
                <c:pt idx="5">
                  <c:v>7.3269350071160089E-2</c:v>
                </c:pt>
                <c:pt idx="6">
                  <c:v>7.4984490749188046E-2</c:v>
                </c:pt>
                <c:pt idx="7">
                  <c:v>9.2157792942378566E-2</c:v>
                </c:pt>
                <c:pt idx="8">
                  <c:v>0.11562967558296537</c:v>
                </c:pt>
                <c:pt idx="9">
                  <c:v>0.1568733350363099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19-402E-A451-50129535F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12412255"/>
        <c:axId val="1521480815"/>
      </c:barChart>
      <c:catAx>
        <c:axId val="1112412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1480815"/>
        <c:crosses val="autoZero"/>
        <c:auto val="1"/>
        <c:lblAlgn val="ctr"/>
        <c:lblOffset val="100"/>
        <c:noMultiLvlLbl val="0"/>
      </c:catAx>
      <c:valAx>
        <c:axId val="15214808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12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E3C94-C8AF-4AEB-BE54-EDEBC25989B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557D39-46EE-420B-A1AA-A88725108CE1}">
      <dgm:prSet phldrT="[Text]"/>
      <dgm:spPr/>
      <dgm:t>
        <a:bodyPr/>
        <a:lstStyle/>
        <a:p>
          <a:r>
            <a:rPr lang="en-US" dirty="0"/>
            <a:t>Updates to the referral form to capture more accurate archiving data – LIVE   </a:t>
          </a:r>
        </a:p>
      </dgm:t>
    </dgm:pt>
    <dgm:pt modelId="{1872302E-A288-448F-803D-8F86A0BCC19B}" type="parTrans" cxnId="{3904CA42-5A0E-4FBD-B7D2-ACBA1E0C7B66}">
      <dgm:prSet/>
      <dgm:spPr/>
      <dgm:t>
        <a:bodyPr/>
        <a:lstStyle/>
        <a:p>
          <a:endParaRPr lang="en-US"/>
        </a:p>
      </dgm:t>
    </dgm:pt>
    <dgm:pt modelId="{D40755D1-1D17-4A7E-9296-E0A43473E90A}" type="sibTrans" cxnId="{3904CA42-5A0E-4FBD-B7D2-ACBA1E0C7B66}">
      <dgm:prSet/>
      <dgm:spPr/>
      <dgm:t>
        <a:bodyPr/>
        <a:lstStyle/>
        <a:p>
          <a:endParaRPr lang="en-US"/>
        </a:p>
      </dgm:t>
    </dgm:pt>
    <dgm:pt modelId="{21D80AC1-5B16-47F7-A8BB-2CA6FC3485BC}">
      <dgm:prSet phldrT="[Text]"/>
      <dgm:spPr/>
      <dgm:t>
        <a:bodyPr/>
        <a:lstStyle/>
        <a:p>
          <a:r>
            <a:rPr lang="en-US" dirty="0"/>
            <a:t>School Portal Dashboard Expansion – In Design </a:t>
          </a:r>
        </a:p>
      </dgm:t>
    </dgm:pt>
    <dgm:pt modelId="{0EF53D44-DEDC-4523-83A0-C3F54D0EC970}" type="parTrans" cxnId="{5E03D269-970A-4536-BF03-75BD114B5B47}">
      <dgm:prSet/>
      <dgm:spPr/>
      <dgm:t>
        <a:bodyPr/>
        <a:lstStyle/>
        <a:p>
          <a:endParaRPr lang="en-US"/>
        </a:p>
      </dgm:t>
    </dgm:pt>
    <dgm:pt modelId="{B9339F2E-42C7-49B0-95F3-70EBE0FF8B6A}" type="sibTrans" cxnId="{5E03D269-970A-4536-BF03-75BD114B5B47}">
      <dgm:prSet/>
      <dgm:spPr/>
      <dgm:t>
        <a:bodyPr/>
        <a:lstStyle/>
        <a:p>
          <a:endParaRPr lang="en-US"/>
        </a:p>
      </dgm:t>
    </dgm:pt>
    <dgm:pt modelId="{D7E0081F-3724-480E-BC50-3B70C95B5573}">
      <dgm:prSet phldrT="[Text]"/>
      <dgm:spPr/>
      <dgm:t>
        <a:bodyPr/>
        <a:lstStyle/>
        <a:p>
          <a:r>
            <a:rPr lang="en-US" dirty="0"/>
            <a:t>Reorganization of Diagnosis Data to create more accurate data – LIVE </a:t>
          </a:r>
        </a:p>
      </dgm:t>
    </dgm:pt>
    <dgm:pt modelId="{2A6A5451-6F88-4FA7-8818-2408CEB6C3A2}" type="parTrans" cxnId="{674F0801-E2D6-46F5-AACA-CD9451319253}">
      <dgm:prSet/>
      <dgm:spPr/>
      <dgm:t>
        <a:bodyPr/>
        <a:lstStyle/>
        <a:p>
          <a:endParaRPr lang="en-US"/>
        </a:p>
      </dgm:t>
    </dgm:pt>
    <dgm:pt modelId="{63338349-81C1-44B8-B08F-95265F8B0182}" type="sibTrans" cxnId="{674F0801-E2D6-46F5-AACA-CD9451319253}">
      <dgm:prSet/>
      <dgm:spPr/>
      <dgm:t>
        <a:bodyPr/>
        <a:lstStyle/>
        <a:p>
          <a:endParaRPr lang="en-US"/>
        </a:p>
      </dgm:t>
    </dgm:pt>
    <dgm:pt modelId="{64172295-3F9A-459F-906D-CF93CCE76C6A}">
      <dgm:prSet phldrT="[Text]"/>
      <dgm:spPr/>
      <dgm:t>
        <a:bodyPr/>
        <a:lstStyle/>
        <a:p>
          <a:r>
            <a:rPr lang="en-US" dirty="0"/>
            <a:t>Automation of End of Care Survey – In Process  </a:t>
          </a:r>
        </a:p>
      </dgm:t>
    </dgm:pt>
    <dgm:pt modelId="{CEEDD402-A58C-40EB-A2BE-F7E8F94684EB}" type="parTrans" cxnId="{56E870C8-A01F-49A8-9105-41951FE0A753}">
      <dgm:prSet/>
      <dgm:spPr/>
      <dgm:t>
        <a:bodyPr/>
        <a:lstStyle/>
        <a:p>
          <a:endParaRPr lang="en-US"/>
        </a:p>
      </dgm:t>
    </dgm:pt>
    <dgm:pt modelId="{C00B419A-B077-4465-9367-9982622065A9}" type="sibTrans" cxnId="{56E870C8-A01F-49A8-9105-41951FE0A753}">
      <dgm:prSet/>
      <dgm:spPr/>
      <dgm:t>
        <a:bodyPr/>
        <a:lstStyle/>
        <a:p>
          <a:endParaRPr lang="en-US"/>
        </a:p>
      </dgm:t>
    </dgm:pt>
    <dgm:pt modelId="{2483C197-79A0-40DC-81AD-2FA191A5B010}">
      <dgm:prSet phldrT="[Text]"/>
      <dgm:spPr/>
      <dgm:t>
        <a:bodyPr/>
        <a:lstStyle/>
        <a:p>
          <a:r>
            <a:rPr lang="en-US" dirty="0"/>
            <a:t>CIS Automation, including reminder, and follow up session launch – LIVE  </a:t>
          </a:r>
        </a:p>
      </dgm:t>
    </dgm:pt>
    <dgm:pt modelId="{64FAAAF0-7962-4C82-9C1C-CB0E2C46EF52}" type="parTrans" cxnId="{CAB9712C-4681-4521-A39A-E1410AA1153D}">
      <dgm:prSet/>
      <dgm:spPr/>
      <dgm:t>
        <a:bodyPr/>
        <a:lstStyle/>
        <a:p>
          <a:endParaRPr lang="en-US"/>
        </a:p>
      </dgm:t>
    </dgm:pt>
    <dgm:pt modelId="{7EF7FEC1-DDF4-476B-B5E1-A709F86C1009}" type="sibTrans" cxnId="{CAB9712C-4681-4521-A39A-E1410AA1153D}">
      <dgm:prSet/>
      <dgm:spPr/>
      <dgm:t>
        <a:bodyPr/>
        <a:lstStyle/>
        <a:p>
          <a:endParaRPr lang="en-US"/>
        </a:p>
      </dgm:t>
    </dgm:pt>
    <dgm:pt modelId="{A8E272D1-591C-4AB9-9197-95D3779D9D25}" type="pres">
      <dgm:prSet presAssocID="{8BFE3C94-C8AF-4AEB-BE54-EDEBC25989B5}" presName="linear" presStyleCnt="0">
        <dgm:presLayoutVars>
          <dgm:dir/>
          <dgm:animLvl val="lvl"/>
          <dgm:resizeHandles val="exact"/>
        </dgm:presLayoutVars>
      </dgm:prSet>
      <dgm:spPr/>
    </dgm:pt>
    <dgm:pt modelId="{61FD630A-22E9-4422-B674-11248B8F9FCE}" type="pres">
      <dgm:prSet presAssocID="{2483C197-79A0-40DC-81AD-2FA191A5B010}" presName="parentLin" presStyleCnt="0"/>
      <dgm:spPr/>
    </dgm:pt>
    <dgm:pt modelId="{4E1DC0E8-C676-4FAE-B95F-3E277AE4DD3B}" type="pres">
      <dgm:prSet presAssocID="{2483C197-79A0-40DC-81AD-2FA191A5B010}" presName="parentLeftMargin" presStyleLbl="node1" presStyleIdx="0" presStyleCnt="5"/>
      <dgm:spPr/>
    </dgm:pt>
    <dgm:pt modelId="{9BA2351C-90B3-4DED-8684-BF7083B200EC}" type="pres">
      <dgm:prSet presAssocID="{2483C197-79A0-40DC-81AD-2FA191A5B01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EAB69E7-010B-473B-82CA-DC166B9FA2E7}" type="pres">
      <dgm:prSet presAssocID="{2483C197-79A0-40DC-81AD-2FA191A5B010}" presName="negativeSpace" presStyleCnt="0"/>
      <dgm:spPr/>
    </dgm:pt>
    <dgm:pt modelId="{4EC589E0-231C-4682-B9E9-2DDC68B19CD7}" type="pres">
      <dgm:prSet presAssocID="{2483C197-79A0-40DC-81AD-2FA191A5B010}" presName="childText" presStyleLbl="conFgAcc1" presStyleIdx="0" presStyleCnt="5">
        <dgm:presLayoutVars>
          <dgm:bulletEnabled val="1"/>
        </dgm:presLayoutVars>
      </dgm:prSet>
      <dgm:spPr/>
    </dgm:pt>
    <dgm:pt modelId="{050B8AB8-3DFD-419E-9690-05E551949F90}" type="pres">
      <dgm:prSet presAssocID="{7EF7FEC1-DDF4-476B-B5E1-A709F86C1009}" presName="spaceBetweenRectangles" presStyleCnt="0"/>
      <dgm:spPr/>
    </dgm:pt>
    <dgm:pt modelId="{15486EC2-693A-46FA-B8E1-5D376C43FCB9}" type="pres">
      <dgm:prSet presAssocID="{47557D39-46EE-420B-A1AA-A88725108CE1}" presName="parentLin" presStyleCnt="0"/>
      <dgm:spPr/>
    </dgm:pt>
    <dgm:pt modelId="{322641C8-2BD8-44F2-AA76-534BBD23992E}" type="pres">
      <dgm:prSet presAssocID="{47557D39-46EE-420B-A1AA-A88725108CE1}" presName="parentLeftMargin" presStyleLbl="node1" presStyleIdx="0" presStyleCnt="5"/>
      <dgm:spPr/>
    </dgm:pt>
    <dgm:pt modelId="{A6BFF32F-AD2D-4402-834A-43FA61A0ACA7}" type="pres">
      <dgm:prSet presAssocID="{47557D39-46EE-420B-A1AA-A88725108CE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EB2C693-46A8-41A7-BB61-3EFD4332279C}" type="pres">
      <dgm:prSet presAssocID="{47557D39-46EE-420B-A1AA-A88725108CE1}" presName="negativeSpace" presStyleCnt="0"/>
      <dgm:spPr/>
    </dgm:pt>
    <dgm:pt modelId="{4362AAC0-562E-4982-8792-01E87C68E589}" type="pres">
      <dgm:prSet presAssocID="{47557D39-46EE-420B-A1AA-A88725108CE1}" presName="childText" presStyleLbl="conFgAcc1" presStyleIdx="1" presStyleCnt="5">
        <dgm:presLayoutVars>
          <dgm:bulletEnabled val="1"/>
        </dgm:presLayoutVars>
      </dgm:prSet>
      <dgm:spPr/>
    </dgm:pt>
    <dgm:pt modelId="{ADC55D5A-9429-4B91-AE4D-FAB5017FFE92}" type="pres">
      <dgm:prSet presAssocID="{D40755D1-1D17-4A7E-9296-E0A43473E90A}" presName="spaceBetweenRectangles" presStyleCnt="0"/>
      <dgm:spPr/>
    </dgm:pt>
    <dgm:pt modelId="{2F0DD8C9-14FA-421D-986A-6DB81A6E016D}" type="pres">
      <dgm:prSet presAssocID="{D7E0081F-3724-480E-BC50-3B70C95B5573}" presName="parentLin" presStyleCnt="0"/>
      <dgm:spPr/>
    </dgm:pt>
    <dgm:pt modelId="{5B8A466C-11E8-4B06-AF99-2BA1A874BC94}" type="pres">
      <dgm:prSet presAssocID="{D7E0081F-3724-480E-BC50-3B70C95B5573}" presName="parentLeftMargin" presStyleLbl="node1" presStyleIdx="1" presStyleCnt="5"/>
      <dgm:spPr/>
    </dgm:pt>
    <dgm:pt modelId="{8FE0AD68-6329-42A5-B71E-D813121AF90A}" type="pres">
      <dgm:prSet presAssocID="{D7E0081F-3724-480E-BC50-3B70C95B557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FF44E88-8AC6-4B34-8FDB-F6E433816C78}" type="pres">
      <dgm:prSet presAssocID="{D7E0081F-3724-480E-BC50-3B70C95B5573}" presName="negativeSpace" presStyleCnt="0"/>
      <dgm:spPr/>
    </dgm:pt>
    <dgm:pt modelId="{D22A0C4A-5A40-4246-AF0E-96EEE13B4451}" type="pres">
      <dgm:prSet presAssocID="{D7E0081F-3724-480E-BC50-3B70C95B5573}" presName="childText" presStyleLbl="conFgAcc1" presStyleIdx="2" presStyleCnt="5">
        <dgm:presLayoutVars>
          <dgm:bulletEnabled val="1"/>
        </dgm:presLayoutVars>
      </dgm:prSet>
      <dgm:spPr/>
    </dgm:pt>
    <dgm:pt modelId="{035776FD-041B-4957-9E3A-A1EFB8A7CDC4}" type="pres">
      <dgm:prSet presAssocID="{63338349-81C1-44B8-B08F-95265F8B0182}" presName="spaceBetweenRectangles" presStyleCnt="0"/>
      <dgm:spPr/>
    </dgm:pt>
    <dgm:pt modelId="{FD1BEFF5-465A-40D6-8A22-305C0EBAF34C}" type="pres">
      <dgm:prSet presAssocID="{64172295-3F9A-459F-906D-CF93CCE76C6A}" presName="parentLin" presStyleCnt="0"/>
      <dgm:spPr/>
    </dgm:pt>
    <dgm:pt modelId="{B29A0940-F41D-4D05-A1B3-C66BB796BCFC}" type="pres">
      <dgm:prSet presAssocID="{64172295-3F9A-459F-906D-CF93CCE76C6A}" presName="parentLeftMargin" presStyleLbl="node1" presStyleIdx="2" presStyleCnt="5"/>
      <dgm:spPr/>
    </dgm:pt>
    <dgm:pt modelId="{D4B921A1-7932-4E5B-8519-FD2DD33BA219}" type="pres">
      <dgm:prSet presAssocID="{64172295-3F9A-459F-906D-CF93CCE76C6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2E46945-A22F-49BD-9BEB-D7617036E604}" type="pres">
      <dgm:prSet presAssocID="{64172295-3F9A-459F-906D-CF93CCE76C6A}" presName="negativeSpace" presStyleCnt="0"/>
      <dgm:spPr/>
    </dgm:pt>
    <dgm:pt modelId="{21643473-AFFA-442F-BE6A-DE67ED03D3FA}" type="pres">
      <dgm:prSet presAssocID="{64172295-3F9A-459F-906D-CF93CCE76C6A}" presName="childText" presStyleLbl="conFgAcc1" presStyleIdx="3" presStyleCnt="5">
        <dgm:presLayoutVars>
          <dgm:bulletEnabled val="1"/>
        </dgm:presLayoutVars>
      </dgm:prSet>
      <dgm:spPr/>
    </dgm:pt>
    <dgm:pt modelId="{46AC6890-A392-4CB5-815E-125039D566DD}" type="pres">
      <dgm:prSet presAssocID="{C00B419A-B077-4465-9367-9982622065A9}" presName="spaceBetweenRectangles" presStyleCnt="0"/>
      <dgm:spPr/>
    </dgm:pt>
    <dgm:pt modelId="{A6F39F27-F1F7-4AE9-B4B8-5BFE4C1AD155}" type="pres">
      <dgm:prSet presAssocID="{21D80AC1-5B16-47F7-A8BB-2CA6FC3485BC}" presName="parentLin" presStyleCnt="0"/>
      <dgm:spPr/>
    </dgm:pt>
    <dgm:pt modelId="{77D082EC-C935-4745-A45B-D593DD38CCC7}" type="pres">
      <dgm:prSet presAssocID="{21D80AC1-5B16-47F7-A8BB-2CA6FC3485BC}" presName="parentLeftMargin" presStyleLbl="node1" presStyleIdx="3" presStyleCnt="5"/>
      <dgm:spPr/>
    </dgm:pt>
    <dgm:pt modelId="{F6963A31-033E-41D1-A84D-FB2CC3F11DB6}" type="pres">
      <dgm:prSet presAssocID="{21D80AC1-5B16-47F7-A8BB-2CA6FC3485B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777787B-8F18-48D1-9834-F6BA68CB94DF}" type="pres">
      <dgm:prSet presAssocID="{21D80AC1-5B16-47F7-A8BB-2CA6FC3485BC}" presName="negativeSpace" presStyleCnt="0"/>
      <dgm:spPr/>
    </dgm:pt>
    <dgm:pt modelId="{4FDEDA53-E3DA-4B3A-A620-D1F661EE870F}" type="pres">
      <dgm:prSet presAssocID="{21D80AC1-5B16-47F7-A8BB-2CA6FC3485B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86D2700-AEAD-4FFB-8B7F-B16B3F1AC5DB}" type="presOf" srcId="{8BFE3C94-C8AF-4AEB-BE54-EDEBC25989B5}" destId="{A8E272D1-591C-4AB9-9197-95D3779D9D25}" srcOrd="0" destOrd="0" presId="urn:microsoft.com/office/officeart/2005/8/layout/list1"/>
    <dgm:cxn modelId="{3D94E500-207F-4877-815F-3601ADA73CFB}" type="presOf" srcId="{64172295-3F9A-459F-906D-CF93CCE76C6A}" destId="{D4B921A1-7932-4E5B-8519-FD2DD33BA219}" srcOrd="1" destOrd="0" presId="urn:microsoft.com/office/officeart/2005/8/layout/list1"/>
    <dgm:cxn modelId="{674F0801-E2D6-46F5-AACA-CD9451319253}" srcId="{8BFE3C94-C8AF-4AEB-BE54-EDEBC25989B5}" destId="{D7E0081F-3724-480E-BC50-3B70C95B5573}" srcOrd="2" destOrd="0" parTransId="{2A6A5451-6F88-4FA7-8818-2408CEB6C3A2}" sibTransId="{63338349-81C1-44B8-B08F-95265F8B0182}"/>
    <dgm:cxn modelId="{8D5CEB18-B583-46DC-804E-7A2E88FBB3CF}" type="presOf" srcId="{21D80AC1-5B16-47F7-A8BB-2CA6FC3485BC}" destId="{77D082EC-C935-4745-A45B-D593DD38CCC7}" srcOrd="0" destOrd="0" presId="urn:microsoft.com/office/officeart/2005/8/layout/list1"/>
    <dgm:cxn modelId="{81CEC319-AEF7-409B-A7AC-8618BFC29961}" type="presOf" srcId="{21D80AC1-5B16-47F7-A8BB-2CA6FC3485BC}" destId="{F6963A31-033E-41D1-A84D-FB2CC3F11DB6}" srcOrd="1" destOrd="0" presId="urn:microsoft.com/office/officeart/2005/8/layout/list1"/>
    <dgm:cxn modelId="{CAB9712C-4681-4521-A39A-E1410AA1153D}" srcId="{8BFE3C94-C8AF-4AEB-BE54-EDEBC25989B5}" destId="{2483C197-79A0-40DC-81AD-2FA191A5B010}" srcOrd="0" destOrd="0" parTransId="{64FAAAF0-7962-4C82-9C1C-CB0E2C46EF52}" sibTransId="{7EF7FEC1-DDF4-476B-B5E1-A709F86C1009}"/>
    <dgm:cxn modelId="{C266D83A-6729-4C83-AF00-CA532FB40AF9}" type="presOf" srcId="{2483C197-79A0-40DC-81AD-2FA191A5B010}" destId="{4E1DC0E8-C676-4FAE-B95F-3E277AE4DD3B}" srcOrd="0" destOrd="0" presId="urn:microsoft.com/office/officeart/2005/8/layout/list1"/>
    <dgm:cxn modelId="{3904CA42-5A0E-4FBD-B7D2-ACBA1E0C7B66}" srcId="{8BFE3C94-C8AF-4AEB-BE54-EDEBC25989B5}" destId="{47557D39-46EE-420B-A1AA-A88725108CE1}" srcOrd="1" destOrd="0" parTransId="{1872302E-A288-448F-803D-8F86A0BCC19B}" sibTransId="{D40755D1-1D17-4A7E-9296-E0A43473E90A}"/>
    <dgm:cxn modelId="{9C2F5147-DE43-4390-B5F6-7F3DE7B9799A}" type="presOf" srcId="{D7E0081F-3724-480E-BC50-3B70C95B5573}" destId="{8FE0AD68-6329-42A5-B71E-D813121AF90A}" srcOrd="1" destOrd="0" presId="urn:microsoft.com/office/officeart/2005/8/layout/list1"/>
    <dgm:cxn modelId="{5E03D269-970A-4536-BF03-75BD114B5B47}" srcId="{8BFE3C94-C8AF-4AEB-BE54-EDEBC25989B5}" destId="{21D80AC1-5B16-47F7-A8BB-2CA6FC3485BC}" srcOrd="4" destOrd="0" parTransId="{0EF53D44-DEDC-4523-83A0-C3F54D0EC970}" sibTransId="{B9339F2E-42C7-49B0-95F3-70EBE0FF8B6A}"/>
    <dgm:cxn modelId="{7F79956F-4DD8-447F-8A05-78C3D865C58E}" type="presOf" srcId="{D7E0081F-3724-480E-BC50-3B70C95B5573}" destId="{5B8A466C-11E8-4B06-AF99-2BA1A874BC94}" srcOrd="0" destOrd="0" presId="urn:microsoft.com/office/officeart/2005/8/layout/list1"/>
    <dgm:cxn modelId="{56E870C8-A01F-49A8-9105-41951FE0A753}" srcId="{8BFE3C94-C8AF-4AEB-BE54-EDEBC25989B5}" destId="{64172295-3F9A-459F-906D-CF93CCE76C6A}" srcOrd="3" destOrd="0" parTransId="{CEEDD402-A58C-40EB-A2BE-F7E8F94684EB}" sibTransId="{C00B419A-B077-4465-9367-9982622065A9}"/>
    <dgm:cxn modelId="{AD1CC3D0-05E9-4E53-BA5C-6E257E1E9B2B}" type="presOf" srcId="{47557D39-46EE-420B-A1AA-A88725108CE1}" destId="{A6BFF32F-AD2D-4402-834A-43FA61A0ACA7}" srcOrd="1" destOrd="0" presId="urn:microsoft.com/office/officeart/2005/8/layout/list1"/>
    <dgm:cxn modelId="{87C5DBDA-B2FC-4163-90DC-BB280FD33150}" type="presOf" srcId="{64172295-3F9A-459F-906D-CF93CCE76C6A}" destId="{B29A0940-F41D-4D05-A1B3-C66BB796BCFC}" srcOrd="0" destOrd="0" presId="urn:microsoft.com/office/officeart/2005/8/layout/list1"/>
    <dgm:cxn modelId="{C6C7CCEE-A7C7-4B50-8BA6-5FC7C96EEE56}" type="presOf" srcId="{2483C197-79A0-40DC-81AD-2FA191A5B010}" destId="{9BA2351C-90B3-4DED-8684-BF7083B200EC}" srcOrd="1" destOrd="0" presId="urn:microsoft.com/office/officeart/2005/8/layout/list1"/>
    <dgm:cxn modelId="{9A9D78F4-EAA5-4543-80AC-81383E5EC050}" type="presOf" srcId="{47557D39-46EE-420B-A1AA-A88725108CE1}" destId="{322641C8-2BD8-44F2-AA76-534BBD23992E}" srcOrd="0" destOrd="0" presId="urn:microsoft.com/office/officeart/2005/8/layout/list1"/>
    <dgm:cxn modelId="{FEF5117C-CAE3-481B-922D-BF89001AF99A}" type="presParOf" srcId="{A8E272D1-591C-4AB9-9197-95D3779D9D25}" destId="{61FD630A-22E9-4422-B674-11248B8F9FCE}" srcOrd="0" destOrd="0" presId="urn:microsoft.com/office/officeart/2005/8/layout/list1"/>
    <dgm:cxn modelId="{EBB2E958-D674-4FDF-B6F5-52A1FF9AE382}" type="presParOf" srcId="{61FD630A-22E9-4422-B674-11248B8F9FCE}" destId="{4E1DC0E8-C676-4FAE-B95F-3E277AE4DD3B}" srcOrd="0" destOrd="0" presId="urn:microsoft.com/office/officeart/2005/8/layout/list1"/>
    <dgm:cxn modelId="{7CFCCB6E-C24B-41A6-8287-10CD6AEBF85E}" type="presParOf" srcId="{61FD630A-22E9-4422-B674-11248B8F9FCE}" destId="{9BA2351C-90B3-4DED-8684-BF7083B200EC}" srcOrd="1" destOrd="0" presId="urn:microsoft.com/office/officeart/2005/8/layout/list1"/>
    <dgm:cxn modelId="{AD5628EF-4676-4165-BA6B-B02A0B43BBAF}" type="presParOf" srcId="{A8E272D1-591C-4AB9-9197-95D3779D9D25}" destId="{0EAB69E7-010B-473B-82CA-DC166B9FA2E7}" srcOrd="1" destOrd="0" presId="urn:microsoft.com/office/officeart/2005/8/layout/list1"/>
    <dgm:cxn modelId="{A39D4136-9D14-4473-9AF0-444D2F3D4903}" type="presParOf" srcId="{A8E272D1-591C-4AB9-9197-95D3779D9D25}" destId="{4EC589E0-231C-4682-B9E9-2DDC68B19CD7}" srcOrd="2" destOrd="0" presId="urn:microsoft.com/office/officeart/2005/8/layout/list1"/>
    <dgm:cxn modelId="{9ED44631-D3C6-4404-881C-7E7FE8B70F9F}" type="presParOf" srcId="{A8E272D1-591C-4AB9-9197-95D3779D9D25}" destId="{050B8AB8-3DFD-419E-9690-05E551949F90}" srcOrd="3" destOrd="0" presId="urn:microsoft.com/office/officeart/2005/8/layout/list1"/>
    <dgm:cxn modelId="{6506A9AC-1007-4BFF-AEFA-F82F00D757FC}" type="presParOf" srcId="{A8E272D1-591C-4AB9-9197-95D3779D9D25}" destId="{15486EC2-693A-46FA-B8E1-5D376C43FCB9}" srcOrd="4" destOrd="0" presId="urn:microsoft.com/office/officeart/2005/8/layout/list1"/>
    <dgm:cxn modelId="{A7B6A0FC-294A-455B-9543-2B6354430995}" type="presParOf" srcId="{15486EC2-693A-46FA-B8E1-5D376C43FCB9}" destId="{322641C8-2BD8-44F2-AA76-534BBD23992E}" srcOrd="0" destOrd="0" presId="urn:microsoft.com/office/officeart/2005/8/layout/list1"/>
    <dgm:cxn modelId="{C68ADC0A-C394-479B-8AED-780399A4336B}" type="presParOf" srcId="{15486EC2-693A-46FA-B8E1-5D376C43FCB9}" destId="{A6BFF32F-AD2D-4402-834A-43FA61A0ACA7}" srcOrd="1" destOrd="0" presId="urn:microsoft.com/office/officeart/2005/8/layout/list1"/>
    <dgm:cxn modelId="{80513312-6236-4A86-BAAD-4F5503283188}" type="presParOf" srcId="{A8E272D1-591C-4AB9-9197-95D3779D9D25}" destId="{BEB2C693-46A8-41A7-BB61-3EFD4332279C}" srcOrd="5" destOrd="0" presId="urn:microsoft.com/office/officeart/2005/8/layout/list1"/>
    <dgm:cxn modelId="{60FC0DE3-C512-4DB8-9105-3DA605CBE643}" type="presParOf" srcId="{A8E272D1-591C-4AB9-9197-95D3779D9D25}" destId="{4362AAC0-562E-4982-8792-01E87C68E589}" srcOrd="6" destOrd="0" presId="urn:microsoft.com/office/officeart/2005/8/layout/list1"/>
    <dgm:cxn modelId="{E142AA32-8471-4940-9E9D-2EB327AC5FEB}" type="presParOf" srcId="{A8E272D1-591C-4AB9-9197-95D3779D9D25}" destId="{ADC55D5A-9429-4B91-AE4D-FAB5017FFE92}" srcOrd="7" destOrd="0" presId="urn:microsoft.com/office/officeart/2005/8/layout/list1"/>
    <dgm:cxn modelId="{2244687B-347D-4110-A6A0-D54BDA55BF7A}" type="presParOf" srcId="{A8E272D1-591C-4AB9-9197-95D3779D9D25}" destId="{2F0DD8C9-14FA-421D-986A-6DB81A6E016D}" srcOrd="8" destOrd="0" presId="urn:microsoft.com/office/officeart/2005/8/layout/list1"/>
    <dgm:cxn modelId="{33F047AB-DB1F-4B06-AF9B-CDE7C42A99BA}" type="presParOf" srcId="{2F0DD8C9-14FA-421D-986A-6DB81A6E016D}" destId="{5B8A466C-11E8-4B06-AF99-2BA1A874BC94}" srcOrd="0" destOrd="0" presId="urn:microsoft.com/office/officeart/2005/8/layout/list1"/>
    <dgm:cxn modelId="{A18F8C34-AC86-4499-B63A-6EFEF3BB8F17}" type="presParOf" srcId="{2F0DD8C9-14FA-421D-986A-6DB81A6E016D}" destId="{8FE0AD68-6329-42A5-B71E-D813121AF90A}" srcOrd="1" destOrd="0" presId="urn:microsoft.com/office/officeart/2005/8/layout/list1"/>
    <dgm:cxn modelId="{48EBC877-0F29-4388-A5F6-FE71669B6EE2}" type="presParOf" srcId="{A8E272D1-591C-4AB9-9197-95D3779D9D25}" destId="{2FF44E88-8AC6-4B34-8FDB-F6E433816C78}" srcOrd="9" destOrd="0" presId="urn:microsoft.com/office/officeart/2005/8/layout/list1"/>
    <dgm:cxn modelId="{F96401D5-7E43-47E2-B4C0-6826D3110B11}" type="presParOf" srcId="{A8E272D1-591C-4AB9-9197-95D3779D9D25}" destId="{D22A0C4A-5A40-4246-AF0E-96EEE13B4451}" srcOrd="10" destOrd="0" presId="urn:microsoft.com/office/officeart/2005/8/layout/list1"/>
    <dgm:cxn modelId="{A1254957-D12F-48C0-8FA9-89EBAD31219E}" type="presParOf" srcId="{A8E272D1-591C-4AB9-9197-95D3779D9D25}" destId="{035776FD-041B-4957-9E3A-A1EFB8A7CDC4}" srcOrd="11" destOrd="0" presId="urn:microsoft.com/office/officeart/2005/8/layout/list1"/>
    <dgm:cxn modelId="{9915EEDB-740E-435A-9071-FA03B9083428}" type="presParOf" srcId="{A8E272D1-591C-4AB9-9197-95D3779D9D25}" destId="{FD1BEFF5-465A-40D6-8A22-305C0EBAF34C}" srcOrd="12" destOrd="0" presId="urn:microsoft.com/office/officeart/2005/8/layout/list1"/>
    <dgm:cxn modelId="{9366FD3C-CBF7-47A4-B1AC-9DC080E842BC}" type="presParOf" srcId="{FD1BEFF5-465A-40D6-8A22-305C0EBAF34C}" destId="{B29A0940-F41D-4D05-A1B3-C66BB796BCFC}" srcOrd="0" destOrd="0" presId="urn:microsoft.com/office/officeart/2005/8/layout/list1"/>
    <dgm:cxn modelId="{B8F4B1E9-911D-4628-B380-962FE84C4291}" type="presParOf" srcId="{FD1BEFF5-465A-40D6-8A22-305C0EBAF34C}" destId="{D4B921A1-7932-4E5B-8519-FD2DD33BA219}" srcOrd="1" destOrd="0" presId="urn:microsoft.com/office/officeart/2005/8/layout/list1"/>
    <dgm:cxn modelId="{473CCD0E-959B-4D7E-8111-BF75D1A8E5F6}" type="presParOf" srcId="{A8E272D1-591C-4AB9-9197-95D3779D9D25}" destId="{62E46945-A22F-49BD-9BEB-D7617036E604}" srcOrd="13" destOrd="0" presId="urn:microsoft.com/office/officeart/2005/8/layout/list1"/>
    <dgm:cxn modelId="{E05668C5-C55C-4D14-B7C4-D03F33EFD5D3}" type="presParOf" srcId="{A8E272D1-591C-4AB9-9197-95D3779D9D25}" destId="{21643473-AFFA-442F-BE6A-DE67ED03D3FA}" srcOrd="14" destOrd="0" presId="urn:microsoft.com/office/officeart/2005/8/layout/list1"/>
    <dgm:cxn modelId="{EE81FF9F-CA72-4C8F-8EFE-AADCB2CCB2BF}" type="presParOf" srcId="{A8E272D1-591C-4AB9-9197-95D3779D9D25}" destId="{46AC6890-A392-4CB5-815E-125039D566DD}" srcOrd="15" destOrd="0" presId="urn:microsoft.com/office/officeart/2005/8/layout/list1"/>
    <dgm:cxn modelId="{5F33A47B-EC06-4532-9F49-B0B041D31D35}" type="presParOf" srcId="{A8E272D1-591C-4AB9-9197-95D3779D9D25}" destId="{A6F39F27-F1F7-4AE9-B4B8-5BFE4C1AD155}" srcOrd="16" destOrd="0" presId="urn:microsoft.com/office/officeart/2005/8/layout/list1"/>
    <dgm:cxn modelId="{055DDA09-A997-44A4-B47D-DA64D808E501}" type="presParOf" srcId="{A6F39F27-F1F7-4AE9-B4B8-5BFE4C1AD155}" destId="{77D082EC-C935-4745-A45B-D593DD38CCC7}" srcOrd="0" destOrd="0" presId="urn:microsoft.com/office/officeart/2005/8/layout/list1"/>
    <dgm:cxn modelId="{24C719E0-BE98-4D51-B757-0EC7F8A69ECB}" type="presParOf" srcId="{A6F39F27-F1F7-4AE9-B4B8-5BFE4C1AD155}" destId="{F6963A31-033E-41D1-A84D-FB2CC3F11DB6}" srcOrd="1" destOrd="0" presId="urn:microsoft.com/office/officeart/2005/8/layout/list1"/>
    <dgm:cxn modelId="{5E2F3030-6FA1-49AD-B2A3-9BD3A2B76EE6}" type="presParOf" srcId="{A8E272D1-591C-4AB9-9197-95D3779D9D25}" destId="{5777787B-8F18-48D1-9834-F6BA68CB94DF}" srcOrd="17" destOrd="0" presId="urn:microsoft.com/office/officeart/2005/8/layout/list1"/>
    <dgm:cxn modelId="{1B1F3F9A-10D7-4684-8021-6B78A053431F}" type="presParOf" srcId="{A8E272D1-591C-4AB9-9197-95D3779D9D25}" destId="{4FDEDA53-E3DA-4B3A-A620-D1F661EE870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589E0-231C-4682-B9E9-2DDC68B19CD7}">
      <dsp:nvSpPr>
        <dsp:cNvPr id="0" name=""/>
        <dsp:cNvSpPr/>
      </dsp:nvSpPr>
      <dsp:spPr>
        <a:xfrm>
          <a:off x="0" y="316985"/>
          <a:ext cx="11049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2351C-90B3-4DED-8684-BF7083B200EC}">
      <dsp:nvSpPr>
        <dsp:cNvPr id="0" name=""/>
        <dsp:cNvSpPr/>
      </dsp:nvSpPr>
      <dsp:spPr>
        <a:xfrm>
          <a:off x="552450" y="51305"/>
          <a:ext cx="77343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338" tIns="0" rIns="29233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CIS Automation, including reminder, and follow up session launch – LIVE  </a:t>
          </a:r>
        </a:p>
      </dsp:txBody>
      <dsp:txXfrm>
        <a:off x="578389" y="77244"/>
        <a:ext cx="7682422" cy="479482"/>
      </dsp:txXfrm>
    </dsp:sp>
    <dsp:sp modelId="{4362AAC0-562E-4982-8792-01E87C68E589}">
      <dsp:nvSpPr>
        <dsp:cNvPr id="0" name=""/>
        <dsp:cNvSpPr/>
      </dsp:nvSpPr>
      <dsp:spPr>
        <a:xfrm>
          <a:off x="0" y="1133465"/>
          <a:ext cx="11049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FF32F-AD2D-4402-834A-43FA61A0ACA7}">
      <dsp:nvSpPr>
        <dsp:cNvPr id="0" name=""/>
        <dsp:cNvSpPr/>
      </dsp:nvSpPr>
      <dsp:spPr>
        <a:xfrm>
          <a:off x="552450" y="867785"/>
          <a:ext cx="77343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338" tIns="0" rIns="29233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Updates to the referral form to capture more accurate archiving data – LIVE   </a:t>
          </a:r>
        </a:p>
      </dsp:txBody>
      <dsp:txXfrm>
        <a:off x="578389" y="893724"/>
        <a:ext cx="7682422" cy="479482"/>
      </dsp:txXfrm>
    </dsp:sp>
    <dsp:sp modelId="{D22A0C4A-5A40-4246-AF0E-96EEE13B4451}">
      <dsp:nvSpPr>
        <dsp:cNvPr id="0" name=""/>
        <dsp:cNvSpPr/>
      </dsp:nvSpPr>
      <dsp:spPr>
        <a:xfrm>
          <a:off x="0" y="1949945"/>
          <a:ext cx="11049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0AD68-6329-42A5-B71E-D813121AF90A}">
      <dsp:nvSpPr>
        <dsp:cNvPr id="0" name=""/>
        <dsp:cNvSpPr/>
      </dsp:nvSpPr>
      <dsp:spPr>
        <a:xfrm>
          <a:off x="552450" y="1684266"/>
          <a:ext cx="77343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338" tIns="0" rIns="29233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Reorganization of Diagnosis Data to create more accurate data – LIVE </a:t>
          </a:r>
        </a:p>
      </dsp:txBody>
      <dsp:txXfrm>
        <a:off x="578389" y="1710205"/>
        <a:ext cx="7682422" cy="479482"/>
      </dsp:txXfrm>
    </dsp:sp>
    <dsp:sp modelId="{21643473-AFFA-442F-BE6A-DE67ED03D3FA}">
      <dsp:nvSpPr>
        <dsp:cNvPr id="0" name=""/>
        <dsp:cNvSpPr/>
      </dsp:nvSpPr>
      <dsp:spPr>
        <a:xfrm>
          <a:off x="0" y="2766426"/>
          <a:ext cx="11049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921A1-7932-4E5B-8519-FD2DD33BA219}">
      <dsp:nvSpPr>
        <dsp:cNvPr id="0" name=""/>
        <dsp:cNvSpPr/>
      </dsp:nvSpPr>
      <dsp:spPr>
        <a:xfrm>
          <a:off x="552450" y="2500745"/>
          <a:ext cx="77343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338" tIns="0" rIns="29233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Automation of End of Care Survey – In Process  </a:t>
          </a:r>
        </a:p>
      </dsp:txBody>
      <dsp:txXfrm>
        <a:off x="578389" y="2526684"/>
        <a:ext cx="7682422" cy="479482"/>
      </dsp:txXfrm>
    </dsp:sp>
    <dsp:sp modelId="{4FDEDA53-E3DA-4B3A-A620-D1F661EE870F}">
      <dsp:nvSpPr>
        <dsp:cNvPr id="0" name=""/>
        <dsp:cNvSpPr/>
      </dsp:nvSpPr>
      <dsp:spPr>
        <a:xfrm>
          <a:off x="0" y="3582906"/>
          <a:ext cx="11049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63A31-033E-41D1-A84D-FB2CC3F11DB6}">
      <dsp:nvSpPr>
        <dsp:cNvPr id="0" name=""/>
        <dsp:cNvSpPr/>
      </dsp:nvSpPr>
      <dsp:spPr>
        <a:xfrm>
          <a:off x="552450" y="3317226"/>
          <a:ext cx="77343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338" tIns="0" rIns="29233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School Portal Dashboard Expansion – In Design </a:t>
          </a:r>
        </a:p>
      </dsp:txBody>
      <dsp:txXfrm>
        <a:off x="578389" y="3343165"/>
        <a:ext cx="768242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5F49D-B33F-E046-A1CA-7A3472AE117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F1F8-2AA6-5148-ACAA-D0FE1D9BF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6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51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Percent of the increase :  30% increase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8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3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E89C81-CB6B-C64E-8086-8527C7FDB9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520653"/>
            <a:ext cx="3968826" cy="6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71CA151-60DD-5648-C8F2-73D15A609D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4866" y="6130268"/>
            <a:ext cx="2853302" cy="48055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</p:spTree>
    <p:extLst>
      <p:ext uri="{BB962C8B-B14F-4D97-AF65-F5344CB8AC3E}">
        <p14:creationId xmlns:p14="http://schemas.microsoft.com/office/powerpoint/2010/main" val="42787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1690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3774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 dirty="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 dirty="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1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2" r:id="rId3"/>
    <p:sldLayoutId id="2147483656" r:id="rId4"/>
    <p:sldLayoutId id="2147483649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2C27CE-9843-0B66-DD0A-6F77628C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1298875"/>
            <a:ext cx="7853219" cy="2253235"/>
          </a:xfrm>
        </p:spPr>
        <p:txBody>
          <a:bodyPr/>
          <a:lstStyle/>
          <a:p>
            <a:r>
              <a:rPr lang="en-US" sz="4400" dirty="0"/>
              <a:t>Centralized Operation Support Hub -COSH Updates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571BB-6CAE-31C6-F873-A931B7B21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000" b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Dr. Laurel Williams           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  <a:latin typeface="Halyard Display Light" pitchFamily="2" charset="77"/>
                <a:ea typeface="Halyard Display Light" pitchFamily="2" charset="77"/>
              </a:rPr>
              <a:t>Edith Ortiz  	              </a:t>
            </a:r>
          </a:p>
          <a:p>
            <a:pPr algn="l"/>
            <a:r>
              <a:rPr lang="en-US" sz="2000" b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Jenn Cole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A019B-C707-CCBE-F944-F7775B2B9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790" y="703452"/>
            <a:ext cx="3168872" cy="6080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4DB4AC-1CE0-9702-F3B1-5DB356B4E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256" y="2554234"/>
            <a:ext cx="2698798" cy="42297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85B308-9ADD-9433-7A1D-369D537C0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312" y="4924846"/>
            <a:ext cx="2639797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5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A8828E-B3D1-10A4-9502-B107BAD5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F414295-C470-BE17-7289-7C7C9E6E92B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54099944"/>
              </p:ext>
            </p:extLst>
          </p:nvPr>
        </p:nvGraphicFramePr>
        <p:xfrm>
          <a:off x="571500" y="864899"/>
          <a:ext cx="11049000" cy="408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6741DC9-C004-07BA-02C4-477C72157F57}"/>
              </a:ext>
            </a:extLst>
          </p:cNvPr>
          <p:cNvSpPr txBox="1"/>
          <p:nvPr/>
        </p:nvSpPr>
        <p:spPr>
          <a:xfrm>
            <a:off x="9558026" y="5724369"/>
            <a:ext cx="27432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* this data is preliminary and is subject to change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09079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F88225-4578-A6D0-BBA2-8D5E325A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11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FAF3E1-657B-213F-DD34-A22E67E5CC9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486742" y="895927"/>
            <a:ext cx="7078967" cy="4860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B5302F-7E22-7E84-21AF-187CFC0C7EC0}"/>
              </a:ext>
            </a:extLst>
          </p:cNvPr>
          <p:cNvSpPr txBox="1"/>
          <p:nvPr/>
        </p:nvSpPr>
        <p:spPr>
          <a:xfrm>
            <a:off x="7565709" y="2438400"/>
            <a:ext cx="46262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Halyard Display" panose="020B0604020202020204" charset="0"/>
              </a:rPr>
              <a:t>Cumulative Total Sessions  -  129,275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​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7872E0-A72C-C800-8253-758CCF78225C}"/>
              </a:ext>
            </a:extLst>
          </p:cNvPr>
          <p:cNvSpPr txBox="1"/>
          <p:nvPr/>
        </p:nvSpPr>
        <p:spPr>
          <a:xfrm>
            <a:off x="9034318" y="5597429"/>
            <a:ext cx="2743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* this data is preliminary and is subject to change</a:t>
            </a:r>
          </a:p>
          <a:p>
            <a:r>
              <a:rPr lang="en-US" sz="1000" dirty="0">
                <a:solidFill>
                  <a:srgbClr val="000000"/>
                </a:solidFill>
                <a:latin typeface="Halyard Display Light" panose="020B0604020202020204" charset="0"/>
              </a:rPr>
              <a:t>This is comprehensive since program start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68791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5CED-4748-F46D-E4CB-8DFBC1DD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Provided 1:1 Support to HRIs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6DC01E-523B-BCD3-8491-C1BCBBF3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FD5C63E-174F-D8B7-14BF-C94A09B0A55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1500" y="1668463"/>
            <a:ext cx="11049000" cy="40878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Working with HRIs to manage waitlist concerns and partner with HRIs with capacity.  Monitoring capacity across the state as we move in to peak time.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Worked with teams to refine case management and care coordination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Provide support and feedback to help create efficient processes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Met with Teams to integrate data available with current processes and look at ways to streamline scheduling and processes.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1:1 Trayt training and support for HRIs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932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1706A-F2CD-F066-275D-578A54852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TCHATT Highlights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864C82-74A7-D2AA-2D64-EA6FDFFF7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398706E-965D-EAD0-8B71-E2188F3E590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1500" y="1668463"/>
            <a:ext cx="11049000" cy="40878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Finalizing recommendations from referral triage and processing workgroups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Hosted Massachusetts Association for Mental Health Team, and coordinated visits and information with 3 local HRIs as well as COSH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Coordinated with CHC on focus groups with school counselors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Review communication submissions to provide feedback related to operations and clinical items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Worked with </a:t>
            </a:r>
            <a:r>
              <a:rPr lang="en-US" sz="2400" dirty="0" err="1"/>
              <a:t>Trayt</a:t>
            </a:r>
            <a:r>
              <a:rPr lang="en-US" sz="2400" dirty="0"/>
              <a:t> to develop visuals and mock ups to help facilitate better product development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6313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2C8D3-D363-42B9-E237-86317923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Trayt Initiatives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C4FAE5-10B1-14FD-1FAD-BEB40948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D632E50-A5D0-D21C-6BD2-30BAFFEF309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05311353"/>
              </p:ext>
            </p:extLst>
          </p:nvPr>
        </p:nvGraphicFramePr>
        <p:xfrm>
          <a:off x="469900" y="1385094"/>
          <a:ext cx="11049000" cy="408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4343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15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898DC-9628-EA9D-32CA-6677135A8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46" y="865436"/>
            <a:ext cx="9169179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5BE8B0A0-095B-9F45-099C-A98224269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157" y="2129070"/>
            <a:ext cx="8061158" cy="299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3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7E0C01-F5E3-12A4-C5FD-35502E0FE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Jan 2024 Consultation Volume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FFF3CF-17B1-77A2-61FC-E14B83F4E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231" y="1976437"/>
            <a:ext cx="4371975" cy="4562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413A93-04D8-2001-2E97-BDE2E3819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872" y="1983990"/>
            <a:ext cx="3716916" cy="15270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62E383-137D-886D-8DF9-0ED77E2FD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6854" y="3621520"/>
            <a:ext cx="6560124" cy="12988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F3C22F-34D4-0946-D4CE-DF4E064E5670}"/>
              </a:ext>
            </a:extLst>
          </p:cNvPr>
          <p:cNvSpPr txBox="1"/>
          <p:nvPr/>
        </p:nvSpPr>
        <p:spPr>
          <a:xfrm>
            <a:off x="5841278" y="5141391"/>
            <a:ext cx="2955638" cy="147732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Halyard Text Book" panose="020B0604020202020204" charset="0"/>
                <a:ea typeface="Halyard Display Light" pitchFamily="2" charset="77"/>
              </a:rPr>
              <a:t>2023 vs 2024</a:t>
            </a:r>
          </a:p>
          <a:p>
            <a:pPr algn="ctr"/>
            <a:endParaRPr lang="en-US" b="1" u="sng" dirty="0">
              <a:solidFill>
                <a:schemeClr val="accent1">
                  <a:lumMod val="50000"/>
                </a:schemeClr>
              </a:solidFill>
              <a:latin typeface="Halyard Text Book" panose="020B0604020202020204" charset="0"/>
              <a:ea typeface="Halyard Display Light" pitchFamily="2" charset="77"/>
            </a:endParaRP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alyard Text Book" panose="020B0604020202020204" charset="0"/>
                <a:ea typeface="Halyard Display Light" pitchFamily="2" charset="77"/>
              </a:rPr>
              <a:t>Jan 2023: 1016</a:t>
            </a: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alyard Text Book" panose="020B0604020202020204" charset="0"/>
                <a:ea typeface="Halyard Display Light" pitchFamily="2" charset="77"/>
              </a:rPr>
              <a:t>Jan 2024: 1102</a:t>
            </a:r>
          </a:p>
          <a:p>
            <a:pPr algn="l"/>
            <a:endParaRPr lang="en-US" b="0" i="1" kern="1200" dirty="0"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64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5FB-1F1A-93D2-A4F0-F8EBD4D9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January 2024 CPAN Consultations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2C25A-4DB1-60A4-458D-A3939E83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AD6B4D-FF2D-03EE-9846-4ECDBBC78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308" y="1177636"/>
            <a:ext cx="9207692" cy="50014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19B37-1271-9EC8-05A0-C709DB0816FE}"/>
              </a:ext>
            </a:extLst>
          </p:cNvPr>
          <p:cNvSpPr txBox="1"/>
          <p:nvPr/>
        </p:nvSpPr>
        <p:spPr>
          <a:xfrm>
            <a:off x="909141" y="6426335"/>
            <a:ext cx="6094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* this data is preliminary and is subject to change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0354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D7DA-5769-6549-7A1C-7F4BCEA7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Summit Outcomes for COSH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D1F3-3F4C-3953-3802-8E0300E7B2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24737" y="1909202"/>
            <a:ext cx="10165830" cy="40923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alyard Text Book" panose="020B0604020202020204" charset="0"/>
              </a:rPr>
              <a:t>Communication -Collaboration -Coordination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Halyard Display Light" panose="020B0604020202020204" charset="0"/>
              </a:rPr>
              <a:t>Daily leadership huddles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Halyard Display Light" panose="020B0604020202020204" charset="0"/>
              </a:rPr>
              <a:t>Role specific support meetings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Halyard Display Light" panose="020B0604020202020204" charset="0"/>
              </a:rPr>
              <a:t>Quarterly statewide meetings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Halyard Display Light" panose="020B0604020202020204" charset="0"/>
              </a:rPr>
              <a:t>CPAN/PeriPAN Book Club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Halyard Display Light" panose="020B0604020202020204" charset="0"/>
              </a:rPr>
              <a:t> CME workgroup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000" dirty="0">
              <a:latin typeface="Halyard Display Light" panose="020B060402020202020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2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5FB-1F1A-93D2-A4F0-F8EBD4D9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QI Project: 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Increase contact with providers enrolled and never utilized CPAN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F11BD-E057-3F87-1014-CB1790B29B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22622" y="1842834"/>
            <a:ext cx="10165830" cy="40923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Halyard Text Book" panose="020B0604020202020204" charset="0"/>
              </a:rPr>
              <a:t>Begin first week of March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Halyard Text Book" panose="020B0604020202020204" charset="0"/>
              </a:rPr>
              <a:t>Outreach phone 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Halyard Text Book" panose="020B0604020202020204" charset="0"/>
              </a:rPr>
              <a:t> </a:t>
            </a:r>
            <a:r>
              <a:rPr lang="en-US" dirty="0">
                <a:latin typeface="Halyard Text Book" panose="020B0604020202020204" charset="0"/>
              </a:rPr>
              <a:t>HRIs have identified one phone line used for pcp outreach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alyard Text Book" panose="020B0604020202020204" charset="0"/>
              </a:rPr>
              <a:t>Voicemail added to line for pcp to leave a message</a:t>
            </a:r>
            <a:endParaRPr lang="en-US" sz="2400" b="1" dirty="0">
              <a:latin typeface="Halyard Text Book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Halyard Text Book" panose="020B0604020202020204" charset="0"/>
              </a:rPr>
              <a:t>Provider list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alyard Text Book" panose="020B0604020202020204" charset="0"/>
              </a:rPr>
              <a:t>List contains all pcps enrolled in HRI region who have not yet utilized the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alyard Text Book" panose="020B0604020202020204" charset="0"/>
              </a:rPr>
              <a:t>CAP are to outreach to pcps until contact is made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alyard Text Book" panose="020B0604020202020204" charset="0"/>
              </a:rPr>
              <a:t> Spreadsheet is formatted to track outreach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alyard Text Book" panose="020B0604020202020204" charset="0"/>
              </a:rPr>
              <a:t>Scripts were created along with videos- to assist CPAN CAP in conducting outreach- collaboration with </a:t>
            </a:r>
            <a:r>
              <a:rPr lang="en-US" dirty="0" err="1">
                <a:latin typeface="Halyard Text Book" panose="020B0604020202020204" charset="0"/>
              </a:rPr>
              <a:t>PeriPan</a:t>
            </a:r>
            <a:r>
              <a:rPr lang="en-US" dirty="0">
                <a:latin typeface="Halyard Text Book" panose="020B0604020202020204" charset="0"/>
              </a:rPr>
              <a:t>, Lainie and Melanie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latin typeface="Halyard Text Book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Halyard Text Book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Halyard Text Book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Halyard Text Book" panose="020B060402020202020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2C25A-4DB1-60A4-458D-A3939E83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45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16ADC6-351A-BABB-E5B8-2D6DEF55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047" y="91038"/>
            <a:ext cx="10165830" cy="129889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Trayt Roadmap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7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A4053-12CE-A9ED-E3AC-BBA42129BD74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C574C5-A115-17E5-3B4F-0B3485B69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71829"/>
              </p:ext>
            </p:extLst>
          </p:nvPr>
        </p:nvGraphicFramePr>
        <p:xfrm>
          <a:off x="1090511" y="1348242"/>
          <a:ext cx="10892900" cy="4756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5569">
                  <a:extLst>
                    <a:ext uri="{9D8B030D-6E8A-4147-A177-3AD203B41FA5}">
                      <a16:colId xmlns:a16="http://schemas.microsoft.com/office/drawing/2014/main" val="1556204069"/>
                    </a:ext>
                  </a:extLst>
                </a:gridCol>
                <a:gridCol w="3195961">
                  <a:extLst>
                    <a:ext uri="{9D8B030D-6E8A-4147-A177-3AD203B41FA5}">
                      <a16:colId xmlns:a16="http://schemas.microsoft.com/office/drawing/2014/main" val="3221768923"/>
                    </a:ext>
                  </a:extLst>
                </a:gridCol>
                <a:gridCol w="3311370">
                  <a:extLst>
                    <a:ext uri="{9D8B030D-6E8A-4147-A177-3AD203B41FA5}">
                      <a16:colId xmlns:a16="http://schemas.microsoft.com/office/drawing/2014/main" val="1287663247"/>
                    </a:ext>
                  </a:extLst>
                </a:gridCol>
              </a:tblGrid>
              <a:tr h="3728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Feature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Phase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Estimate Release Date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795113"/>
                  </a:ext>
                </a:extLst>
              </a:tr>
              <a:tr h="662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Direct Patient Consultation Process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Design </a:t>
                      </a:r>
                    </a:p>
                    <a:p>
                      <a:pPr algn="ctr"/>
                      <a:endParaRPr lang="en-US" sz="1600" dirty="0">
                        <a:latin typeface="+mn-lt"/>
                      </a:endParaRPr>
                    </a:p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Workgroup Feedback uniformly positive- will review with Evaluation Teams and CPAN leadership groups 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Q2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21190"/>
                  </a:ext>
                </a:extLst>
              </a:tr>
              <a:tr h="662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PCP Caller (Calling on behalf of the doctor)</a:t>
                      </a:r>
                    </a:p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Design</a:t>
                      </a:r>
                    </a:p>
                    <a:p>
                      <a:pPr algn="ctr"/>
                      <a:endParaRPr lang="en-US" sz="1600" dirty="0"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Workgroup feedback uniformly positive= will review with Evaluation teams and CPAN Leadership Groups 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Q1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198845"/>
                  </a:ext>
                </a:extLst>
              </a:tr>
              <a:tr h="5094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PCP Web Portal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Design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Q1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806531"/>
                  </a:ext>
                </a:extLst>
              </a:tr>
              <a:tr h="3728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Add unique physician identifier (NPI)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Defining Requirements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792094"/>
                  </a:ext>
                </a:extLst>
              </a:tr>
              <a:tr h="7277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PCP experience/engagement surveys</a:t>
                      </a:r>
                    </a:p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Defining Requirements</a:t>
                      </a:r>
                    </a:p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TBD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146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707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text&#10;&#10;Description automatically generated">
            <a:extLst>
              <a:ext uri="{FF2B5EF4-FFF2-40B4-BE49-F238E27FC236}">
                <a16:creationId xmlns:a16="http://schemas.microsoft.com/office/drawing/2014/main" id="{770BBD29-DBFA-806B-C3B3-0DFBE62AB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448" y="2262005"/>
            <a:ext cx="8803105" cy="258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57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124F59-49F7-D49C-F6C9-0BF685865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Halyard Display" panose="020B0604020202020204" charset="0"/>
              </a:rPr>
              <a:t>TCHATT Referrals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Halyard Display" panose="020B0604020202020204" charset="0"/>
              </a:rPr>
              <a:t>​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898FB-528E-AE03-B0B4-705FED5AD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9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8EAFB1-0583-AFB1-E206-C2682B2AC9B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037798" y="1206645"/>
            <a:ext cx="8841784" cy="4087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C61F41-C71D-2681-146C-000808434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3" y="5512427"/>
            <a:ext cx="4170025" cy="4328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64C98E-1136-B973-9F7C-002C15566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281" y="3288780"/>
            <a:ext cx="2743438" cy="2804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8FACFD-A3D9-58D6-CFED-F84B48475164}"/>
              </a:ext>
            </a:extLst>
          </p:cNvPr>
          <p:cNvSpPr txBox="1"/>
          <p:nvPr/>
        </p:nvSpPr>
        <p:spPr>
          <a:xfrm>
            <a:off x="9558026" y="5724369"/>
            <a:ext cx="27432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* this data is preliminary and is subject to change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04272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MHCC Powerpoint Template2" id="{2324C577-9635-7C4C-A22A-02CCFDAC2091}" vid="{1996C408-CD8C-354A-8AA0-31AF6D0362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lcf76f155ced4ddcb4097134ff3c332f xmlns="2018a4d9-e5a5-428b-a312-dfd840ba6b63">
      <Terms xmlns="http://schemas.microsoft.com/office/infopath/2007/PartnerControls"/>
    </lcf76f155ced4ddcb4097134ff3c332f>
    <Comments xmlns="2018a4d9-e5a5-428b-a312-dfd840ba6b63" xsi:nil="true"/>
    <SharedWithUsers xmlns="ef95f5f0-dadb-470a-94cb-364b588c356d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9" ma:contentTypeDescription="Create a new document." ma:contentTypeScope="" ma:versionID="4ad326326a8d06577978775162626bb7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a7d29ef909722fc5236f4aa4dc8a13d8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4D2939-55FE-41E3-A406-BB09ACF739B0}">
  <ds:schemaRefs>
    <ds:schemaRef ds:uri="http://schemas.microsoft.com/office/2006/metadata/properties"/>
    <ds:schemaRef ds:uri="http://schemas.microsoft.com/office/infopath/2007/PartnerControls"/>
    <ds:schemaRef ds:uri="bc6d5123-e1cb-4a6a-adf0-63854dce486e"/>
    <ds:schemaRef ds:uri="2018a4d9-e5a5-428b-a312-dfd840ba6b63"/>
    <ds:schemaRef ds:uri="ef95f5f0-dadb-470a-94cb-364b588c356d"/>
  </ds:schemaRefs>
</ds:datastoreItem>
</file>

<file path=customXml/itemProps2.xml><?xml version="1.0" encoding="utf-8"?>
<ds:datastoreItem xmlns:ds="http://schemas.openxmlformats.org/officeDocument/2006/customXml" ds:itemID="{5BB3263B-F3E2-4A56-AEE4-69439B87C3DD}"/>
</file>

<file path=customXml/itemProps3.xml><?xml version="1.0" encoding="utf-8"?>
<ds:datastoreItem xmlns:ds="http://schemas.openxmlformats.org/officeDocument/2006/customXml" ds:itemID="{1AB643BA-116C-4B78-9CAE-947652F1DA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TCMHCC template</Template>
  <TotalTime>28242</TotalTime>
  <Words>533</Words>
  <Application>Microsoft Office PowerPoint</Application>
  <PresentationFormat>Widescreen</PresentationFormat>
  <Paragraphs>96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Times New Roman</vt:lpstr>
      <vt:lpstr>Halyard Text Book</vt:lpstr>
      <vt:lpstr>Halyard Display Light</vt:lpstr>
      <vt:lpstr>Arial</vt:lpstr>
      <vt:lpstr>Calibri</vt:lpstr>
      <vt:lpstr>Halyard Display</vt:lpstr>
      <vt:lpstr>Halyard Text</vt:lpstr>
      <vt:lpstr>Office Theme</vt:lpstr>
      <vt:lpstr>Centralized Operation Support Hub -COSH Updates </vt:lpstr>
      <vt:lpstr>PowerPoint Presentation</vt:lpstr>
      <vt:lpstr>Jan 2024 Consultation Volume </vt:lpstr>
      <vt:lpstr>January 2024 CPAN Consultations</vt:lpstr>
      <vt:lpstr>Summit Outcomes for COSH    </vt:lpstr>
      <vt:lpstr>QI Project:  Increase contact with providers enrolled and never utilized CPAN</vt:lpstr>
      <vt:lpstr>Trayt Roadmap</vt:lpstr>
      <vt:lpstr>PowerPoint Presentation</vt:lpstr>
      <vt:lpstr>TCHATT Referrals​ </vt:lpstr>
      <vt:lpstr>PowerPoint Presentation</vt:lpstr>
      <vt:lpstr>PowerPoint Presentation</vt:lpstr>
      <vt:lpstr>Provided 1:1 Support to HRIs </vt:lpstr>
      <vt:lpstr>TCHATT Highlights</vt:lpstr>
      <vt:lpstr>Current Trayt Initiatives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Inman, Lashelle</dc:creator>
  <cp:lastModifiedBy>Ortiz, Edith J</cp:lastModifiedBy>
  <cp:revision>45</cp:revision>
  <dcterms:created xsi:type="dcterms:W3CDTF">2023-05-01T16:10:16Z</dcterms:created>
  <dcterms:modified xsi:type="dcterms:W3CDTF">2024-02-16T18:31:05Z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  <property fmtid="{D5CDD505-2E9C-101B-9397-08002B2CF9AE}" pid="3" name="Order">
    <vt:r8>25100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