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1865DB-0CC0-8AFC-6FDF-703C0819927A}" v="16" dt="2024-06-14T19:17:43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Monae" userId="S::lathomas@utsystem.edu::7db095b4-bfc1-431a-b1a4-ad2abe0b6cee" providerId="AD" clId="Web-{3E1865DB-0CC0-8AFC-6FDF-703C0819927A}"/>
    <pc:docChg chg="addSld delSld modSld">
      <pc:chgData name="Thomas, Monae" userId="S::lathomas@utsystem.edu::7db095b4-bfc1-431a-b1a4-ad2abe0b6cee" providerId="AD" clId="Web-{3E1865DB-0CC0-8AFC-6FDF-703C0819927A}" dt="2024-06-14T19:17:43.038" v="17"/>
      <pc:docMkLst>
        <pc:docMk/>
      </pc:docMkLst>
      <pc:sldChg chg="del">
        <pc:chgData name="Thomas, Monae" userId="S::lathomas@utsystem.edu::7db095b4-bfc1-431a-b1a4-ad2abe0b6cee" providerId="AD" clId="Web-{3E1865DB-0CC0-8AFC-6FDF-703C0819927A}" dt="2024-06-14T19:17:43.038" v="17"/>
        <pc:sldMkLst>
          <pc:docMk/>
          <pc:sldMk cId="3251909915" sldId="256"/>
        </pc:sldMkLst>
      </pc:sldChg>
      <pc:sldChg chg="new del">
        <pc:chgData name="Thomas, Monae" userId="S::lathomas@utsystem.edu::7db095b4-bfc1-431a-b1a4-ad2abe0b6cee" providerId="AD" clId="Web-{3E1865DB-0CC0-8AFC-6FDF-703C0819927A}" dt="2024-06-14T19:17:15.896" v="13"/>
        <pc:sldMkLst>
          <pc:docMk/>
          <pc:sldMk cId="1266575679" sldId="257"/>
        </pc:sldMkLst>
      </pc:sldChg>
      <pc:sldChg chg="modSp add">
        <pc:chgData name="Thomas, Monae" userId="S::lathomas@utsystem.edu::7db095b4-bfc1-431a-b1a4-ad2abe0b6cee" providerId="AD" clId="Web-{3E1865DB-0CC0-8AFC-6FDF-703C0819927A}" dt="2024-06-14T19:17:31.178" v="16" actId="1076"/>
        <pc:sldMkLst>
          <pc:docMk/>
          <pc:sldMk cId="173061396" sldId="265"/>
        </pc:sldMkLst>
        <pc:spChg chg="mod">
          <ac:chgData name="Thomas, Monae" userId="S::lathomas@utsystem.edu::7db095b4-bfc1-431a-b1a4-ad2abe0b6cee" providerId="AD" clId="Web-{3E1865DB-0CC0-8AFC-6FDF-703C0819927A}" dt="2024-06-14T19:17:02.693" v="8" actId="20577"/>
          <ac:spMkLst>
            <pc:docMk/>
            <pc:sldMk cId="173061396" sldId="265"/>
            <ac:spMk id="2" creationId="{C3A36AF5-A7DC-62EF-2FAD-755A8BA77042}"/>
          </ac:spMkLst>
        </pc:spChg>
        <pc:spChg chg="mod">
          <ac:chgData name="Thomas, Monae" userId="S::lathomas@utsystem.edu::7db095b4-bfc1-431a-b1a4-ad2abe0b6cee" providerId="AD" clId="Web-{3E1865DB-0CC0-8AFC-6FDF-703C0819927A}" dt="2024-06-14T19:17:31.178" v="16" actId="1076"/>
          <ac:spMkLst>
            <pc:docMk/>
            <pc:sldMk cId="173061396" sldId="265"/>
            <ac:spMk id="4" creationId="{7302FA72-0882-F8ED-3B2D-D8FC7F1274EF}"/>
          </ac:spMkLst>
        </pc:spChg>
      </pc:sldChg>
      <pc:sldMasterChg chg="addSldLayout">
        <pc:chgData name="Thomas, Monae" userId="S::lathomas@utsystem.edu::7db095b4-bfc1-431a-b1a4-ad2abe0b6cee" providerId="AD" clId="Web-{3E1865DB-0CC0-8AFC-6FDF-703C0819927A}" dt="2024-06-14T19:16:27.348" v="1"/>
        <pc:sldMasterMkLst>
          <pc:docMk/>
          <pc:sldMasterMk cId="1063180102" sldId="2147483648"/>
        </pc:sldMasterMkLst>
        <pc:sldLayoutChg chg="add">
          <pc:chgData name="Thomas, Monae" userId="S::lathomas@utsystem.edu::7db095b4-bfc1-431a-b1a4-ad2abe0b6cee" providerId="AD" clId="Web-{3E1865DB-0CC0-8AFC-6FDF-703C0819927A}" dt="2024-06-14T19:16:27.348" v="1"/>
          <pc:sldLayoutMkLst>
            <pc:docMk/>
            <pc:sldMasterMk cId="1063180102" sldId="2147483648"/>
            <pc:sldLayoutMk cId="445267804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3A42-988D-6E63-91C4-3B10BDABF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E19AE-0AFB-4CD7-E28A-FA28D78C8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037E2-E76A-0468-7A34-B570498C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0261-BEE8-7A4D-235D-458E5DD6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A5A80-E98F-6FF7-268A-972B1399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E7AB-134C-28B5-5A5C-94FDBE8A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BC120E-A3E6-9089-B36A-A491FC9AF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68813-D815-E7D6-453F-0A141D2C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BDF7A-D433-6C91-4054-0C5C0D2B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17659-E009-7EB8-A52F-3F0969A9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E96ED-AD9B-BCC5-9FDA-E6DE5F8A2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044EC-8808-EE52-EC66-E61BBEA1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6DD86-F9DA-740A-29EE-31CBA75E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0E325-8A3A-5E0D-B5AD-048DDB81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BA4F6-3DDF-C9FA-A3EE-883D7A8D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1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A269CA3-AC6B-25C8-7D50-CD5A7A8748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B2ADA933-6898-0ECD-B3DB-C4B2B402C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2124" y="439969"/>
            <a:ext cx="11047751" cy="86317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latin typeface="Halyard Display" pitchFamily="2" charset="77"/>
                <a:ea typeface="Halyard Display" pitchFamily="2" charset="77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CB527243-EE3B-D02E-7669-9159B33E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4A6C-D91C-1440-977D-6F60EB24D408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3221BDF9-6C21-50B1-16A3-29C0C50AC82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72125" y="1668270"/>
            <a:ext cx="11047751" cy="4087846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 b="0" i="0">
                <a:latin typeface="Halyard Text Book" pitchFamily="50" charset="0"/>
              </a:defRPr>
            </a:lvl1pPr>
            <a:lvl2pPr marL="800100" indent="-342900">
              <a:buFont typeface="Courier New" panose="02070309020205020404" pitchFamily="49" charset="0"/>
              <a:buChar char="o"/>
              <a:defRPr sz="2400">
                <a:latin typeface="Halyard Text Book" pitchFamily="50" charset="0"/>
              </a:defRPr>
            </a:lvl2pPr>
            <a:lvl3pPr marL="1257300" indent="-342900">
              <a:buFont typeface="Courier New" panose="02070309020205020404" pitchFamily="49" charset="0"/>
              <a:buChar char="o"/>
              <a:defRPr sz="2400">
                <a:latin typeface="Halyard Text Book" pitchFamily="50" charset="0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Bullet Level 1</a:t>
            </a:r>
          </a:p>
          <a:p>
            <a:pPr lvl="1"/>
            <a:r>
              <a:rPr lang="en-US"/>
              <a:t>Bullet Level 2</a:t>
            </a:r>
          </a:p>
          <a:p>
            <a:pPr lvl="2"/>
            <a:r>
              <a:rPr lang="en-US"/>
              <a:t>Bullet Level 3</a:t>
            </a:r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92A5FA8E-91F3-6BF9-1887-A7575533FF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962" y="6151856"/>
            <a:ext cx="1886863" cy="56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26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CCA5-8931-C35D-F768-F1D71933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80638-72FE-7D9D-B03D-BB80DEBC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E3B9F-232D-051D-4F54-92A92969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67C57-6D57-5FD6-B301-519C5D3B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EBCF1-F353-285B-CBCB-9D97B993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1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1ED2D-C3A0-BD95-FEC9-39FC5CB1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A805F-D001-62A2-33E5-9E749754E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4E4E3-56E5-4267-7A2C-0D0A6211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1BAC2-F3C9-759E-3EA2-B6D63A6A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389DB-F11F-DF47-492E-2008DA84A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C493-A967-6F67-2D0D-B82907C9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A961C-BAB5-080E-EAF9-01F05F9B5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7702D-9E57-E9E1-461C-86F69A811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19115-6214-9B71-08CA-45E0FE2B8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9DA31-0E87-795E-7E99-EAAAA1BA9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D78A1-9E2D-A652-0BCD-CB584959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9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5E78A-4990-6614-8523-C9E79D4D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70856-147A-BDC4-DDAF-59A582CA2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62C47-128B-5702-EE19-F9BA726C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5A926E-C863-CD49-255B-BD0CC56E6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0A3577-266D-75E6-B318-5CDC999B4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48DA34-9D98-905D-286C-634A1D57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D35602-CDE1-4DEF-6851-7876AEC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EEECB-8015-CC27-D102-743342B1D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CC9FC-37C8-830B-0819-91707A05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684318-0330-4709-C62C-0979019A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F9D3E5-9DC3-12F8-4EB8-E8B6620A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7DE20-5389-0CA3-AD03-8C140E11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4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23AE51-FEF9-486E-51C3-12B4E023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8B5980-8C3C-3D16-4C80-DD5C7DCCE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08C28-6C23-8DD9-CDF8-5A55F07F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6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5BA5A-FB01-4682-6E9E-101FF85CD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B8F2B-BBDD-1386-D6F3-CCFAC6D4B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79230-AD09-7627-B2E5-525896367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7EB40-9122-C99D-5073-B93C857E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53039-2FB3-005A-0A79-C604C822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954A0-7B8B-3E40-AF2A-044C8DD6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7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05BC-2B03-33E2-0918-875E16DE9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7C7D94-A86D-5DCB-3B65-ADA446538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1B2C7-07E2-791B-8FCA-521060FDC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1F6DE-9767-4997-880D-C3C34D8A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6DC05-F97F-56CF-D666-462928265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5229F-6690-8FF0-25CD-94DCCDDB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6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3F4E9-B7F8-2491-0C73-CEDF0004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6F114-EC2C-F3B8-1E45-334A71DA7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BDF62-7E90-9F69-0A91-C9E3A785F5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D821EF-F60D-471C-A121-D96C54FF13A6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B7C0C-B0A7-13D8-C5EE-851C79C2D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26CB6-F235-4A96-9B1D-2954BC401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E6A5BC-BBC7-4832-9CA5-29AD723B8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36AF5-A7DC-62EF-2FAD-755A8BA77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>
            <a:normAutofit fontScale="90000"/>
          </a:bodyPr>
          <a:lstStyle/>
          <a:p>
            <a:r>
              <a:rPr lang="en-US" sz="4400" b="1" u="sng">
                <a:latin typeface="Halyard Display"/>
              </a:rPr>
              <a:t>BCM CPWE </a:t>
            </a:r>
            <a:r>
              <a:rPr lang="en-US" sz="4400">
                <a:latin typeface="Halyard Display"/>
              </a:rPr>
              <a:t>– Resident Rotation in Child and Adolescent Psychiatry at the Harris Center</a:t>
            </a:r>
            <a:endParaRPr lang="en-US">
              <a:latin typeface="Halyard Display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CF4553-BF00-2749-1E1F-7EE3F1257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B4A6C-D91C-1440-977D-6F60EB24D408}" type="slidenum">
              <a:rPr lang="en-US" smtClean="0"/>
              <a:t>1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2FA72-0882-F8ED-3B2D-D8FC7F1274E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81306" y="2005392"/>
            <a:ext cx="11042890" cy="4087846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n-US" sz="2200" b="1">
                <a:latin typeface="Halyard Text Book"/>
                <a:cs typeface="Arial"/>
              </a:rPr>
              <a:t>Project Lead </a:t>
            </a:r>
            <a:r>
              <a:rPr lang="en-US" sz="2200">
                <a:latin typeface="Halyard Text Book"/>
                <a:cs typeface="Arial"/>
              </a:rPr>
              <a:t>– Lindsey S. </a:t>
            </a:r>
            <a:r>
              <a:rPr lang="en-US" sz="2200" err="1">
                <a:latin typeface="Halyard Text Book"/>
                <a:cs typeface="Arial"/>
              </a:rPr>
              <a:t>Pershern</a:t>
            </a:r>
            <a:r>
              <a:rPr lang="en-US" sz="2200">
                <a:latin typeface="Halyard Text Book"/>
                <a:cs typeface="Arial"/>
              </a:rPr>
              <a:t>, MD (Director of Residency Training)</a:t>
            </a:r>
          </a:p>
          <a:p>
            <a:r>
              <a:rPr lang="en-US" sz="2200" b="1">
                <a:latin typeface="Halyard Text Book"/>
                <a:cs typeface="Arial"/>
              </a:rPr>
              <a:t>Project Status </a:t>
            </a:r>
            <a:r>
              <a:rPr lang="en-US" sz="2200">
                <a:latin typeface="Halyard Text Book"/>
                <a:cs typeface="Arial"/>
              </a:rPr>
              <a:t>– ongoing, 0.5 FTE of PGY3 residents training in this rotation; Funding for faculty Dr Felecia Garner to supervise</a:t>
            </a:r>
          </a:p>
          <a:p>
            <a:r>
              <a:rPr lang="en-US" sz="2200" b="1">
                <a:latin typeface="Halyard Text Book"/>
                <a:cs typeface="Arial"/>
              </a:rPr>
              <a:t>FY24-25 </a:t>
            </a:r>
            <a:r>
              <a:rPr lang="en-US" sz="2200">
                <a:latin typeface="Halyard Text Book"/>
                <a:cs typeface="Arial"/>
              </a:rPr>
              <a:t>– no major changes</a:t>
            </a:r>
          </a:p>
          <a:p>
            <a:r>
              <a:rPr lang="en-US" sz="2200" b="1">
                <a:latin typeface="Halyard Text Book"/>
                <a:cs typeface="Arial"/>
              </a:rPr>
              <a:t>Future vision </a:t>
            </a:r>
            <a:r>
              <a:rPr lang="en-US" sz="2200">
                <a:latin typeface="Halyard Text Book"/>
                <a:cs typeface="Arial"/>
              </a:rPr>
              <a:t>- expansion with creation of new program at another FQHC. Harris Center cannot accommodate more trainees in this program at current time</a:t>
            </a:r>
          </a:p>
          <a:p>
            <a:r>
              <a:rPr lang="en-US" sz="2200" b="1">
                <a:latin typeface="Halyard Text Book"/>
                <a:cs typeface="Arial"/>
              </a:rPr>
              <a:t>Description of staff trainees and their roles – </a:t>
            </a:r>
            <a:r>
              <a:rPr lang="en-US" sz="2200">
                <a:latin typeface="Halyard Text Book"/>
                <a:cs typeface="Arial"/>
              </a:rPr>
              <a:t>PGY3 residents work in an outpatient clinic for ½ day every month for a full year; They are supervised by Dr Felecia Garner</a:t>
            </a:r>
            <a:endParaRPr lang="en-US" sz="2200">
              <a:latin typeface="Halyard Text Book"/>
            </a:endParaRPr>
          </a:p>
        </p:txBody>
      </p:sp>
    </p:spTree>
    <p:extLst>
      <p:ext uri="{BB962C8B-B14F-4D97-AF65-F5344CB8AC3E}">
        <p14:creationId xmlns:p14="http://schemas.microsoft.com/office/powerpoint/2010/main" val="17306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6d5123-e1cb-4a6a-adf0-63854dce486e" xsi:nil="true"/>
    <Comments xmlns="2018a4d9-e5a5-428b-a312-dfd840ba6b63">Sarah - presenting</Comments>
    <lcf76f155ced4ddcb4097134ff3c332f xmlns="2018a4d9-e5a5-428b-a312-dfd840ba6b6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5B7319015E448FD1C412E8D3BF38" ma:contentTypeVersion="19" ma:contentTypeDescription="Create a new document." ma:contentTypeScope="" ma:versionID="4ad326326a8d06577978775162626bb7">
  <xsd:schema xmlns:xsd="http://www.w3.org/2001/XMLSchema" xmlns:xs="http://www.w3.org/2001/XMLSchema" xmlns:p="http://schemas.microsoft.com/office/2006/metadata/properties" xmlns:ns2="2018a4d9-e5a5-428b-a312-dfd840ba6b63" xmlns:ns3="ef95f5f0-dadb-470a-94cb-364b588c356d" xmlns:ns4="bc6d5123-e1cb-4a6a-adf0-63854dce486e" targetNamespace="http://schemas.microsoft.com/office/2006/metadata/properties" ma:root="true" ma:fieldsID="a7d29ef909722fc5236f4aa4dc8a13d8" ns2:_="" ns3:_="" ns4:_="">
    <xsd:import namespace="2018a4d9-e5a5-428b-a312-dfd840ba6b63"/>
    <xsd:import namespace="ef95f5f0-dadb-470a-94cb-364b588c356d"/>
    <xsd:import namespace="bc6d5123-e1cb-4a6a-adf0-63854dce4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Comment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18a4d9-e5a5-428b-a312-dfd840ba6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Comments" ma:index="16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ed3806f-b6ab-496c-883f-16d5fb25bd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6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5f5f0-dadb-470a-94cb-364b588c356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d5123-e1cb-4a6a-adf0-63854dce486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f7b66987-d0bb-4024-bef9-55cd6781fd71}" ma:internalName="TaxCatchAll" ma:showField="CatchAllData" ma:web="ef95f5f0-dadb-470a-94cb-364b588c35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A08E31-5580-41DE-ADB1-0653FB53B193}">
  <ds:schemaRefs>
    <ds:schemaRef ds:uri="2018a4d9-e5a5-428b-a312-dfd840ba6b63"/>
    <ds:schemaRef ds:uri="bc6d5123-e1cb-4a6a-adf0-63854dce486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55EDD7B-4220-4B04-B8E0-F05F25CCD16E}">
  <ds:schemaRefs>
    <ds:schemaRef ds:uri="2018a4d9-e5a5-428b-a312-dfd840ba6b63"/>
    <ds:schemaRef ds:uri="bc6d5123-e1cb-4a6a-adf0-63854dce486e"/>
    <ds:schemaRef ds:uri="ef95f5f0-dadb-470a-94cb-364b588c35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EF1EE0D-71CF-4B3B-98E9-E7D30888AF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BCM CPWE – Resident Rotation in Child and Adolescent Psychiatry at the Harris Center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 CPWE – Resident Rotation in Child and Adolescent Psychiatry at the Harris Center</dc:title>
  <dc:creator>Pershern, Lindsey Sundbeck</dc:creator>
  <cp:revision>1</cp:revision>
  <dcterms:created xsi:type="dcterms:W3CDTF">2024-06-07T21:54:58Z</dcterms:created>
  <dcterms:modified xsi:type="dcterms:W3CDTF">2024-06-14T19:17:52Z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0x01010056055B7319015E448FD1C412E8D3BF38</vt:lpwstr>
  </property>
  <property fmtid="{D5CDD505-2E9C-101B-9397-08002B2CF9AE}" pid="3" name="MediaServiceImageTags">
    <vt:lpwstr/>
  </property>
</Properties>
</file>