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21" r:id="rId6"/>
    <p:sldId id="267" r:id="rId7"/>
    <p:sldId id="332" r:id="rId8"/>
    <p:sldId id="320" r:id="rId9"/>
    <p:sldId id="315" r:id="rId10"/>
    <p:sldId id="306" r:id="rId11"/>
    <p:sldId id="331" r:id="rId12"/>
    <p:sldId id="319" r:id="rId13"/>
    <p:sldId id="288" r:id="rId14"/>
    <p:sldId id="301" r:id="rId15"/>
    <p:sldId id="317" r:id="rId16"/>
    <p:sldId id="337" r:id="rId17"/>
    <p:sldId id="338" r:id="rId18"/>
    <p:sldId id="340" r:id="rId19"/>
    <p:sldId id="339" r:id="rId20"/>
    <p:sldId id="336" r:id="rId21"/>
    <p:sldId id="333" r:id="rId22"/>
    <p:sldId id="335" r:id="rId23"/>
    <p:sldId id="334" r:id="rId24"/>
    <p:sldId id="291" r:id="rId25"/>
  </p:sldIdLst>
  <p:sldSz cx="12192000" cy="6858000"/>
  <p:notesSz cx="6858000" cy="9144000"/>
  <p:embeddedFontLst>
    <p:embeddedFont>
      <p:font typeface="Halyard Display" panose="020B0604020202020204" charset="0"/>
      <p:regular r:id="rId27"/>
      <p:bold r:id="rId28"/>
      <p:italic r:id="rId29"/>
      <p:boldItalic r:id="rId30"/>
    </p:embeddedFont>
    <p:embeddedFont>
      <p:font typeface="Halyard Display Light" panose="020B0604020202020204" charset="0"/>
      <p:regular r:id="rId31"/>
      <p:italic r:id="rId32"/>
    </p:embeddedFont>
    <p:embeddedFont>
      <p:font typeface="Halyard Text" panose="020B0604020202020204" charset="0"/>
      <p:regular r:id="rId33"/>
      <p:bold r:id="rId34"/>
      <p:italic r:id="rId35"/>
      <p:boldItalic r:id="rId36"/>
    </p:embeddedFont>
    <p:embeddedFont>
      <p:font typeface="Halyard Text Book" panose="020B0604020202020204" charset="0"/>
      <p:regular r:id="rId37"/>
      <p: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783E6-6650-49A3-BEDF-C9EAC18F91B5}">
          <p14:sldIdLst>
            <p14:sldId id="256"/>
            <p14:sldId id="321"/>
            <p14:sldId id="267"/>
            <p14:sldId id="332"/>
          </p14:sldIdLst>
        </p14:section>
        <p14:section name="Untitled Section" id="{E0609B0E-67E0-43B1-9A5C-2EDE709334C8}">
          <p14:sldIdLst>
            <p14:sldId id="320"/>
            <p14:sldId id="315"/>
            <p14:sldId id="306"/>
            <p14:sldId id="331"/>
            <p14:sldId id="319"/>
            <p14:sldId id="288"/>
            <p14:sldId id="301"/>
            <p14:sldId id="317"/>
            <p14:sldId id="337"/>
            <p14:sldId id="338"/>
            <p14:sldId id="340"/>
            <p14:sldId id="339"/>
            <p14:sldId id="336"/>
            <p14:sldId id="333"/>
            <p14:sldId id="335"/>
            <p14:sldId id="33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3"/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2"/>
    <p:restoredTop sz="94477" autoAdjust="0"/>
  </p:normalViewPr>
  <p:slideViewPr>
    <p:cSldViewPr snapToGrid="0" snapToObjects="1">
      <p:cViewPr varScale="1">
        <p:scale>
          <a:sx n="58" d="100"/>
          <a:sy n="58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cmedu-my.sharepoint.com/personal/u249356_bcm_edu/Documents/EC%20Slid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'[EC Slide Data.xlsx]Sheet1 (2)'!$D$6</c:f>
              <c:strCache>
                <c:ptCount val="1"/>
                <c:pt idx="0">
                  <c:v>21-22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(2)'!$E$6:$P$6</c:f>
              <c:numCache>
                <c:formatCode>General</c:formatCode>
                <c:ptCount val="12"/>
                <c:pt idx="0">
                  <c:v>346</c:v>
                </c:pt>
                <c:pt idx="1">
                  <c:v>1164</c:v>
                </c:pt>
                <c:pt idx="2">
                  <c:v>1657</c:v>
                </c:pt>
                <c:pt idx="3">
                  <c:v>1495</c:v>
                </c:pt>
                <c:pt idx="4">
                  <c:v>1020</c:v>
                </c:pt>
                <c:pt idx="5">
                  <c:v>943</c:v>
                </c:pt>
                <c:pt idx="6">
                  <c:v>1393</c:v>
                </c:pt>
                <c:pt idx="7">
                  <c:v>1685</c:v>
                </c:pt>
                <c:pt idx="8">
                  <c:v>1534</c:v>
                </c:pt>
                <c:pt idx="9">
                  <c:v>1090</c:v>
                </c:pt>
                <c:pt idx="10">
                  <c:v>280</c:v>
                </c:pt>
                <c:pt idx="11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60-4AF3-894E-D07F923168F0}"/>
            </c:ext>
          </c:extLst>
        </c:ser>
        <c:ser>
          <c:idx val="2"/>
          <c:order val="2"/>
          <c:tx>
            <c:strRef>
              <c:f>'[EC Slide Data.xlsx]Sheet1 (2)'!$D$7</c:f>
              <c:strCache>
                <c:ptCount val="1"/>
                <c:pt idx="0">
                  <c:v>22-23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(2)'!$E$7:$P$7</c:f>
              <c:numCache>
                <c:formatCode>General</c:formatCode>
                <c:ptCount val="12"/>
                <c:pt idx="0">
                  <c:v>663</c:v>
                </c:pt>
                <c:pt idx="1">
                  <c:v>2193</c:v>
                </c:pt>
                <c:pt idx="2">
                  <c:v>2539</c:v>
                </c:pt>
                <c:pt idx="3">
                  <c:v>2022</c:v>
                </c:pt>
                <c:pt idx="4">
                  <c:v>1274</c:v>
                </c:pt>
                <c:pt idx="5">
                  <c:v>1835</c:v>
                </c:pt>
                <c:pt idx="6">
                  <c:v>2547</c:v>
                </c:pt>
                <c:pt idx="7">
                  <c:v>2579</c:v>
                </c:pt>
                <c:pt idx="8">
                  <c:v>2231</c:v>
                </c:pt>
                <c:pt idx="9">
                  <c:v>1694</c:v>
                </c:pt>
                <c:pt idx="10">
                  <c:v>243</c:v>
                </c:pt>
                <c:pt idx="11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60-4AF3-894E-D07F923168F0}"/>
            </c:ext>
          </c:extLst>
        </c:ser>
        <c:ser>
          <c:idx val="3"/>
          <c:order val="3"/>
          <c:tx>
            <c:strRef>
              <c:f>'[EC Slide Data.xlsx]Sheet1 (2)'!$D$8</c:f>
              <c:strCache>
                <c:ptCount val="1"/>
                <c:pt idx="0">
                  <c:v>23-24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(2)'!$E$8:$P$8</c:f>
              <c:numCache>
                <c:formatCode>General</c:formatCode>
                <c:ptCount val="12"/>
                <c:pt idx="0">
                  <c:v>1228</c:v>
                </c:pt>
                <c:pt idx="1">
                  <c:v>3179</c:v>
                </c:pt>
                <c:pt idx="2">
                  <c:v>3490</c:v>
                </c:pt>
                <c:pt idx="3">
                  <c:v>2782</c:v>
                </c:pt>
                <c:pt idx="4">
                  <c:v>1936</c:v>
                </c:pt>
                <c:pt idx="5">
                  <c:v>2351</c:v>
                </c:pt>
                <c:pt idx="6">
                  <c:v>3284</c:v>
                </c:pt>
                <c:pt idx="7">
                  <c:v>2341</c:v>
                </c:pt>
                <c:pt idx="8">
                  <c:v>3050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60-4AF3-894E-D07F92316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858047"/>
        <c:axId val="196232542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'[EC Slide Data.xlsx]Sheet1 (2)'!$E$5:$P$5</c15:sqref>
                        </c15:formulaRef>
                      </c:ext>
                    </c:extLst>
                    <c:strCache>
                      <c:ptCount val="12"/>
                      <c:pt idx="0">
                        <c:v>Aug</c:v>
                      </c:pt>
                      <c:pt idx="1">
                        <c:v>Sept </c:v>
                      </c:pt>
                      <c:pt idx="2">
                        <c:v>Oct</c:v>
                      </c:pt>
                      <c:pt idx="3">
                        <c:v>Nov</c:v>
                      </c:pt>
                      <c:pt idx="4">
                        <c:v>Dec</c:v>
                      </c:pt>
                      <c:pt idx="5">
                        <c:v>Jan</c:v>
                      </c:pt>
                      <c:pt idx="6">
                        <c:v>Feb</c:v>
                      </c:pt>
                      <c:pt idx="7">
                        <c:v>March</c:v>
                      </c:pt>
                      <c:pt idx="8">
                        <c:v>April</c:v>
                      </c:pt>
                      <c:pt idx="9">
                        <c:v>May</c:v>
                      </c:pt>
                      <c:pt idx="10">
                        <c:v>June</c:v>
                      </c:pt>
                      <c:pt idx="11">
                        <c:v>July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760-4AF3-894E-D07F923168F0}"/>
                  </c:ext>
                </c:extLst>
              </c15:ser>
            </c15:filteredLineSeries>
          </c:ext>
        </c:extLst>
      </c:lineChart>
      <c:catAx>
        <c:axId val="201085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25423"/>
        <c:crosses val="autoZero"/>
        <c:auto val="1"/>
        <c:lblAlgn val="ctr"/>
        <c:lblOffset val="100"/>
        <c:noMultiLvlLbl val="0"/>
      </c:catAx>
      <c:valAx>
        <c:axId val="196232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85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'[EC Slide Data.xlsx]Sheet4'!$M$5</c:f>
              <c:strCache>
                <c:ptCount val="1"/>
                <c:pt idx="0">
                  <c:v>Students Referred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Data.xlsx]Sheet4'!$N$4:$V$4</c:f>
              <c:numCache>
                <c:formatCode>mmm\-yy</c:formatCode>
                <c:ptCount val="9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  <c:pt idx="7">
                  <c:v>45375</c:v>
                </c:pt>
                <c:pt idx="8">
                  <c:v>45406</c:v>
                </c:pt>
              </c:numCache>
            </c:numRef>
          </c:cat>
          <c:val>
            <c:numRef>
              <c:f>'[EC Slide Data.xlsx]Sheet4'!$N$5:$V$5</c:f>
              <c:numCache>
                <c:formatCode>General</c:formatCode>
                <c:ptCount val="9"/>
                <c:pt idx="0">
                  <c:v>1228</c:v>
                </c:pt>
                <c:pt idx="1">
                  <c:v>3179</c:v>
                </c:pt>
                <c:pt idx="2">
                  <c:v>3490</c:v>
                </c:pt>
                <c:pt idx="3">
                  <c:v>2782</c:v>
                </c:pt>
                <c:pt idx="4">
                  <c:v>1936</c:v>
                </c:pt>
                <c:pt idx="5">
                  <c:v>2315</c:v>
                </c:pt>
                <c:pt idx="6">
                  <c:v>3284</c:v>
                </c:pt>
                <c:pt idx="7">
                  <c:v>2341</c:v>
                </c:pt>
                <c:pt idx="8">
                  <c:v>3050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D9-4C0E-807C-165B7365225C}"/>
            </c:ext>
          </c:extLst>
        </c:ser>
        <c:ser>
          <c:idx val="1"/>
          <c:order val="1"/>
          <c:tx>
            <c:strRef>
              <c:f>'[EC Slide Data.xlsx]Sheet4'!$M$6</c:f>
              <c:strCache>
                <c:ptCount val="1"/>
                <c:pt idx="0">
                  <c:v>Strudents Enrolled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Data.xlsx]Sheet4'!$N$4:$V$4</c:f>
              <c:numCache>
                <c:formatCode>mmm\-yy</c:formatCode>
                <c:ptCount val="9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  <c:pt idx="7">
                  <c:v>45375</c:v>
                </c:pt>
                <c:pt idx="8">
                  <c:v>45406</c:v>
                </c:pt>
              </c:numCache>
            </c:numRef>
          </c:cat>
          <c:val>
            <c:numRef>
              <c:f>'[EC Slide Data.xlsx]Sheet4'!$N$6:$V$6</c:f>
              <c:numCache>
                <c:formatCode>General</c:formatCode>
                <c:ptCount val="9"/>
                <c:pt idx="0">
                  <c:v>476</c:v>
                </c:pt>
                <c:pt idx="1">
                  <c:v>1468</c:v>
                </c:pt>
                <c:pt idx="2">
                  <c:v>2127</c:v>
                </c:pt>
                <c:pt idx="3">
                  <c:v>1981</c:v>
                </c:pt>
                <c:pt idx="4">
                  <c:v>1366</c:v>
                </c:pt>
                <c:pt idx="5">
                  <c:v>1292</c:v>
                </c:pt>
                <c:pt idx="6">
                  <c:v>1893</c:v>
                </c:pt>
                <c:pt idx="7">
                  <c:v>1665</c:v>
                </c:pt>
                <c:pt idx="8">
                  <c:v>1879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D9-4C0E-807C-165B7365225C}"/>
            </c:ext>
          </c:extLst>
        </c:ser>
        <c:ser>
          <c:idx val="2"/>
          <c:order val="2"/>
          <c:tx>
            <c:strRef>
              <c:f>'[EC Slide Data.xlsx]Sheet4'!$M$7</c:f>
              <c:strCache>
                <c:ptCount val="1"/>
                <c:pt idx="0">
                  <c:v>At Least 1 Encounter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Data.xlsx]Sheet4'!$N$4:$V$4</c:f>
              <c:numCache>
                <c:formatCode>mmm\-yy</c:formatCode>
                <c:ptCount val="9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  <c:pt idx="7">
                  <c:v>45375</c:v>
                </c:pt>
                <c:pt idx="8">
                  <c:v>45406</c:v>
                </c:pt>
              </c:numCache>
            </c:numRef>
          </c:cat>
          <c:val>
            <c:numRef>
              <c:f>'[EC Slide Data.xlsx]Sheet4'!$N$7:$V$7</c:f>
              <c:numCache>
                <c:formatCode>General</c:formatCode>
                <c:ptCount val="9"/>
                <c:pt idx="0">
                  <c:v>391</c:v>
                </c:pt>
                <c:pt idx="1">
                  <c:v>1010</c:v>
                </c:pt>
                <c:pt idx="2">
                  <c:v>1444</c:v>
                </c:pt>
                <c:pt idx="3">
                  <c:v>1432</c:v>
                </c:pt>
                <c:pt idx="4">
                  <c:v>1187</c:v>
                </c:pt>
                <c:pt idx="5">
                  <c:v>1157</c:v>
                </c:pt>
                <c:pt idx="6">
                  <c:v>1341</c:v>
                </c:pt>
                <c:pt idx="7">
                  <c:v>1379</c:v>
                </c:pt>
                <c:pt idx="8">
                  <c:v>1627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D9-4C0E-807C-165B73652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38464"/>
        <c:axId val="184339904"/>
      </c:lineChart>
      <c:dateAx>
        <c:axId val="18433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39904"/>
        <c:crosses val="autoZero"/>
        <c:auto val="1"/>
        <c:lblOffset val="100"/>
        <c:baseTimeUnit val="months"/>
      </c:dateAx>
      <c:valAx>
        <c:axId val="18433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Number of Sessions</c:v>
                </c:pt>
              </c:strCache>
            </c:strRef>
          </c:tx>
          <c:spPr>
            <a:solidFill>
              <a:srgbClr val="0067C3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2021/07</c:v>
                </c:pt>
                <c:pt idx="1">
                  <c:v>2021/08</c:v>
                </c:pt>
                <c:pt idx="2">
                  <c:v>2021/09</c:v>
                </c:pt>
                <c:pt idx="3">
                  <c:v>2021/10</c:v>
                </c:pt>
                <c:pt idx="4">
                  <c:v>2021/11</c:v>
                </c:pt>
                <c:pt idx="5">
                  <c:v>2021/12</c:v>
                </c:pt>
                <c:pt idx="6">
                  <c:v>2022/01</c:v>
                </c:pt>
                <c:pt idx="7">
                  <c:v>2022/02</c:v>
                </c:pt>
                <c:pt idx="8">
                  <c:v>2022/03</c:v>
                </c:pt>
                <c:pt idx="9">
                  <c:v>2022/04</c:v>
                </c:pt>
                <c:pt idx="10">
                  <c:v>2022/05</c:v>
                </c:pt>
                <c:pt idx="11">
                  <c:v>2022/06</c:v>
                </c:pt>
                <c:pt idx="12">
                  <c:v>2022/07</c:v>
                </c:pt>
                <c:pt idx="13">
                  <c:v>2022/08</c:v>
                </c:pt>
                <c:pt idx="14">
                  <c:v>2022/09</c:v>
                </c:pt>
                <c:pt idx="15">
                  <c:v>2022/10</c:v>
                </c:pt>
                <c:pt idx="16">
                  <c:v>2022/11</c:v>
                </c:pt>
                <c:pt idx="17">
                  <c:v>2022/12</c:v>
                </c:pt>
                <c:pt idx="18">
                  <c:v>2023/01</c:v>
                </c:pt>
                <c:pt idx="19">
                  <c:v>2023/02</c:v>
                </c:pt>
                <c:pt idx="20">
                  <c:v>2023/03</c:v>
                </c:pt>
                <c:pt idx="21">
                  <c:v>2023/04</c:v>
                </c:pt>
                <c:pt idx="22">
                  <c:v>2023/05</c:v>
                </c:pt>
                <c:pt idx="23">
                  <c:v>2023/06</c:v>
                </c:pt>
                <c:pt idx="24">
                  <c:v>2023/07</c:v>
                </c:pt>
                <c:pt idx="25">
                  <c:v>2023/08</c:v>
                </c:pt>
                <c:pt idx="26">
                  <c:v>2023/09</c:v>
                </c:pt>
                <c:pt idx="27">
                  <c:v>2023/10</c:v>
                </c:pt>
                <c:pt idx="28">
                  <c:v>2023/11</c:v>
                </c:pt>
                <c:pt idx="29">
                  <c:v>2023/12</c:v>
                </c:pt>
                <c:pt idx="30">
                  <c:v>2024/01</c:v>
                </c:pt>
                <c:pt idx="31">
                  <c:v>2024/02</c:v>
                </c:pt>
                <c:pt idx="32">
                  <c:v>2024/03</c:v>
                </c:pt>
                <c:pt idx="33">
                  <c:v>2024/04</c:v>
                </c:pt>
              </c:strCache>
            </c: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35</c:v>
                </c:pt>
                <c:pt idx="1">
                  <c:v>239</c:v>
                </c:pt>
                <c:pt idx="2">
                  <c:v>1082</c:v>
                </c:pt>
                <c:pt idx="3">
                  <c:v>2247</c:v>
                </c:pt>
                <c:pt idx="4">
                  <c:v>3022</c:v>
                </c:pt>
                <c:pt idx="5">
                  <c:v>2646</c:v>
                </c:pt>
                <c:pt idx="6">
                  <c:v>2845</c:v>
                </c:pt>
                <c:pt idx="7">
                  <c:v>3237</c:v>
                </c:pt>
                <c:pt idx="8">
                  <c:v>3611</c:v>
                </c:pt>
                <c:pt idx="9">
                  <c:v>3829</c:v>
                </c:pt>
                <c:pt idx="10">
                  <c:v>3561</c:v>
                </c:pt>
                <c:pt idx="11">
                  <c:v>2813</c:v>
                </c:pt>
                <c:pt idx="12">
                  <c:v>2243</c:v>
                </c:pt>
                <c:pt idx="13">
                  <c:v>1494</c:v>
                </c:pt>
                <c:pt idx="14">
                  <c:v>2626</c:v>
                </c:pt>
                <c:pt idx="15">
                  <c:v>4200</c:v>
                </c:pt>
                <c:pt idx="16">
                  <c:v>4718</c:v>
                </c:pt>
                <c:pt idx="17">
                  <c:v>4102</c:v>
                </c:pt>
                <c:pt idx="18">
                  <c:v>5553</c:v>
                </c:pt>
                <c:pt idx="19">
                  <c:v>5547</c:v>
                </c:pt>
                <c:pt idx="20">
                  <c:v>6216</c:v>
                </c:pt>
                <c:pt idx="21">
                  <c:v>5742</c:v>
                </c:pt>
                <c:pt idx="22">
                  <c:v>6392</c:v>
                </c:pt>
                <c:pt idx="23">
                  <c:v>4966</c:v>
                </c:pt>
                <c:pt idx="24">
                  <c:v>3525</c:v>
                </c:pt>
                <c:pt idx="25">
                  <c:v>3095</c:v>
                </c:pt>
                <c:pt idx="26">
                  <c:v>4623</c:v>
                </c:pt>
                <c:pt idx="27">
                  <c:v>7403</c:v>
                </c:pt>
                <c:pt idx="28">
                  <c:v>8838</c:v>
                </c:pt>
                <c:pt idx="29">
                  <c:v>8800</c:v>
                </c:pt>
                <c:pt idx="30">
                  <c:v>11575</c:v>
                </c:pt>
                <c:pt idx="31">
                  <c:v>11908</c:v>
                </c:pt>
                <c:pt idx="32">
                  <c:v>9822</c:v>
                </c:pt>
                <c:pt idx="33">
                  <c:v>11024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5-437C-A462-02918B45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90"/>
        <c:axId val="288833199"/>
        <c:axId val="288836559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Served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Sheet1!$A$2:$A$35</c:f>
              <c:strCache>
                <c:ptCount val="34"/>
                <c:pt idx="0">
                  <c:v>2021/07</c:v>
                </c:pt>
                <c:pt idx="1">
                  <c:v>2021/08</c:v>
                </c:pt>
                <c:pt idx="2">
                  <c:v>2021/09</c:v>
                </c:pt>
                <c:pt idx="3">
                  <c:v>2021/10</c:v>
                </c:pt>
                <c:pt idx="4">
                  <c:v>2021/11</c:v>
                </c:pt>
                <c:pt idx="5">
                  <c:v>2021/12</c:v>
                </c:pt>
                <c:pt idx="6">
                  <c:v>2022/01</c:v>
                </c:pt>
                <c:pt idx="7">
                  <c:v>2022/02</c:v>
                </c:pt>
                <c:pt idx="8">
                  <c:v>2022/03</c:v>
                </c:pt>
                <c:pt idx="9">
                  <c:v>2022/04</c:v>
                </c:pt>
                <c:pt idx="10">
                  <c:v>2022/05</c:v>
                </c:pt>
                <c:pt idx="11">
                  <c:v>2022/06</c:v>
                </c:pt>
                <c:pt idx="12">
                  <c:v>2022/07</c:v>
                </c:pt>
                <c:pt idx="13">
                  <c:v>2022/08</c:v>
                </c:pt>
                <c:pt idx="14">
                  <c:v>2022/09</c:v>
                </c:pt>
                <c:pt idx="15">
                  <c:v>2022/10</c:v>
                </c:pt>
                <c:pt idx="16">
                  <c:v>2022/11</c:v>
                </c:pt>
                <c:pt idx="17">
                  <c:v>2022/12</c:v>
                </c:pt>
                <c:pt idx="18">
                  <c:v>2023/01</c:v>
                </c:pt>
                <c:pt idx="19">
                  <c:v>2023/02</c:v>
                </c:pt>
                <c:pt idx="20">
                  <c:v>2023/03</c:v>
                </c:pt>
                <c:pt idx="21">
                  <c:v>2023/04</c:v>
                </c:pt>
                <c:pt idx="22">
                  <c:v>2023/05</c:v>
                </c:pt>
                <c:pt idx="23">
                  <c:v>2023/06</c:v>
                </c:pt>
                <c:pt idx="24">
                  <c:v>2023/07</c:v>
                </c:pt>
                <c:pt idx="25">
                  <c:v>2023/08</c:v>
                </c:pt>
                <c:pt idx="26">
                  <c:v>2023/09</c:v>
                </c:pt>
                <c:pt idx="27">
                  <c:v>2023/10</c:v>
                </c:pt>
                <c:pt idx="28">
                  <c:v>2023/11</c:v>
                </c:pt>
                <c:pt idx="29">
                  <c:v>2023/12</c:v>
                </c:pt>
                <c:pt idx="30">
                  <c:v>2024/01</c:v>
                </c:pt>
                <c:pt idx="31">
                  <c:v>2024/02</c:v>
                </c:pt>
                <c:pt idx="32">
                  <c:v>2024/03</c:v>
                </c:pt>
                <c:pt idx="33">
                  <c:v>2024/04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24</c:v>
                </c:pt>
                <c:pt idx="1">
                  <c:v>142</c:v>
                </c:pt>
                <c:pt idx="2">
                  <c:v>601</c:v>
                </c:pt>
                <c:pt idx="3">
                  <c:v>1219</c:v>
                </c:pt>
                <c:pt idx="4">
                  <c:v>1678</c:v>
                </c:pt>
                <c:pt idx="5">
                  <c:v>1653</c:v>
                </c:pt>
                <c:pt idx="6">
                  <c:v>1671</c:v>
                </c:pt>
                <c:pt idx="7">
                  <c:v>1873</c:v>
                </c:pt>
                <c:pt idx="8">
                  <c:v>2085</c:v>
                </c:pt>
                <c:pt idx="9">
                  <c:v>2215</c:v>
                </c:pt>
                <c:pt idx="10">
                  <c:v>2002</c:v>
                </c:pt>
                <c:pt idx="11">
                  <c:v>1571</c:v>
                </c:pt>
                <c:pt idx="12">
                  <c:v>1227</c:v>
                </c:pt>
                <c:pt idx="13">
                  <c:v>842</c:v>
                </c:pt>
                <c:pt idx="14">
                  <c:v>1381</c:v>
                </c:pt>
                <c:pt idx="15">
                  <c:v>2196</c:v>
                </c:pt>
                <c:pt idx="16">
                  <c:v>2610</c:v>
                </c:pt>
                <c:pt idx="17">
                  <c:v>2533</c:v>
                </c:pt>
                <c:pt idx="18">
                  <c:v>3032</c:v>
                </c:pt>
                <c:pt idx="19">
                  <c:v>3071</c:v>
                </c:pt>
                <c:pt idx="20">
                  <c:v>3374</c:v>
                </c:pt>
                <c:pt idx="21">
                  <c:v>3213</c:v>
                </c:pt>
                <c:pt idx="22">
                  <c:v>3274</c:v>
                </c:pt>
                <c:pt idx="23">
                  <c:v>2586</c:v>
                </c:pt>
                <c:pt idx="24">
                  <c:v>1825</c:v>
                </c:pt>
                <c:pt idx="25">
                  <c:v>1711</c:v>
                </c:pt>
                <c:pt idx="26">
                  <c:v>2293</c:v>
                </c:pt>
                <c:pt idx="27">
                  <c:v>3384</c:v>
                </c:pt>
                <c:pt idx="28">
                  <c:v>4085</c:v>
                </c:pt>
                <c:pt idx="29">
                  <c:v>4151</c:v>
                </c:pt>
                <c:pt idx="30">
                  <c:v>4724</c:v>
                </c:pt>
                <c:pt idx="31">
                  <c:v>4976</c:v>
                </c:pt>
                <c:pt idx="32">
                  <c:v>4973</c:v>
                </c:pt>
                <c:pt idx="33">
                  <c:v>5306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E5-437C-A462-02918B45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833199"/>
        <c:axId val="288836559"/>
      </c:lineChart>
      <c:catAx>
        <c:axId val="28883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288836559"/>
        <c:crosses val="autoZero"/>
        <c:auto val="1"/>
        <c:lblAlgn val="ctr"/>
        <c:lblOffset val="100"/>
        <c:noMultiLvlLbl val="0"/>
      </c:catAx>
      <c:valAx>
        <c:axId val="28883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Display" panose="020B0604020202020204" charset="0"/>
                <a:ea typeface="+mn-ea"/>
                <a:cs typeface="+mn-cs"/>
              </a:defRPr>
            </a:pPr>
            <a:endParaRPr lang="en-US"/>
          </a:p>
        </c:txPr>
        <c:crossAx val="28883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Display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Sheet1!$J$1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067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Sheet1!$J$2:$J$10</c:f>
              <c:numCache>
                <c:formatCode>0%</c:formatCode>
                <c:ptCount val="9"/>
                <c:pt idx="0">
                  <c:v>6.447578172900062E-2</c:v>
                </c:pt>
                <c:pt idx="1">
                  <c:v>9.6983445738810542E-2</c:v>
                </c:pt>
                <c:pt idx="2">
                  <c:v>0.37703249540159411</c:v>
                </c:pt>
                <c:pt idx="3">
                  <c:v>0.27420600858369099</c:v>
                </c:pt>
                <c:pt idx="4">
                  <c:v>2.8890251379521767E-2</c:v>
                </c:pt>
                <c:pt idx="5">
                  <c:v>3.5499693439607601E-3</c:v>
                </c:pt>
                <c:pt idx="6">
                  <c:v>7.4911097486204781E-2</c:v>
                </c:pt>
                <c:pt idx="7">
                  <c:v>0.10252605763335378</c:v>
                </c:pt>
                <c:pt idx="8">
                  <c:v>0.28266094420600857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5-4D9B-8932-F03C999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40487728"/>
        <c:axId val="1340488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FY 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3608</c:v>
                      </c:pt>
                      <c:pt idx="1">
                        <c:v>5328</c:v>
                      </c:pt>
                      <c:pt idx="2">
                        <c:v>13538</c:v>
                      </c:pt>
                      <c:pt idx="3">
                        <c:v>8531</c:v>
                      </c:pt>
                      <c:pt idx="4">
                        <c:v>1512</c:v>
                      </c:pt>
                      <c:pt idx="5">
                        <c:v>304</c:v>
                      </c:pt>
                      <c:pt idx="6">
                        <c:v>300</c:v>
                      </c:pt>
                      <c:pt idx="7">
                        <c:v>4</c:v>
                      </c:pt>
                      <c:pt idx="8">
                        <c:v>8540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BB5-4D9B-8932-F03C999AF60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FY 2022 Percent of Sessions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0.11057987005026358</c:v>
                      </c:pt>
                      <c:pt idx="1">
                        <c:v>0.16329532916513423</c:v>
                      </c:pt>
                      <c:pt idx="2">
                        <c:v>0.41491970087041807</c:v>
                      </c:pt>
                      <c:pt idx="3">
                        <c:v>0.26146254750521025</c:v>
                      </c:pt>
                      <c:pt idx="4">
                        <c:v>4.6340566384700257E-2</c:v>
                      </c:pt>
                      <c:pt idx="5">
                        <c:v>9.3171509133259771E-3</c:v>
                      </c:pt>
                      <c:pt idx="6">
                        <c:v>9.1945568223611614E-3</c:v>
                      </c:pt>
                      <c:pt idx="7">
                        <c:v>1.225940909648155E-4</c:v>
                      </c:pt>
                      <c:pt idx="8">
                        <c:v>0.2617383842098811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BB5-4D9B-8932-F03C999AF60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FY 2023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3825</c:v>
                      </c:pt>
                      <c:pt idx="1">
                        <c:v>6721</c:v>
                      </c:pt>
                      <c:pt idx="2">
                        <c:v>22191</c:v>
                      </c:pt>
                      <c:pt idx="3">
                        <c:v>16901</c:v>
                      </c:pt>
                      <c:pt idx="4">
                        <c:v>1908</c:v>
                      </c:pt>
                      <c:pt idx="5">
                        <c:v>223</c:v>
                      </c:pt>
                      <c:pt idx="6">
                        <c:v>3950</c:v>
                      </c:pt>
                      <c:pt idx="7">
                        <c:v>2568</c:v>
                      </c:pt>
                      <c:pt idx="8">
                        <c:v>17100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BB5-4D9B-8932-F03C999AF60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FY 2023 Percent of Sessions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6.7515091608712538E-2</c:v>
                      </c:pt>
                      <c:pt idx="1">
                        <c:v>0.11863240018357045</c:v>
                      </c:pt>
                      <c:pt idx="2">
                        <c:v>0.39169343735658557</c:v>
                      </c:pt>
                      <c:pt idx="3">
                        <c:v>0.29831962438662762</c:v>
                      </c:pt>
                      <c:pt idx="4">
                        <c:v>3.3678116284816609E-2</c:v>
                      </c:pt>
                      <c:pt idx="5">
                        <c:v>3.9361739682987965E-3</c:v>
                      </c:pt>
                      <c:pt idx="6">
                        <c:v>6.972146715148092E-2</c:v>
                      </c:pt>
                      <c:pt idx="7">
                        <c:v>4.5327779150633671E-2</c:v>
                      </c:pt>
                      <c:pt idx="8">
                        <c:v>0.30183217425071485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BB5-4D9B-8932-F03C999AF60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FY 2024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3083</c:v>
                      </c:pt>
                      <c:pt idx="1">
                        <c:v>3769</c:v>
                      </c:pt>
                      <c:pt idx="2">
                        <c:v>25765</c:v>
                      </c:pt>
                      <c:pt idx="3">
                        <c:v>19291</c:v>
                      </c:pt>
                      <c:pt idx="4">
                        <c:v>1292</c:v>
                      </c:pt>
                      <c:pt idx="5">
                        <c:v>52</c:v>
                      </c:pt>
                      <c:pt idx="6">
                        <c:v>7968</c:v>
                      </c:pt>
                      <c:pt idx="7">
                        <c:v>14150</c:v>
                      </c:pt>
                      <c:pt idx="8">
                        <c:v>20462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BB5-4D9B-8932-F03C999AF60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FY 2024 Percent of Sessions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Sheet1!$G$2:$G$10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4.1764881194288658E-2</c:v>
                      </c:pt>
                      <c:pt idx="1">
                        <c:v>5.1058007532038256E-2</c:v>
                      </c:pt>
                      <c:pt idx="2">
                        <c:v>0.34903411092145548</c:v>
                      </c:pt>
                      <c:pt idx="3">
                        <c:v>0.26133192446286813</c:v>
                      </c:pt>
                      <c:pt idx="4">
                        <c:v>1.7502506163808284E-2</c:v>
                      </c:pt>
                      <c:pt idx="5">
                        <c:v>7.0443523259909504E-4</c:v>
                      </c:pt>
                      <c:pt idx="6">
                        <c:v>0.10794115256441518</c:v>
                      </c:pt>
                      <c:pt idx="7">
                        <c:v>0.19168766425533068</c:v>
                      </c:pt>
                      <c:pt idx="8">
                        <c:v>0.27719526402774392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BB5-4D9B-8932-F03C999AF60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Sheet1!$H$2:$H$10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10516</c:v>
                      </c:pt>
                      <c:pt idx="1">
                        <c:v>15818</c:v>
                      </c:pt>
                      <c:pt idx="2">
                        <c:v>61494</c:v>
                      </c:pt>
                      <c:pt idx="3">
                        <c:v>44723</c:v>
                      </c:pt>
                      <c:pt idx="4">
                        <c:v>4712</c:v>
                      </c:pt>
                      <c:pt idx="5">
                        <c:v>579</c:v>
                      </c:pt>
                      <c:pt idx="6">
                        <c:v>12218</c:v>
                      </c:pt>
                      <c:pt idx="7">
                        <c:v>16722</c:v>
                      </c:pt>
                      <c:pt idx="8">
                        <c:v>46102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BB5-4D9B-8932-F03C999AF60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Sessions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Sheet1!$I$2:$I$10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163100</c:v>
                      </c:pt>
                      <c:pt idx="1">
                        <c:v>163100</c:v>
                      </c:pt>
                      <c:pt idx="2">
                        <c:v>163100</c:v>
                      </c:pt>
                      <c:pt idx="3">
                        <c:v>163100</c:v>
                      </c:pt>
                      <c:pt idx="4">
                        <c:v>163100</c:v>
                      </c:pt>
                      <c:pt idx="5">
                        <c:v>163100</c:v>
                      </c:pt>
                      <c:pt idx="6">
                        <c:v>163100</c:v>
                      </c:pt>
                      <c:pt idx="7">
                        <c:v>163100</c:v>
                      </c:pt>
                      <c:pt idx="8">
                        <c:v>163100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7BB5-4D9B-8932-F03C999AF603}"/>
                  </c:ext>
                </c:extLst>
              </c15:ser>
            </c15:filteredBarSeries>
          </c:ext>
        </c:extLst>
      </c:barChart>
      <c:catAx>
        <c:axId val="13404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8208"/>
        <c:crosses val="autoZero"/>
        <c:auto val="1"/>
        <c:lblAlgn val="ctr"/>
        <c:lblOffset val="100"/>
        <c:noMultiLvlLbl val="0"/>
      </c:catAx>
      <c:valAx>
        <c:axId val="13404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3608</c:v>
                </c:pt>
                <c:pt idx="1">
                  <c:v>5328</c:v>
                </c:pt>
                <c:pt idx="2">
                  <c:v>13538</c:v>
                </c:pt>
                <c:pt idx="3">
                  <c:v>8531</c:v>
                </c:pt>
                <c:pt idx="4">
                  <c:v>1512</c:v>
                </c:pt>
                <c:pt idx="5">
                  <c:v>304</c:v>
                </c:pt>
                <c:pt idx="6">
                  <c:v>300</c:v>
                </c:pt>
                <c:pt idx="7">
                  <c:v>4</c:v>
                </c:pt>
                <c:pt idx="8">
                  <c:v>8540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5-4D9B-8932-F03C999AF6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3825</c:v>
                </c:pt>
                <c:pt idx="1">
                  <c:v>6721</c:v>
                </c:pt>
                <c:pt idx="2">
                  <c:v>22191</c:v>
                </c:pt>
                <c:pt idx="3">
                  <c:v>16901</c:v>
                </c:pt>
                <c:pt idx="4">
                  <c:v>1908</c:v>
                </c:pt>
                <c:pt idx="5">
                  <c:v>223</c:v>
                </c:pt>
                <c:pt idx="6">
                  <c:v>3950</c:v>
                </c:pt>
                <c:pt idx="7">
                  <c:v>2568</c:v>
                </c:pt>
                <c:pt idx="8">
                  <c:v>17100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B5-4D9B-8932-F03C999AF6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3083</c:v>
                </c:pt>
                <c:pt idx="1">
                  <c:v>3769</c:v>
                </c:pt>
                <c:pt idx="2">
                  <c:v>25765</c:v>
                </c:pt>
                <c:pt idx="3">
                  <c:v>19291</c:v>
                </c:pt>
                <c:pt idx="4">
                  <c:v>1292</c:v>
                </c:pt>
                <c:pt idx="5">
                  <c:v>52</c:v>
                </c:pt>
                <c:pt idx="6">
                  <c:v>7968</c:v>
                </c:pt>
                <c:pt idx="7">
                  <c:v>14150</c:v>
                </c:pt>
                <c:pt idx="8">
                  <c:v>20462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B5-4D9B-8932-F03C999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487728"/>
        <c:axId val="13404882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FY 2022 Percent of Sessions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0.11057987005026358</c:v>
                      </c:pt>
                      <c:pt idx="1">
                        <c:v>0.16329532916513423</c:v>
                      </c:pt>
                      <c:pt idx="2">
                        <c:v>0.41491970087041807</c:v>
                      </c:pt>
                      <c:pt idx="3">
                        <c:v>0.26146254750521025</c:v>
                      </c:pt>
                      <c:pt idx="4">
                        <c:v>4.6340566384700257E-2</c:v>
                      </c:pt>
                      <c:pt idx="5">
                        <c:v>9.3171509133259771E-3</c:v>
                      </c:pt>
                      <c:pt idx="6">
                        <c:v>9.1945568223611614E-3</c:v>
                      </c:pt>
                      <c:pt idx="7">
                        <c:v>1.225940909648155E-4</c:v>
                      </c:pt>
                      <c:pt idx="8">
                        <c:v>0.2617383842098811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BB5-4D9B-8932-F03C999AF60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FY 2023 Percent of Sessions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6.7515091608712538E-2</c:v>
                      </c:pt>
                      <c:pt idx="1">
                        <c:v>0.11863240018357045</c:v>
                      </c:pt>
                      <c:pt idx="2">
                        <c:v>0.39169343735658557</c:v>
                      </c:pt>
                      <c:pt idx="3">
                        <c:v>0.29831962438662762</c:v>
                      </c:pt>
                      <c:pt idx="4">
                        <c:v>3.3678116284816609E-2</c:v>
                      </c:pt>
                      <c:pt idx="5">
                        <c:v>3.9361739682987965E-3</c:v>
                      </c:pt>
                      <c:pt idx="6">
                        <c:v>6.972146715148092E-2</c:v>
                      </c:pt>
                      <c:pt idx="7">
                        <c:v>4.5327779150633671E-2</c:v>
                      </c:pt>
                      <c:pt idx="8">
                        <c:v>0.30183217425071485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BB5-4D9B-8932-F03C999AF60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FY 2024 Percent of Sessions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4.1764881194288658E-2</c:v>
                      </c:pt>
                      <c:pt idx="1">
                        <c:v>5.1058007532038256E-2</c:v>
                      </c:pt>
                      <c:pt idx="2">
                        <c:v>0.34903411092145548</c:v>
                      </c:pt>
                      <c:pt idx="3">
                        <c:v>0.26133192446286813</c:v>
                      </c:pt>
                      <c:pt idx="4">
                        <c:v>1.7502506163808284E-2</c:v>
                      </c:pt>
                      <c:pt idx="5">
                        <c:v>7.0443523259909504E-4</c:v>
                      </c:pt>
                      <c:pt idx="6">
                        <c:v>0.10794115256441518</c:v>
                      </c:pt>
                      <c:pt idx="7">
                        <c:v>0.19168766425533068</c:v>
                      </c:pt>
                      <c:pt idx="8">
                        <c:v>0.27719526402774392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BB5-4D9B-8932-F03C999AF603}"/>
                  </c:ext>
                </c:extLst>
              </c15:ser>
            </c15:filteredBarSeries>
          </c:ext>
        </c:extLst>
      </c:barChart>
      <c:catAx>
        <c:axId val="13404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8208"/>
        <c:crosses val="autoZero"/>
        <c:auto val="1"/>
        <c:lblAlgn val="ctr"/>
        <c:lblOffset val="100"/>
        <c:noMultiLvlLbl val="0"/>
      </c:catAx>
      <c:valAx>
        <c:axId val="13404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FY 2022 Percent of Sessions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0.11057987005026358</c:v>
                </c:pt>
                <c:pt idx="1">
                  <c:v>0.16329532916513423</c:v>
                </c:pt>
                <c:pt idx="2">
                  <c:v>0.41491970087041807</c:v>
                </c:pt>
                <c:pt idx="3">
                  <c:v>0.26146254750521025</c:v>
                </c:pt>
                <c:pt idx="4">
                  <c:v>4.6340566384700257E-2</c:v>
                </c:pt>
                <c:pt idx="5">
                  <c:v>9.3171509133259771E-3</c:v>
                </c:pt>
                <c:pt idx="6">
                  <c:v>9.1945568223611614E-3</c:v>
                </c:pt>
                <c:pt idx="7">
                  <c:v>1.225940909648155E-4</c:v>
                </c:pt>
                <c:pt idx="8">
                  <c:v>0.2617383842098811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7BB5-4D9B-8932-F03C999AF6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2023 Percent of Sessions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6.7515091608712538E-2</c:v>
                </c:pt>
                <c:pt idx="1">
                  <c:v>0.11863240018357045</c:v>
                </c:pt>
                <c:pt idx="2">
                  <c:v>0.39169343735658557</c:v>
                </c:pt>
                <c:pt idx="3">
                  <c:v>0.29831962438662762</c:v>
                </c:pt>
                <c:pt idx="4">
                  <c:v>3.3678116284816609E-2</c:v>
                </c:pt>
                <c:pt idx="5">
                  <c:v>3.9361739682987965E-3</c:v>
                </c:pt>
                <c:pt idx="6">
                  <c:v>6.972146715148092E-2</c:v>
                </c:pt>
                <c:pt idx="7">
                  <c:v>4.5327779150633671E-2</c:v>
                </c:pt>
                <c:pt idx="8">
                  <c:v>0.30183217425071485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7BB5-4D9B-8932-F03C999AF60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FY 2024 Percent of Sessions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4.1764881194288658E-2</c:v>
                </c:pt>
                <c:pt idx="1">
                  <c:v>5.1058007532038256E-2</c:v>
                </c:pt>
                <c:pt idx="2">
                  <c:v>0.34903411092145548</c:v>
                </c:pt>
                <c:pt idx="3">
                  <c:v>0.26133192446286813</c:v>
                </c:pt>
                <c:pt idx="4">
                  <c:v>1.7502506163808284E-2</c:v>
                </c:pt>
                <c:pt idx="5">
                  <c:v>7.0443523259909504E-4</c:v>
                </c:pt>
                <c:pt idx="6">
                  <c:v>0.10794115256441518</c:v>
                </c:pt>
                <c:pt idx="7">
                  <c:v>0.19168766425533068</c:v>
                </c:pt>
                <c:pt idx="8">
                  <c:v>0.27719526402774392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BB5-4D9B-8932-F03C999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487728"/>
        <c:axId val="1340488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FY 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3608</c:v>
                      </c:pt>
                      <c:pt idx="1">
                        <c:v>5328</c:v>
                      </c:pt>
                      <c:pt idx="2">
                        <c:v>13538</c:v>
                      </c:pt>
                      <c:pt idx="3">
                        <c:v>8531</c:v>
                      </c:pt>
                      <c:pt idx="4">
                        <c:v>1512</c:v>
                      </c:pt>
                      <c:pt idx="5">
                        <c:v>304</c:v>
                      </c:pt>
                      <c:pt idx="6">
                        <c:v>300</c:v>
                      </c:pt>
                      <c:pt idx="7">
                        <c:v>4</c:v>
                      </c:pt>
                      <c:pt idx="8">
                        <c:v>8540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BB5-4D9B-8932-F03C999AF60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FY 2023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3825</c:v>
                      </c:pt>
                      <c:pt idx="1">
                        <c:v>6721</c:v>
                      </c:pt>
                      <c:pt idx="2">
                        <c:v>22191</c:v>
                      </c:pt>
                      <c:pt idx="3">
                        <c:v>16901</c:v>
                      </c:pt>
                      <c:pt idx="4">
                        <c:v>1908</c:v>
                      </c:pt>
                      <c:pt idx="5">
                        <c:v>223</c:v>
                      </c:pt>
                      <c:pt idx="6">
                        <c:v>3950</c:v>
                      </c:pt>
                      <c:pt idx="7">
                        <c:v>2568</c:v>
                      </c:pt>
                      <c:pt idx="8">
                        <c:v>17100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BB5-4D9B-8932-F03C999AF60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FY 2024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3083</c:v>
                      </c:pt>
                      <c:pt idx="1">
                        <c:v>3769</c:v>
                      </c:pt>
                      <c:pt idx="2">
                        <c:v>25765</c:v>
                      </c:pt>
                      <c:pt idx="3">
                        <c:v>19291</c:v>
                      </c:pt>
                      <c:pt idx="4">
                        <c:v>1292</c:v>
                      </c:pt>
                      <c:pt idx="5">
                        <c:v>52</c:v>
                      </c:pt>
                      <c:pt idx="6">
                        <c:v>7968</c:v>
                      </c:pt>
                      <c:pt idx="7">
                        <c:v>14150</c:v>
                      </c:pt>
                      <c:pt idx="8">
                        <c:v>20462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BB5-4D9B-8932-F03C999AF603}"/>
                  </c:ext>
                </c:extLst>
              </c15:ser>
            </c15:filteredBarSeries>
          </c:ext>
        </c:extLst>
      </c:barChart>
      <c:catAx>
        <c:axId val="13404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8208"/>
        <c:crosses val="autoZero"/>
        <c:auto val="1"/>
        <c:lblAlgn val="ctr"/>
        <c:lblOffset val="100"/>
        <c:noMultiLvlLbl val="0"/>
      </c:catAx>
      <c:valAx>
        <c:axId val="13404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4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298875"/>
            <a:ext cx="7853219" cy="2253235"/>
          </a:xfrm>
        </p:spPr>
        <p:txBody>
          <a:bodyPr/>
          <a:lstStyle/>
          <a:p>
            <a:r>
              <a:rPr lang="en-US" sz="4400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0DB36-AC03-753C-6532-716AA5EE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79" y="3870572"/>
            <a:ext cx="2454591" cy="2465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1358E-317A-20C9-A600-48807B306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888" y="1149477"/>
            <a:ext cx="2214571" cy="25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770BBD29-DBFA-806B-C3B3-0DFBE62A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8" y="2262005"/>
            <a:ext cx="8803105" cy="25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756822" y="356898"/>
            <a:ext cx="9670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TCHATT Referrals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0EB5E-AEF1-18AE-A3D4-006FEBFA9C1E}"/>
              </a:ext>
            </a:extLst>
          </p:cNvPr>
          <p:cNvSpPr txBox="1"/>
          <p:nvPr/>
        </p:nvSpPr>
        <p:spPr>
          <a:xfrm>
            <a:off x="176135" y="5555092"/>
            <a:ext cx="4135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Total Students Referred to the Program – </a:t>
            </a:r>
            <a:r>
              <a:rPr lang="en-US" sz="1600" dirty="0">
                <a:solidFill>
                  <a:srgbClr val="000000"/>
                </a:solidFill>
                <a:latin typeface="Halyard Display Light" panose="020B0604020202020204" charset="0"/>
              </a:rPr>
              <a:t>62,255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9558026" y="5724369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1E9240-0260-4403-8DCF-2850744EC6E2}"/>
              </a:ext>
            </a:extLst>
          </p:cNvPr>
          <p:cNvGraphicFramePr>
            <a:graphicFrameLocks/>
          </p:cNvGraphicFramePr>
          <p:nvPr/>
        </p:nvGraphicFramePr>
        <p:xfrm>
          <a:off x="1454046" y="1076131"/>
          <a:ext cx="9899753" cy="43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77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D36ECB-025F-9225-A0E9-6906270E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9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Referrals, Enrolled, and Served 23-24 School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1F87C-067E-C191-6C3C-26678A49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D931AC-B061-1E13-C076-92777AA47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792800"/>
              </p:ext>
            </p:extLst>
          </p:nvPr>
        </p:nvGraphicFramePr>
        <p:xfrm>
          <a:off x="572124" y="1143000"/>
          <a:ext cx="1064832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589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B996-AC27-6830-767E-FFCAC26B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Treatment Sessions and Clients Served</a:t>
            </a:r>
            <a:br>
              <a:rPr lang="en-US" dirty="0"/>
            </a:br>
            <a:r>
              <a:rPr lang="en-US" sz="2200" dirty="0"/>
              <a:t>as of 4/30/2024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1D66F-8385-3FA8-35D2-418C6076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7EF9A9-AE12-4441-A607-51DE0A60661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82864681"/>
              </p:ext>
            </p:extLst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426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8468-7ADD-A574-2ED2-3CFAF03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Sessions by Provider Type</a:t>
            </a:r>
            <a:br>
              <a:rPr lang="en-US" dirty="0"/>
            </a:br>
            <a:r>
              <a:rPr lang="en-US" sz="2200" dirty="0"/>
              <a:t>September 1, 2021 - April 30, 2024</a:t>
            </a:r>
            <a:br>
              <a:rPr lang="en-US" sz="22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69C9D-8511-A461-DA1D-AB430A6B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44C27-2AF7-BB6C-314A-23D96627F71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7417480"/>
              </p:ext>
            </p:extLst>
          </p:nvPr>
        </p:nvGraphicFramePr>
        <p:xfrm>
          <a:off x="571500" y="1668463"/>
          <a:ext cx="10782300" cy="376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D69195-761F-6F50-1330-7505F5FD97D8}"/>
              </a:ext>
            </a:extLst>
          </p:cNvPr>
          <p:cNvSpPr txBox="1"/>
          <p:nvPr/>
        </p:nvSpPr>
        <p:spPr>
          <a:xfrm>
            <a:off x="831273" y="5631769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Note: More than one provider may participate in a session.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82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8468-7ADD-A574-2ED2-3CFAF03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Sessions by Provider Type and Fiscal Year</a:t>
            </a:r>
            <a:br>
              <a:rPr lang="en-US" dirty="0"/>
            </a:br>
            <a:r>
              <a:rPr lang="en-US" sz="2200" dirty="0"/>
              <a:t>September 1, 2021 - April 30,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69C9D-8511-A461-DA1D-AB430A6B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44C27-2AF7-BB6C-314A-23D96627F71A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07823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8EF3D2-6556-3C8F-AF10-FF151E87678B}"/>
              </a:ext>
            </a:extLst>
          </p:cNvPr>
          <p:cNvSpPr txBox="1"/>
          <p:nvPr/>
        </p:nvSpPr>
        <p:spPr>
          <a:xfrm>
            <a:off x="831273" y="5631769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Note: More than one provider may participate in a session.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0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8468-7ADD-A574-2ED2-3CFAF03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Sessions by Provider Type and Fiscal Year</a:t>
            </a:r>
            <a:br>
              <a:rPr lang="en-US" dirty="0"/>
            </a:br>
            <a:r>
              <a:rPr lang="en-US" sz="2200" dirty="0"/>
              <a:t>September 1, 2021 - April 30,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69C9D-8511-A461-DA1D-AB430A6B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44C27-2AF7-BB6C-314A-23D96627F71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64840782"/>
              </p:ext>
            </p:extLst>
          </p:nvPr>
        </p:nvGraphicFramePr>
        <p:xfrm>
          <a:off x="571500" y="1668463"/>
          <a:ext cx="10782300" cy="370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A47C8E-DCCE-9580-80E2-0934D3FEFC3C}"/>
              </a:ext>
            </a:extLst>
          </p:cNvPr>
          <p:cNvSpPr txBox="1"/>
          <p:nvPr/>
        </p:nvSpPr>
        <p:spPr>
          <a:xfrm>
            <a:off x="831273" y="5631769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Note: More than one provider may participate in a session.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0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4B11-953F-1817-799A-508650F1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Completion by HRI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A92F9-8C6B-868F-30A9-4C09E858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862602-C4B9-CA7F-D7F1-BD7FD8F083A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127342" y="1280604"/>
            <a:ext cx="9864247" cy="48277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33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Projects In Process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178656"/>
            <a:ext cx="10165830" cy="5177694"/>
          </a:xfrm>
        </p:spPr>
        <p:txBody>
          <a:bodyPr numCol="1"/>
          <a:lstStyle/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UTS to develop policies to assist HRIs in implementing TCHATT 2.0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CHC on counselor interviews, parent interviews and working with HRIs to create TCHATT 2.0 materials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On Site support and consulting with teams to address challenges and provide support in implementing efficient processes and organizational structure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HRIs to prepare for implementation of TCHATT 2.0 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Coordinating meetings HRIs and ESCs to help facilitate strong partnerships and follow up with schools who may have been unresponsive or declined services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UTS to support sessions at the upcoming TCHATT Summit </a:t>
            </a:r>
          </a:p>
          <a:p>
            <a:pPr fontAlgn="ctr">
              <a:spcBef>
                <a:spcPts val="0"/>
              </a:spcBef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9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Assessment Workgroup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178656"/>
            <a:ext cx="10165830" cy="1298890"/>
          </a:xfrm>
        </p:spPr>
        <p:txBody>
          <a:bodyPr numCol="1"/>
          <a:lstStyle/>
          <a:p>
            <a:pPr fontAlgn="ctr">
              <a:spcBef>
                <a:spcPts val="0"/>
              </a:spcBef>
            </a:pPr>
            <a:r>
              <a:rPr lang="en-US" sz="2000" b="1" dirty="0">
                <a:solidFill>
                  <a:srgbClr val="1F1F1F"/>
                </a:solidFill>
                <a:latin typeface="Halyard Display Light" panose="020B0604020202020204" charset="0"/>
              </a:rPr>
              <a:t>Any students that screen with positive scores on an assessment, that assessments would be repeated every 4 weeks. If assessments are negative, they will not continue to get them. The exceptions will be the CRAFFT. Rescreening of the CRAFFT will be determined by clinician. </a:t>
            </a:r>
          </a:p>
          <a:p>
            <a:pPr fontAlgn="ctr">
              <a:spcBef>
                <a:spcPts val="0"/>
              </a:spcBef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</a:endParaRPr>
          </a:p>
          <a:p>
            <a:pPr fontAlgn="ctr">
              <a:spcBef>
                <a:spcPts val="0"/>
              </a:spcBef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3533E-EB16-5EC6-6150-395E56D2D7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737" y="2681733"/>
            <a:ext cx="1016583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10 &amp; under: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SCARED (Parent required, Child Optional)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SNAP (Parent)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CIS (Parent)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Halyard Display Light" panose="020B060402020202020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Halyard Display Light" panose="020B060402020202020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Halyard Display Light" panose="020B060402020202020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11 &amp; up: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PHQ-9a, (Child) - Day of visit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Columbia Suicide Screener (Child) Day of Visit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GAD 7 (Child) Sent before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CRAFFT 2.0 (Child) Sent before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CIS (Parent/Child) Sent before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Halyard Display Light" panose="020B0604020202020204" charset="0"/>
                <a:ea typeface="+mn-ea"/>
                <a:cs typeface="Arial" panose="020B0604020202020204" pitchFamily="34" charset="0"/>
              </a:rPr>
              <a:t>SNAP – (Parent) Sent before</a:t>
            </a:r>
            <a:endParaRPr lang="en-US" sz="32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5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57" y="2129070"/>
            <a:ext cx="8061158" cy="29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7" y="91038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Roadmap - TCHATT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574C5-A115-17E5-3B4F-0B3485B6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88644"/>
              </p:ext>
            </p:extLst>
          </p:nvPr>
        </p:nvGraphicFramePr>
        <p:xfrm>
          <a:off x="1001734" y="1854270"/>
          <a:ext cx="10892900" cy="258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Referral Dashboard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Development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July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 Experience Surveys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Design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School Insights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Referral Source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Design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7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7E0C01-F5E3-12A4-C5FD-35502E0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April 2024 Consultation Volume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3C22F-34D4-0946-D4CE-DF4E064E5670}"/>
              </a:ext>
            </a:extLst>
          </p:cNvPr>
          <p:cNvSpPr txBox="1"/>
          <p:nvPr/>
        </p:nvSpPr>
        <p:spPr>
          <a:xfrm>
            <a:off x="5841278" y="5141391"/>
            <a:ext cx="2955638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2023 vs 2024</a:t>
            </a:r>
          </a:p>
          <a:p>
            <a:pPr algn="ctr"/>
            <a:endParaRPr lang="en-US" b="1" u="sng" dirty="0">
              <a:solidFill>
                <a:schemeClr val="accent1">
                  <a:lumMod val="50000"/>
                </a:schemeClr>
              </a:solidFill>
              <a:latin typeface="Halyard Text Book" panose="020B0604020202020204" charset="0"/>
              <a:ea typeface="Halyard Display Light" pitchFamily="2" charset="77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 April 2023: 1260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 April 2024: 1367</a:t>
            </a:r>
          </a:p>
          <a:p>
            <a:pPr algn="l"/>
            <a:endParaRPr lang="en-US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8F4C7-8BB1-07A5-08F1-0DA4ECD0A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31" y="1617431"/>
            <a:ext cx="4429125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24247-08D0-DDC6-B213-E9088E637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56" y="1838324"/>
            <a:ext cx="3781425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F0AD3-AE4C-B362-7669-E6FF54F29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881" y="3451251"/>
            <a:ext cx="6804069" cy="12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76E2D-6FF7-1FCD-0A3E-1365C351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85" y="535875"/>
            <a:ext cx="10365880" cy="5421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E9E2C-825B-9662-38E8-E740228E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80" y="6269576"/>
            <a:ext cx="609652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March- April 2024 CPAN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909141" y="642633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BCA91-81E7-7521-CE92-2186D092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97" y="990175"/>
            <a:ext cx="102012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QI Project Update: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Increase contact with providers enrolled and never utilized CPAN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11BD-E057-3F87-1014-CB1790B29B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2622" y="1842834"/>
            <a:ext cx="10165830" cy="4092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" panose="020B0604020202020204" charset="0"/>
              </a:rPr>
              <a:t>COSH CPAN/PeriPAN Psychiatrist meeting </a:t>
            </a:r>
            <a:endParaRPr lang="en-US" dirty="0">
              <a:latin typeface="Halyard Display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Review outreach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Address questions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Offered additional support if needed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Halyard Displ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" panose="020B0604020202020204" charset="0"/>
              </a:rPr>
              <a:t>April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568 outreach calls have been made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7 resulted in CPAN consults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20 resulted in CPAN education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3 resulted in a CPAN ethics presentation request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Display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alyard Text Book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COSH Workgroups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382843"/>
            <a:ext cx="10165830" cy="4092314"/>
          </a:xfrm>
        </p:spPr>
        <p:txBody>
          <a:bodyPr/>
          <a:lstStyle/>
          <a:p>
            <a:r>
              <a:rPr lang="en-US" sz="2800" b="1" u="sng" dirty="0">
                <a:latin typeface="Halyard Display" panose="020B0604020202020204" charset="0"/>
              </a:rPr>
              <a:t>Educational Resource Workgroup</a:t>
            </a:r>
            <a:endParaRPr lang="en-US" sz="2800" b="1" dirty="0">
              <a:latin typeface="Halyard Displ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" panose="020B0604020202020204" charset="0"/>
              </a:rPr>
              <a:t>Topic : Anxiety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Anxiety Disorder 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Separation Anxiety Disorder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Social Anxiety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Selective Mutism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School Avoidance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Specific Phobias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alyard Display Light" panose="020B0604020202020204" charset="0"/>
              </a:rPr>
              <a:t>   Panic Disorder (attacks)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Halyard Display Light" panose="020B0604020202020204" charset="0"/>
              </a:rPr>
              <a:t>Obsessive-compulsive disorder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1F1F1F"/>
              </a:solidFill>
              <a:effectLst/>
              <a:latin typeface="Halyard Display Light" panose="020B0604020202020204" charset="0"/>
            </a:endParaRPr>
          </a:p>
          <a:p>
            <a:pPr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1F1F"/>
                </a:solidFill>
                <a:latin typeface="Halyard Display" panose="020B0604020202020204" charset="0"/>
              </a:rPr>
              <a:t>Currently:</a:t>
            </a:r>
            <a:r>
              <a:rPr lang="en-US" sz="2400" b="1" dirty="0">
                <a:solidFill>
                  <a:srgbClr val="1F1F1F"/>
                </a:solidFill>
                <a:latin typeface="Halyard Display Light" panose="020B0604020202020204" charset="0"/>
              </a:rPr>
              <a:t> Workgroup meeting with experts </a:t>
            </a:r>
          </a:p>
          <a:p>
            <a:pPr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F1F1F"/>
              </a:solidFill>
              <a:latin typeface="Halyard Display Light" panose="020B0604020202020204" charset="0"/>
            </a:endParaRPr>
          </a:p>
          <a:p>
            <a:pPr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1F1F"/>
                </a:solidFill>
                <a:latin typeface="Halyard Display" panose="020B0604020202020204" charset="0"/>
              </a:rPr>
              <a:t>Next topic </a:t>
            </a:r>
            <a:r>
              <a:rPr lang="en-US" sz="2400" b="1" dirty="0">
                <a:solidFill>
                  <a:srgbClr val="1F1F1F"/>
                </a:solidFill>
                <a:latin typeface="Halyard Display Light" panose="020B0604020202020204" charset="0"/>
              </a:rPr>
              <a:t>: Depression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COSH Workgroups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382843"/>
            <a:ext cx="10165830" cy="4092314"/>
          </a:xfrm>
        </p:spPr>
        <p:txBody>
          <a:bodyPr/>
          <a:lstStyle/>
          <a:p>
            <a:r>
              <a:rPr lang="en-US" sz="2800" b="1" u="sng" dirty="0">
                <a:latin typeface="Halyard Display" panose="020B0604020202020204" charset="0"/>
              </a:rPr>
              <a:t>CME standardization workgroup </a:t>
            </a:r>
          </a:p>
          <a:p>
            <a:endParaRPr lang="en-US" sz="2800" b="1" u="sng" dirty="0">
              <a:latin typeface="Halyard Display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" panose="020B0604020202020204" charset="0"/>
              </a:rPr>
              <a:t>Workgroup will: </a:t>
            </a:r>
            <a:r>
              <a:rPr lang="en-US" sz="2800" b="1" dirty="0">
                <a:latin typeface="Halyard Display Light" panose="020B0604020202020204" charset="0"/>
              </a:rPr>
              <a:t>consist of 6-7 psychiatrists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" panose="020B0604020202020204" charset="0"/>
              </a:rPr>
              <a:t>Workgroup tasks: </a:t>
            </a:r>
            <a:r>
              <a:rPr lang="en-US" sz="2800" b="1" dirty="0">
                <a:latin typeface="Halyard Display Light" panose="020B0604020202020204" charset="0"/>
              </a:rPr>
              <a:t>Review and create content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1F1F1F"/>
                </a:solidFill>
                <a:latin typeface="Halyard Display Light" panose="020B0604020202020204" charset="0"/>
              </a:rPr>
              <a:t>Once slides have been completed all CPAN psychiatrist will review and sign off on content</a:t>
            </a:r>
            <a:endParaRPr lang="en-US" b="1" u="sng" dirty="0">
              <a:solidFill>
                <a:srgbClr val="1F1F1F"/>
              </a:solidFill>
              <a:latin typeface="Halyard Display Light" panose="020B0604020202020204" charset="0"/>
            </a:endParaRPr>
          </a:p>
          <a:p>
            <a:endParaRPr lang="en-US" sz="2800" b="1" dirty="0">
              <a:solidFill>
                <a:srgbClr val="1F1F1F"/>
              </a:solidFill>
              <a:latin typeface="Halyard Display Light" panose="020B0604020202020204" charset="0"/>
            </a:endParaRPr>
          </a:p>
          <a:p>
            <a:endParaRPr lang="en-US" sz="2800" b="1" dirty="0">
              <a:latin typeface="Halyard Display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6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7" y="91038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574C5-A115-17E5-3B4F-0B3485B6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79033"/>
              </p:ext>
            </p:extLst>
          </p:nvPr>
        </p:nvGraphicFramePr>
        <p:xfrm>
          <a:off x="1001734" y="1854270"/>
          <a:ext cx="10892900" cy="330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Patient Consultation Process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Development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Q2-Q3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PCP Caller (Calling on behalf of the doctor)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Web Portal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Add unique physician identifier (NPI)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Defining Requirements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  <a:tr h="7277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experience/engagement surveys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Defining Requirements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4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07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customXml/itemProps2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884B6E-5E77-443B-84AE-0A4CBE62ED3A}"/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30976</TotalTime>
  <Words>674</Words>
  <Application>Microsoft Office PowerPoint</Application>
  <PresentationFormat>Widescreen</PresentationFormat>
  <Paragraphs>152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Halyard Text Book</vt:lpstr>
      <vt:lpstr>Halyard Display Light</vt:lpstr>
      <vt:lpstr>Halyard Display</vt:lpstr>
      <vt:lpstr>Times New Roman</vt:lpstr>
      <vt:lpstr>Arial</vt:lpstr>
      <vt:lpstr>Calibri</vt:lpstr>
      <vt:lpstr>Halyard Text</vt:lpstr>
      <vt:lpstr>Segoe UI</vt:lpstr>
      <vt:lpstr>Office Theme</vt:lpstr>
      <vt:lpstr>Centralized Operation Support Hub -COSH Updates </vt:lpstr>
      <vt:lpstr>PowerPoint Presentation</vt:lpstr>
      <vt:lpstr>April 2024 Consultation Volume </vt:lpstr>
      <vt:lpstr>PowerPoint Presentation</vt:lpstr>
      <vt:lpstr>March- April 2024 CPAN Consultations</vt:lpstr>
      <vt:lpstr>QI Project Update:  Increase contact with providers enrolled and never utilized CPAN</vt:lpstr>
      <vt:lpstr>COSH Workgroups   </vt:lpstr>
      <vt:lpstr>COSH Workgroups   </vt:lpstr>
      <vt:lpstr>Trayt Roadmap</vt:lpstr>
      <vt:lpstr>PowerPoint Presentation</vt:lpstr>
      <vt:lpstr>PowerPoint Presentation</vt:lpstr>
      <vt:lpstr>Referrals, Enrolled, and Served 23-24 School Year</vt:lpstr>
      <vt:lpstr>Number of Treatment Sessions and Clients Served as of 4/30/2024</vt:lpstr>
      <vt:lpstr>Percent of Sessions by Provider Type September 1, 2021 - April 30, 2024 </vt:lpstr>
      <vt:lpstr>Number of Sessions by Provider Type and Fiscal Year September 1, 2021 - April 30, 2024</vt:lpstr>
      <vt:lpstr>Percent of Sessions by Provider Type and Fiscal Year September 1, 2021 - April 30, 2024</vt:lpstr>
      <vt:lpstr>Assessment Completion by HRI</vt:lpstr>
      <vt:lpstr>Projects In Process   </vt:lpstr>
      <vt:lpstr>Assessment Workgroup   </vt:lpstr>
      <vt:lpstr>Trayt Roadmap - TCHATT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Lopez, Molly A</cp:lastModifiedBy>
  <cp:revision>53</cp:revision>
  <dcterms:created xsi:type="dcterms:W3CDTF">2023-05-01T16:10:16Z</dcterms:created>
  <dcterms:modified xsi:type="dcterms:W3CDTF">2024-05-16T21:29:23Z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ArticulateGUID">
    <vt:lpwstr>6D6790CE-35A8-479C-BD1A-DF26E4BF3E63</vt:lpwstr>
  </property>
  <property fmtid="{D5CDD505-2E9C-101B-9397-08002B2CF9AE}" pid="12" name="ArticulatePath">
    <vt:lpwstr>2024 April COSH Presentation_</vt:lpwstr>
  </property>
</Properties>
</file>