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97" d="100"/>
          <a:sy n="97" d="100"/>
        </p:scale>
        <p:origin x="1629"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9364-CD13-CBF2-4C8C-7528612EF5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6C0036-4A53-5925-98D7-216A5926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D2808B-6AD0-62AC-EFAE-1BB34F305D29}"/>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5" name="Footer Placeholder 4">
            <a:extLst>
              <a:ext uri="{FF2B5EF4-FFF2-40B4-BE49-F238E27FC236}">
                <a16:creationId xmlns:a16="http://schemas.microsoft.com/office/drawing/2014/main" id="{63D4E452-2763-A1CB-21D9-932BB0DC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F883A-93D3-A7A6-5A0D-94B9424C64BA}"/>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270288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9273-7F1F-5CB9-0AC8-70C1D883F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802CA-D26E-E958-7086-9287BCF9AF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58C5E-4540-E616-DFB2-70EE8AA48D3B}"/>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5" name="Footer Placeholder 4">
            <a:extLst>
              <a:ext uri="{FF2B5EF4-FFF2-40B4-BE49-F238E27FC236}">
                <a16:creationId xmlns:a16="http://schemas.microsoft.com/office/drawing/2014/main" id="{E600016A-1739-B9FF-FD71-74BD48085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501F1-B5E8-80F9-53B6-73B726CCA732}"/>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186832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E0F2B-97E8-4CCE-7009-E19E6A8FAA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CFE738-8DEC-7834-4D47-CB0729A776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AD72B-3FB6-DDC1-A909-EDED8533281F}"/>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5" name="Footer Placeholder 4">
            <a:extLst>
              <a:ext uri="{FF2B5EF4-FFF2-40B4-BE49-F238E27FC236}">
                <a16:creationId xmlns:a16="http://schemas.microsoft.com/office/drawing/2014/main" id="{E7C22608-5783-A0CA-88B4-F50CC3F14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13C07-B329-558D-5286-609BEF4C659A}"/>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183771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slide">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p:nvPicPr>
        <p:blipFill>
          <a:blip r:embed="rId2"/>
          <a:stretch>
            <a:fillRect/>
          </a:stretch>
        </p:blipFill>
        <p:spPr>
          <a:xfrm>
            <a:off x="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167467"/>
          </a:xfrm>
          <a:prstGeom prst="rect">
            <a:avLst/>
          </a:prstGeom>
        </p:spPr>
        <p:txBody>
          <a:bodyPr anchor="b">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1D5DF20-5A27-4EBD-8316-0CD12524E019}"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3918787"/>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a:t>Click here to edit the subhead</a:t>
            </a:r>
          </a:p>
        </p:txBody>
      </p:sp>
      <p:pic>
        <p:nvPicPr>
          <p:cNvPr id="3" name="Picture 2" descr="Text&#10;&#10;Description automatically generated with low confidence">
            <a:extLst>
              <a:ext uri="{FF2B5EF4-FFF2-40B4-BE49-F238E27FC236}">
                <a16:creationId xmlns:a16="http://schemas.microsoft.com/office/drawing/2014/main" id="{32E0884B-B526-D42C-B555-1DAE1E6965CA}"/>
              </a:ext>
            </a:extLst>
          </p:cNvPr>
          <p:cNvPicPr>
            <a:picLocks noChangeAspect="1"/>
          </p:cNvPicPr>
          <p:nvPr/>
        </p:nvPicPr>
        <p:blipFill>
          <a:blip r:embed="rId3"/>
          <a:stretch>
            <a:fillRect/>
          </a:stretch>
        </p:blipFill>
        <p:spPr>
          <a:xfrm>
            <a:off x="179762" y="6168244"/>
            <a:ext cx="2465390" cy="419117"/>
          </a:xfrm>
          <a:prstGeom prst="rect">
            <a:avLst/>
          </a:prstGeom>
        </p:spPr>
      </p:pic>
      <p:pic>
        <p:nvPicPr>
          <p:cNvPr id="2" name="Picture 1">
            <a:extLst>
              <a:ext uri="{FF2B5EF4-FFF2-40B4-BE49-F238E27FC236}">
                <a16:creationId xmlns:a16="http://schemas.microsoft.com/office/drawing/2014/main" id="{161178C8-3368-CADD-89D7-E3884EFAC64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88680" y="6088762"/>
            <a:ext cx="1424569" cy="498599"/>
          </a:xfrm>
          <a:prstGeom prst="rect">
            <a:avLst/>
          </a:prstGeom>
        </p:spPr>
      </p:pic>
    </p:spTree>
    <p:extLst>
      <p:ext uri="{BB962C8B-B14F-4D97-AF65-F5344CB8AC3E}">
        <p14:creationId xmlns:p14="http://schemas.microsoft.com/office/powerpoint/2010/main" val="235828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p:nvPicPr>
        <p:blipFill>
          <a:blip r:embed="rId2"/>
          <a:srcRect/>
          <a:stretch/>
        </p:blipFill>
        <p:spPr>
          <a:xfrm>
            <a:off x="12700" y="10527"/>
            <a:ext cx="12179300" cy="6847473"/>
          </a:xfrm>
          <a:prstGeom prst="rect">
            <a:avLst/>
          </a:prstGeom>
        </p:spPr>
      </p:pic>
      <p:sp>
        <p:nvSpPr>
          <p:cNvPr id="24" name="Text Placeholder 23">
            <a:extLst>
              <a:ext uri="{FF2B5EF4-FFF2-40B4-BE49-F238E27FC236}">
                <a16:creationId xmlns:a16="http://schemas.microsoft.com/office/drawing/2014/main" id="{1E40672F-68E1-0A7A-C545-3D742E976C27}"/>
              </a:ext>
            </a:extLst>
          </p:cNvPr>
          <p:cNvSpPr>
            <a:spLocks noGrp="1"/>
          </p:cNvSpPr>
          <p:nvPr>
            <p:ph type="body" sz="quarter" idx="12" hasCustomPrompt="1"/>
          </p:nvPr>
        </p:nvSpPr>
        <p:spPr>
          <a:xfrm>
            <a:off x="2216075" y="1643231"/>
            <a:ext cx="7370781" cy="3571537"/>
          </a:xfrm>
          <a:prstGeom prst="rect">
            <a:avLst/>
          </a:prstGeom>
        </p:spPr>
        <p:txBody>
          <a:bodyPr anchor="ctr"/>
          <a:lstStyle>
            <a:lvl1pPr marL="0" indent="0">
              <a:buNone/>
              <a:defRPr lang="en-US" sz="3200" b="0" i="1" kern="1200" smtClean="0">
                <a:solidFill>
                  <a:schemeClr val="bg1"/>
                </a:solidFill>
                <a:effectLst/>
                <a:latin typeface="Halyard Display Light" pitchFamily="2" charset="77"/>
                <a:ea typeface="Halyard Display Light" pitchFamily="2" charset="77"/>
              </a:defRPr>
            </a:lvl1pPr>
          </a:lstStyle>
          <a:p>
            <a:r>
              <a:rPr lang="en-US" sz="2800" b="0" i="1" kern="1200">
                <a:solidFill>
                  <a:schemeClr val="bg1"/>
                </a:solidFill>
                <a:effectLst/>
                <a:latin typeface="Halyard Display Light" pitchFamily="2" charset="77"/>
                <a:ea typeface="Halyard Display Light" pitchFamily="2" charset="77"/>
                <a:cs typeface="+mn-cs"/>
              </a:rPr>
              <a:t>“Click here to edit the text and insert a quote.”</a:t>
            </a:r>
          </a:p>
          <a:p>
            <a:endParaRPr lang="en-US" sz="2800" b="0" i="1" kern="1200">
              <a:solidFill>
                <a:schemeClr val="bg1"/>
              </a:solidFill>
              <a:effectLst/>
              <a:latin typeface="Halyard Display Light" pitchFamily="2" charset="77"/>
              <a:ea typeface="Halyard Display Light" pitchFamily="2" charset="77"/>
              <a:cs typeface="+mn-cs"/>
            </a:endParaRPr>
          </a:p>
          <a:p>
            <a:r>
              <a:rPr lang="en-US" sz="2800" b="0" i="0" kern="1200">
                <a:solidFill>
                  <a:schemeClr val="bg1"/>
                </a:solidFill>
                <a:effectLst/>
                <a:latin typeface="Halyard Display" pitchFamily="2" charset="77"/>
                <a:ea typeface="Halyard Display" pitchFamily="2" charset="77"/>
                <a:cs typeface="+mn-cs"/>
              </a:rPr>
              <a:t>—</a:t>
            </a:r>
            <a:r>
              <a:rPr lang="en-US" sz="2800" b="0" i="1" kern="1200">
                <a:solidFill>
                  <a:schemeClr val="bg1"/>
                </a:solidFill>
                <a:effectLst/>
                <a:latin typeface="Halyard Display" pitchFamily="2" charset="77"/>
                <a:ea typeface="Halyard Display" pitchFamily="2" charset="77"/>
                <a:cs typeface="+mn-cs"/>
              </a:rPr>
              <a:t>TCMHCC</a:t>
            </a:r>
            <a:endParaRPr lang="en-US" sz="2800">
              <a:solidFill>
                <a:schemeClr val="bg1"/>
              </a:solidFill>
              <a:latin typeface="Halyard Display" pitchFamily="2" charset="77"/>
              <a:ea typeface="Halyard Display" pitchFamily="2" charset="77"/>
            </a:endParaRPr>
          </a:p>
        </p:txBody>
      </p:sp>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p>
            <a:fld id="{71D5DF20-5A27-4EBD-8316-0CD12524E019}" type="slidenum">
              <a:rPr lang="en-US" smtClean="0"/>
              <a:t>‹#›</a:t>
            </a:fld>
            <a:endParaRPr lang="en-US"/>
          </a:p>
        </p:txBody>
      </p:sp>
    </p:spTree>
    <p:extLst>
      <p:ext uri="{BB962C8B-B14F-4D97-AF65-F5344CB8AC3E}">
        <p14:creationId xmlns:p14="http://schemas.microsoft.com/office/powerpoint/2010/main" val="1825784607"/>
      </p:ext>
    </p:extLst>
  </p:cSld>
  <p:clrMapOvr>
    <a:masterClrMapping/>
  </p:clrMapOvr>
  <p:extLst>
    <p:ext uri="{DCECCB84-F9BA-43D5-87BE-67443E8EF086}">
      <p15:sldGuideLst xmlns:p15="http://schemas.microsoft.com/office/powerpoint/2012/main">
        <p15:guide id="1" orient="horz" pos="864">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7A34-512E-8FB9-A9F1-F6C27B267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983F3-384D-AA58-7BF0-48F1481FC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636FC-AF64-E681-1234-68BB5A9A02CA}"/>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5" name="Footer Placeholder 4">
            <a:extLst>
              <a:ext uri="{FF2B5EF4-FFF2-40B4-BE49-F238E27FC236}">
                <a16:creationId xmlns:a16="http://schemas.microsoft.com/office/drawing/2014/main" id="{2C0FA906-9A61-27B9-C720-24B7B82B1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3583-9C63-95F9-6BBA-A4F7C338BEAC}"/>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26100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1896-E9DA-FB25-0BA1-5E8969D64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FB1E1E-4EA4-14C6-B6FB-C0AED12B79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64867-E43F-850A-4262-5226940B3C94}"/>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5" name="Footer Placeholder 4">
            <a:extLst>
              <a:ext uri="{FF2B5EF4-FFF2-40B4-BE49-F238E27FC236}">
                <a16:creationId xmlns:a16="http://schemas.microsoft.com/office/drawing/2014/main" id="{93F266E1-E6B6-017D-BEE3-CEF9AD872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03B3F-85C0-5E71-43F3-00AE81F5BB44}"/>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321621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820E-DED1-A1E8-3DE0-360556081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68554-1998-4981-19E1-6997B9D0D8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41F33C-BFF5-C2CB-06F1-AF937B223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6DA87A-3013-F731-C7F7-308D1E8880B7}"/>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6" name="Footer Placeholder 5">
            <a:extLst>
              <a:ext uri="{FF2B5EF4-FFF2-40B4-BE49-F238E27FC236}">
                <a16:creationId xmlns:a16="http://schemas.microsoft.com/office/drawing/2014/main" id="{685471C2-5169-D106-B8D0-582C84CF2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97ABE-1442-6EFF-EABA-5C430A2A61FF}"/>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175148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6766-7E8F-14B4-9975-6970A2568D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0F810-5A76-F693-2691-97278CA559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582D3-EDD7-79D3-FAC8-0A7A60437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DEE76-F2AB-352B-10F9-4FA3203B2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7711A8-25A4-1ED2-871D-70ECAA3DB2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BCE920-06CA-B7AE-CF3F-A0A2FFE3ACAA}"/>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8" name="Footer Placeholder 7">
            <a:extLst>
              <a:ext uri="{FF2B5EF4-FFF2-40B4-BE49-F238E27FC236}">
                <a16:creationId xmlns:a16="http://schemas.microsoft.com/office/drawing/2014/main" id="{301E929E-D2D4-0F39-61C0-B22BCC562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694E13-4783-075F-1137-C13F32610656}"/>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329730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8574-FFAE-35B2-2F8A-902CABEFB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981C5C-65E6-4EDD-26D9-03EDB81BE75C}"/>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4" name="Footer Placeholder 3">
            <a:extLst>
              <a:ext uri="{FF2B5EF4-FFF2-40B4-BE49-F238E27FC236}">
                <a16:creationId xmlns:a16="http://schemas.microsoft.com/office/drawing/2014/main" id="{731DDEE6-5F00-85F4-32DE-A961FD178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4B0E0B-BC4D-B95B-41F3-BDE94B52979E}"/>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36894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BAA1C-9660-A1F8-95A5-385B70A1AF0D}"/>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3" name="Footer Placeholder 2">
            <a:extLst>
              <a:ext uri="{FF2B5EF4-FFF2-40B4-BE49-F238E27FC236}">
                <a16:creationId xmlns:a16="http://schemas.microsoft.com/office/drawing/2014/main" id="{07B187A4-7F5C-435C-4FBD-57CE793E45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FFCEDD-BEAC-1665-B2A8-8185754C1EE6}"/>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261221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2727-FB31-0E6E-DA14-4617E04D0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C81F0-F619-85EF-79FD-D4C9FF24F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748B7-1319-0E9A-576A-4C4E8E448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DCD91-8D88-A67C-C758-E7E800AAE39F}"/>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6" name="Footer Placeholder 5">
            <a:extLst>
              <a:ext uri="{FF2B5EF4-FFF2-40B4-BE49-F238E27FC236}">
                <a16:creationId xmlns:a16="http://schemas.microsoft.com/office/drawing/2014/main" id="{43EFE0F3-8D53-2DCC-46CC-A52E9983C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091D0-6895-A94B-A4BB-42734A034709}"/>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156086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D336-83EF-1023-23BA-001B3144A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D18AE-3E63-FB62-FECA-E88B46797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90E60E-65D0-6705-9EBC-AE40D1488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3D38E-D441-D848-F046-B8CD47372D72}"/>
              </a:ext>
            </a:extLst>
          </p:cNvPr>
          <p:cNvSpPr>
            <a:spLocks noGrp="1"/>
          </p:cNvSpPr>
          <p:nvPr>
            <p:ph type="dt" sz="half" idx="10"/>
          </p:nvPr>
        </p:nvSpPr>
        <p:spPr/>
        <p:txBody>
          <a:bodyPr/>
          <a:lstStyle/>
          <a:p>
            <a:fld id="{1BC1CF82-835D-4F7D-8DB2-B3AA09C84BF8}" type="datetimeFigureOut">
              <a:rPr lang="en-US" smtClean="0"/>
              <a:t>8/18/2023</a:t>
            </a:fld>
            <a:endParaRPr lang="en-US"/>
          </a:p>
        </p:txBody>
      </p:sp>
      <p:sp>
        <p:nvSpPr>
          <p:cNvPr id="6" name="Footer Placeholder 5">
            <a:extLst>
              <a:ext uri="{FF2B5EF4-FFF2-40B4-BE49-F238E27FC236}">
                <a16:creationId xmlns:a16="http://schemas.microsoft.com/office/drawing/2014/main" id="{0B879C9D-2D67-2EC0-31E8-25C3B8E10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DC7DF-0D2A-0CCE-CC58-8A168BD400FC}"/>
              </a:ext>
            </a:extLst>
          </p:cNvPr>
          <p:cNvSpPr>
            <a:spLocks noGrp="1"/>
          </p:cNvSpPr>
          <p:nvPr>
            <p:ph type="sldNum" sz="quarter" idx="12"/>
          </p:nvPr>
        </p:nvSpPr>
        <p:spPr/>
        <p:txBody>
          <a:bodyPr/>
          <a:lstStyle/>
          <a:p>
            <a:fld id="{B62C57E0-AEF1-4A83-B6C5-DC2D521AF84F}" type="slidenum">
              <a:rPr lang="en-US" smtClean="0"/>
              <a:t>‹#›</a:t>
            </a:fld>
            <a:endParaRPr lang="en-US"/>
          </a:p>
        </p:txBody>
      </p:sp>
    </p:spTree>
    <p:extLst>
      <p:ext uri="{BB962C8B-B14F-4D97-AF65-F5344CB8AC3E}">
        <p14:creationId xmlns:p14="http://schemas.microsoft.com/office/powerpoint/2010/main" val="319659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163B5-4638-FECE-B49E-33E8204E8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39853-88A2-5D97-92DD-E604468F2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10ED0-EF83-FC84-12D3-B7FD5CCB8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1CF82-835D-4F7D-8DB2-B3AA09C84BF8}" type="datetimeFigureOut">
              <a:rPr lang="en-US" smtClean="0"/>
              <a:t>8/18/2023</a:t>
            </a:fld>
            <a:endParaRPr lang="en-US"/>
          </a:p>
        </p:txBody>
      </p:sp>
      <p:sp>
        <p:nvSpPr>
          <p:cNvPr id="5" name="Footer Placeholder 4">
            <a:extLst>
              <a:ext uri="{FF2B5EF4-FFF2-40B4-BE49-F238E27FC236}">
                <a16:creationId xmlns:a16="http://schemas.microsoft.com/office/drawing/2014/main" id="{5435F7DB-A453-FDD4-649F-5BAC2D668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C2AF3B-FEE2-5DC1-9B3C-1BFB7B9F6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C57E0-AEF1-4A83-B6C5-DC2D521AF84F}" type="slidenum">
              <a:rPr lang="en-US" smtClean="0"/>
              <a:t>‹#›</a:t>
            </a:fld>
            <a:endParaRPr lang="en-US"/>
          </a:p>
        </p:txBody>
      </p:sp>
    </p:spTree>
    <p:extLst>
      <p:ext uri="{BB962C8B-B14F-4D97-AF65-F5344CB8AC3E}">
        <p14:creationId xmlns:p14="http://schemas.microsoft.com/office/powerpoint/2010/main" val="258026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0A179B6-F3F7-6062-029D-009408A49CA7}"/>
              </a:ext>
            </a:extLst>
          </p:cNvPr>
          <p:cNvSpPr>
            <a:spLocks noGrp="1"/>
          </p:cNvSpPr>
          <p:nvPr>
            <p:ph type="body" sz="quarter" idx="10"/>
          </p:nvPr>
        </p:nvSpPr>
        <p:spPr>
          <a:xfrm>
            <a:off x="419099" y="450376"/>
            <a:ext cx="3794125" cy="3167467"/>
          </a:xfrm>
        </p:spPr>
        <p:txBody>
          <a:bodyPr lIns="91440" tIns="45720" rIns="91440" bIns="45720" anchor="b">
            <a:normAutofit/>
          </a:bodyPr>
          <a:lstStyle/>
          <a:p>
            <a:r>
              <a:rPr lang="en-US">
                <a:latin typeface="Halyard Display"/>
                <a:cs typeface="Arial"/>
              </a:rPr>
              <a:t>BILINGUAL TRAUMA</a:t>
            </a:r>
            <a:endParaRPr lang="en-US"/>
          </a:p>
        </p:txBody>
      </p:sp>
      <p:sp>
        <p:nvSpPr>
          <p:cNvPr id="10" name="Content Placeholder 2">
            <a:extLst>
              <a:ext uri="{FF2B5EF4-FFF2-40B4-BE49-F238E27FC236}">
                <a16:creationId xmlns:a16="http://schemas.microsoft.com/office/drawing/2014/main" id="{DB73EBFE-BE97-C6E7-7D1F-7F1CCA27AAD1}"/>
              </a:ext>
            </a:extLst>
          </p:cNvPr>
          <p:cNvSpPr>
            <a:spLocks noGrp="1"/>
          </p:cNvSpPr>
          <p:nvPr>
            <p:ph sz="quarter" idx="11"/>
          </p:nvPr>
        </p:nvSpPr>
        <p:spPr>
          <a:xfrm>
            <a:off x="4772896" y="109733"/>
            <a:ext cx="7184744" cy="6635195"/>
          </a:xfrm>
        </p:spPr>
        <p:txBody>
          <a:bodyPr lIns="91440" tIns="45720" rIns="91440" bIns="45720" anchor="t"/>
          <a:lstStyle/>
          <a:p>
            <a:r>
              <a:rPr lang="en-US" sz="2000" b="1" dirty="0">
                <a:latin typeface="Arial"/>
                <a:cs typeface="Arial"/>
              </a:rPr>
              <a:t>Brief description of the model</a:t>
            </a:r>
            <a:r>
              <a:rPr lang="en-US" sz="2000" dirty="0">
                <a:latin typeface="Arial"/>
                <a:cs typeface="Arial"/>
              </a:rPr>
              <a:t>: </a:t>
            </a:r>
            <a:endParaRPr lang="en-US" sz="2000" dirty="0">
              <a:latin typeface="Arial"/>
            </a:endParaRPr>
          </a:p>
          <a:p>
            <a:r>
              <a:rPr lang="en-US" sz="1800" dirty="0">
                <a:latin typeface="Arial"/>
                <a:cs typeface="Arial"/>
              </a:rPr>
              <a:t>This program was designed to provide validated group-based bereavement intervention to meet the needs of our young patients in families that have endured significant loss during the COVID pandemic. We had intended to establish telehealth groups that will provide mutual support, concrete assistance with social service and other needs as indicated.  However, school districts asked that we offer this in person. </a:t>
            </a:r>
            <a:endParaRPr lang="en-US" sz="2000" dirty="0">
              <a:latin typeface="Arial"/>
              <a:cs typeface="Arial"/>
            </a:endParaRPr>
          </a:p>
          <a:p>
            <a:endParaRPr lang="en-US" sz="2000" b="1" dirty="0">
              <a:latin typeface="Arial"/>
              <a:cs typeface="Arial"/>
            </a:endParaRPr>
          </a:p>
          <a:p>
            <a:r>
              <a:rPr lang="en-US" sz="2000" b="1" dirty="0">
                <a:latin typeface="Arial"/>
                <a:cs typeface="Arial"/>
              </a:rPr>
              <a:t>Timeline to stand up:</a:t>
            </a:r>
            <a:endParaRPr lang="en-US" sz="2000" dirty="0">
              <a:latin typeface="Arial"/>
              <a:cs typeface="Arial"/>
            </a:endParaRPr>
          </a:p>
          <a:p>
            <a:r>
              <a:rPr lang="en-US" sz="1800" dirty="0">
                <a:latin typeface="Arial"/>
                <a:cs typeface="Arial"/>
              </a:rPr>
              <a:t>Hiring of Bilingual therapist and curriculum identification (2 months); TF-CBT and TGCT-A training completed (2 to 5 months); established contact with a school district interested in this service. 7 months total before 1</a:t>
            </a:r>
            <a:r>
              <a:rPr lang="en-US" sz="1800" baseline="30000" dirty="0">
                <a:latin typeface="Arial"/>
                <a:cs typeface="Arial"/>
              </a:rPr>
              <a:t>st</a:t>
            </a:r>
            <a:r>
              <a:rPr lang="en-US" sz="1800" dirty="0">
                <a:latin typeface="Arial"/>
                <a:cs typeface="Arial"/>
              </a:rPr>
              <a:t> group intervention commenced.</a:t>
            </a:r>
            <a:endParaRPr lang="en-US" sz="2000" dirty="0">
              <a:latin typeface="Arial"/>
              <a:cs typeface="Arial"/>
            </a:endParaRPr>
          </a:p>
          <a:p>
            <a:endParaRPr lang="en-US" sz="2000" b="1" dirty="0">
              <a:latin typeface="Arial"/>
              <a:cs typeface="Segoe UI"/>
            </a:endParaRPr>
          </a:p>
          <a:p>
            <a:r>
              <a:rPr lang="en-US" sz="2000" b="1" dirty="0">
                <a:latin typeface="Arial"/>
                <a:cs typeface="Segoe UI"/>
              </a:rPr>
              <a:t>Goal Metrics: FY22/23: 85 Sessions/40 Unique youth</a:t>
            </a:r>
            <a:endParaRPr lang="en-US" dirty="0"/>
          </a:p>
          <a:p>
            <a:r>
              <a:rPr lang="en-US" sz="2000" i="1" dirty="0">
                <a:latin typeface="Arial"/>
                <a:ea typeface="Calibri"/>
                <a:cs typeface="Calibri"/>
              </a:rPr>
              <a:t>Goal metric completion date: In Progress: 10 sessions / 14 caregivers</a:t>
            </a:r>
          </a:p>
          <a:p>
            <a:endParaRPr lang="en-US" sz="2000" b="1" dirty="0">
              <a:latin typeface="Arial"/>
              <a:cs typeface="Segoe UI"/>
            </a:endParaRPr>
          </a:p>
          <a:p>
            <a:endParaRPr lang="en-US" sz="2000" dirty="0">
              <a:latin typeface="Arial"/>
              <a:cs typeface="Segoe UI"/>
            </a:endParaRPr>
          </a:p>
          <a:p>
            <a:pPr>
              <a:lnSpc>
                <a:spcPct val="100000"/>
              </a:lnSpc>
              <a:spcBef>
                <a:spcPts val="0"/>
              </a:spcBef>
            </a:pPr>
            <a:endParaRPr lang="en-US" sz="2000" i="1" dirty="0">
              <a:latin typeface="Arial"/>
              <a:cs typeface="Segoe UI"/>
            </a:endParaRPr>
          </a:p>
          <a:p>
            <a:endParaRPr lang="en-US" sz="2000" dirty="0">
              <a:latin typeface="Arial"/>
            </a:endParaRPr>
          </a:p>
        </p:txBody>
      </p:sp>
    </p:spTree>
    <p:extLst>
      <p:ext uri="{BB962C8B-B14F-4D97-AF65-F5344CB8AC3E}">
        <p14:creationId xmlns:p14="http://schemas.microsoft.com/office/powerpoint/2010/main" val="295961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6B7C0-EDDE-E14B-6261-F0EF2863EB85}"/>
              </a:ext>
            </a:extLst>
          </p:cNvPr>
          <p:cNvSpPr>
            <a:spLocks noGrp="1"/>
          </p:cNvSpPr>
          <p:nvPr>
            <p:ph type="body" sz="quarter" idx="12"/>
          </p:nvPr>
        </p:nvSpPr>
        <p:spPr>
          <a:xfrm>
            <a:off x="2287220" y="1484671"/>
            <a:ext cx="6925083" cy="4673437"/>
          </a:xfrm>
        </p:spPr>
        <p:txBody>
          <a:bodyPr lIns="91440" tIns="45720" rIns="91440" bIns="45720" anchor="ctr"/>
          <a:lstStyle/>
          <a:p>
            <a:r>
              <a:rPr lang="en-US" sz="3000" b="1" dirty="0">
                <a:latin typeface="Arial"/>
                <a:cs typeface="Arial"/>
              </a:rPr>
              <a:t>Parent Feedback</a:t>
            </a:r>
          </a:p>
          <a:p>
            <a:endParaRPr lang="en-US" sz="3000" dirty="0">
              <a:latin typeface="Arial"/>
              <a:cs typeface="Arial"/>
            </a:endParaRPr>
          </a:p>
          <a:p>
            <a:r>
              <a:rPr lang="en-US" sz="3000" dirty="0">
                <a:latin typeface="Arial"/>
                <a:cs typeface="Arial"/>
              </a:rPr>
              <a:t>"It was very helpful to have an opportunity to talk openly about our feelings and share our experiences.“</a:t>
            </a:r>
          </a:p>
          <a:p>
            <a:endParaRPr lang="en-US" sz="3000" dirty="0">
              <a:latin typeface="Arial"/>
              <a:cs typeface="Arial"/>
            </a:endParaRPr>
          </a:p>
          <a:p>
            <a:r>
              <a:rPr lang="en-US" sz="3000" dirty="0">
                <a:latin typeface="Arial"/>
                <a:cs typeface="Arial"/>
              </a:rPr>
              <a:t>"I feel more confident to talk about my own trauma and speak with confidence."</a:t>
            </a:r>
          </a:p>
        </p:txBody>
      </p:sp>
    </p:spTree>
    <p:extLst>
      <p:ext uri="{BB962C8B-B14F-4D97-AF65-F5344CB8AC3E}">
        <p14:creationId xmlns:p14="http://schemas.microsoft.com/office/powerpoint/2010/main" val="351559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7" ma:contentTypeDescription="Create a new document." ma:contentTypeScope="" ma:versionID="c9b99145b013152f2800ea016eb62efb">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b910f8455d27ecf63bf9ca063884c220"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F6F97B-867E-4A97-8421-3E717DAA5FD2}"/>
</file>

<file path=customXml/itemProps2.xml><?xml version="1.0" encoding="utf-8"?>
<ds:datastoreItem xmlns:ds="http://schemas.openxmlformats.org/officeDocument/2006/customXml" ds:itemID="{D2B6AAB0-52DD-4388-9C92-4DB3F702F047}"/>
</file>

<file path=customXml/itemProps3.xml><?xml version="1.0" encoding="utf-8"?>
<ds:datastoreItem xmlns:ds="http://schemas.openxmlformats.org/officeDocument/2006/customXml" ds:itemID="{A82927B9-6E27-485A-B211-C16C4590EC55}"/>
</file>

<file path=docProps/app.xml><?xml version="1.0" encoding="utf-8"?>
<Properties xmlns="http://schemas.openxmlformats.org/officeDocument/2006/extended-properties" xmlns:vt="http://schemas.openxmlformats.org/officeDocument/2006/docPropsVTypes">
  <TotalTime>1</TotalTime>
  <Words>183</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Halyard Display</vt:lpstr>
      <vt:lpstr>Halyard Display Light</vt:lpstr>
      <vt:lpstr>Halyard Text Book</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Blader</dc:creator>
  <cp:lastModifiedBy>Joseph Blader</cp:lastModifiedBy>
  <cp:revision>1</cp:revision>
  <dcterms:created xsi:type="dcterms:W3CDTF">2023-08-18T18:15:36Z</dcterms:created>
  <dcterms:modified xsi:type="dcterms:W3CDTF">2023-08-18T18:16:51Z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ies>
</file>