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sldIdLst>
    <p:sldId id="260" r:id="rId3"/>
    <p:sldId id="259" r:id="rId4"/>
    <p:sldId id="258"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C1C14-F325-3ACC-ACE4-C37BA4ED4D3A}" v="5" dt="2023-08-18T17:42:56.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p:nvPicPr>
        <p:blipFill>
          <a:blip r:embed="rId3"/>
          <a:srcRect t="52" b="52"/>
          <a:stretch/>
        </p:blipFill>
        <p:spPr>
          <a:xfrm>
            <a:off x="-635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rial" panose="020B0604020202020204" pitchFamily="34" charset="0"/>
                <a:cs typeface="Arial" panose="020B0604020202020204" pitchFamily="34" charset="0"/>
              </a:defRPr>
            </a:lvl1pPr>
          </a:lstStyle>
          <a:p>
            <a:r>
              <a:rPr lang="en-US"/>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FirstName </a:t>
            </a:r>
            <a:r>
              <a:rPr lang="en-US" err="1"/>
              <a:t>LastName</a:t>
            </a:r>
            <a:r>
              <a:rPr lang="en-US"/>
              <a:t>, PhD. [click to edit]</a:t>
            </a:r>
          </a:p>
        </p:txBody>
      </p:sp>
      <p:pic>
        <p:nvPicPr>
          <p:cNvPr id="5" name="Picture 4" descr="Text&#10;&#10;Description automatically generated with low confidence">
            <a:extLst>
              <a:ext uri="{FF2B5EF4-FFF2-40B4-BE49-F238E27FC236}">
                <a16:creationId xmlns:a16="http://schemas.microsoft.com/office/drawing/2014/main" id="{7927DC69-230A-3D78-7B66-FD3E4BF0DF17}"/>
              </a:ext>
            </a:extLst>
          </p:cNvPr>
          <p:cNvPicPr>
            <a:picLocks noChangeAspect="1"/>
          </p:cNvPicPr>
          <p:nvPr/>
        </p:nvPicPr>
        <p:blipFill>
          <a:blip r:embed="rId4"/>
          <a:stretch>
            <a:fillRect/>
          </a:stretch>
        </p:blipFill>
        <p:spPr>
          <a:xfrm>
            <a:off x="820529" y="376977"/>
            <a:ext cx="4196788" cy="713454"/>
          </a:xfrm>
          <a:prstGeom prst="rect">
            <a:avLst/>
          </a:prstGeom>
        </p:spPr>
      </p:pic>
      <p:pic>
        <p:nvPicPr>
          <p:cNvPr id="6" name="Picture 5">
            <a:extLst>
              <a:ext uri="{FF2B5EF4-FFF2-40B4-BE49-F238E27FC236}">
                <a16:creationId xmlns:a16="http://schemas.microsoft.com/office/drawing/2014/main" id="{B3EFC757-475D-4A32-DC11-681A6CEEBDC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309010" y="376977"/>
            <a:ext cx="2038440" cy="713454"/>
          </a:xfrm>
          <a:prstGeom prst="rect">
            <a:avLst/>
          </a:prstGeom>
        </p:spPr>
      </p:pic>
    </p:spTree>
    <p:extLst>
      <p:ext uri="{BB962C8B-B14F-4D97-AF65-F5344CB8AC3E}">
        <p14:creationId xmlns:p14="http://schemas.microsoft.com/office/powerpoint/2010/main" val="1202254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p:nvPicPr>
        <p:blipFill>
          <a:blip r:embed="rId2"/>
          <a:stretch>
            <a:fillRect/>
          </a:stretch>
        </p:blipFill>
        <p:spPr>
          <a:xfrm>
            <a:off x="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167467"/>
          </a:xfrm>
          <a:prstGeom prst="rect">
            <a:avLst/>
          </a:prstGeom>
        </p:spPr>
        <p:txBody>
          <a:bodyPr anchor="b">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1D5DF20-5A27-4EBD-8316-0CD12524E019}"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3918787"/>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a:t>Click here to edit the subhead</a:t>
            </a:r>
          </a:p>
        </p:txBody>
      </p:sp>
      <p:pic>
        <p:nvPicPr>
          <p:cNvPr id="3" name="Picture 2" descr="Text&#10;&#10;Description automatically generated with low confidence">
            <a:extLst>
              <a:ext uri="{FF2B5EF4-FFF2-40B4-BE49-F238E27FC236}">
                <a16:creationId xmlns:a16="http://schemas.microsoft.com/office/drawing/2014/main" id="{32E0884B-B526-D42C-B555-1DAE1E6965CA}"/>
              </a:ext>
            </a:extLst>
          </p:cNvPr>
          <p:cNvPicPr>
            <a:picLocks noChangeAspect="1"/>
          </p:cNvPicPr>
          <p:nvPr/>
        </p:nvPicPr>
        <p:blipFill>
          <a:blip r:embed="rId3"/>
          <a:stretch>
            <a:fillRect/>
          </a:stretch>
        </p:blipFill>
        <p:spPr>
          <a:xfrm>
            <a:off x="179762" y="6168244"/>
            <a:ext cx="2465390" cy="419117"/>
          </a:xfrm>
          <a:prstGeom prst="rect">
            <a:avLst/>
          </a:prstGeom>
        </p:spPr>
      </p:pic>
      <p:pic>
        <p:nvPicPr>
          <p:cNvPr id="2" name="Picture 1">
            <a:extLst>
              <a:ext uri="{FF2B5EF4-FFF2-40B4-BE49-F238E27FC236}">
                <a16:creationId xmlns:a16="http://schemas.microsoft.com/office/drawing/2014/main" id="{161178C8-3368-CADD-89D7-E3884EFAC64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88680" y="6088762"/>
            <a:ext cx="1424569" cy="498599"/>
          </a:xfrm>
          <a:prstGeom prst="rect">
            <a:avLst/>
          </a:prstGeom>
        </p:spPr>
      </p:pic>
    </p:spTree>
    <p:extLst>
      <p:ext uri="{BB962C8B-B14F-4D97-AF65-F5344CB8AC3E}">
        <p14:creationId xmlns:p14="http://schemas.microsoft.com/office/powerpoint/2010/main" val="99329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1D5DF20-5A27-4EBD-8316-0CD12524E019}"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pic>
        <p:nvPicPr>
          <p:cNvPr id="5" name="Picture 4" descr="Logo, icon&#10;&#10;Description automatically generated">
            <a:extLst>
              <a:ext uri="{FF2B5EF4-FFF2-40B4-BE49-F238E27FC236}">
                <a16:creationId xmlns:a16="http://schemas.microsoft.com/office/drawing/2014/main" id="{33903284-3C59-336F-21CC-7BE615DF20CF}"/>
              </a:ext>
            </a:extLst>
          </p:cNvPr>
          <p:cNvPicPr>
            <a:picLocks noChangeAspect="1"/>
          </p:cNvPicPr>
          <p:nvPr/>
        </p:nvPicPr>
        <p:blipFill>
          <a:blip r:embed="rId3"/>
          <a:stretch>
            <a:fillRect/>
          </a:stretch>
        </p:blipFill>
        <p:spPr>
          <a:xfrm>
            <a:off x="572124" y="6211703"/>
            <a:ext cx="2021989" cy="472289"/>
          </a:xfrm>
          <a:prstGeom prst="rect">
            <a:avLst/>
          </a:prstGeom>
        </p:spPr>
      </p:pic>
      <p:pic>
        <p:nvPicPr>
          <p:cNvPr id="2" name="Picture 1">
            <a:extLst>
              <a:ext uri="{FF2B5EF4-FFF2-40B4-BE49-F238E27FC236}">
                <a16:creationId xmlns:a16="http://schemas.microsoft.com/office/drawing/2014/main" id="{D6E1BA77-6715-C06E-0CD7-6412F039F93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083930" y="6115947"/>
            <a:ext cx="1726195" cy="604168"/>
          </a:xfrm>
          <a:prstGeom prst="rect">
            <a:avLst/>
          </a:prstGeom>
        </p:spPr>
      </p:pic>
    </p:spTree>
    <p:extLst>
      <p:ext uri="{BB962C8B-B14F-4D97-AF65-F5344CB8AC3E}">
        <p14:creationId xmlns:p14="http://schemas.microsoft.com/office/powerpoint/2010/main" val="267788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1D5DF20-5A27-4EBD-8316-0CD12524E019}"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Title</a:t>
            </a:r>
          </a:p>
        </p:txBody>
      </p:sp>
      <p:pic>
        <p:nvPicPr>
          <p:cNvPr id="5" name="Picture 4" descr="Logo, icon&#10;&#10;Description automatically generated">
            <a:extLst>
              <a:ext uri="{FF2B5EF4-FFF2-40B4-BE49-F238E27FC236}">
                <a16:creationId xmlns:a16="http://schemas.microsoft.com/office/drawing/2014/main" id="{94362A39-C5FD-997D-403B-46399A387A45}"/>
              </a:ext>
            </a:extLst>
          </p:cNvPr>
          <p:cNvPicPr>
            <a:picLocks noChangeAspect="1"/>
          </p:cNvPicPr>
          <p:nvPr/>
        </p:nvPicPr>
        <p:blipFill>
          <a:blip r:embed="rId3"/>
          <a:stretch>
            <a:fillRect/>
          </a:stretch>
        </p:blipFill>
        <p:spPr>
          <a:xfrm>
            <a:off x="572124" y="6211703"/>
            <a:ext cx="2021989" cy="472289"/>
          </a:xfrm>
          <a:prstGeom prst="rect">
            <a:avLst/>
          </a:prstGeom>
        </p:spPr>
      </p:pic>
      <p:pic>
        <p:nvPicPr>
          <p:cNvPr id="2" name="Picture 1">
            <a:extLst>
              <a:ext uri="{FF2B5EF4-FFF2-40B4-BE49-F238E27FC236}">
                <a16:creationId xmlns:a16="http://schemas.microsoft.com/office/drawing/2014/main" id="{A720AA2A-9B60-057C-3371-620C308C18E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083930" y="6115947"/>
            <a:ext cx="1726195" cy="604168"/>
          </a:xfrm>
          <a:prstGeom prst="rect">
            <a:avLst/>
          </a:prstGeom>
        </p:spPr>
      </p:pic>
    </p:spTree>
    <p:extLst>
      <p:ext uri="{BB962C8B-B14F-4D97-AF65-F5344CB8AC3E}">
        <p14:creationId xmlns:p14="http://schemas.microsoft.com/office/powerpoint/2010/main" val="223628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567666-120B-080B-5DDB-532A94DC5582}"/>
              </a:ext>
            </a:extLst>
          </p:cNvPr>
          <p:cNvPicPr>
            <a:picLocks noChangeAspect="1"/>
          </p:cNvPicPr>
          <p:nvPr/>
        </p:nvPicPr>
        <p:blipFill>
          <a:blip r:embed="rId2"/>
          <a:srcRect/>
          <a:stretch/>
        </p:blipFill>
        <p:spPr>
          <a:xfrm>
            <a:off x="12700" y="10527"/>
            <a:ext cx="12179300" cy="6847473"/>
          </a:xfrm>
          <a:prstGeom prst="rect">
            <a:avLst/>
          </a:prstGeom>
        </p:spPr>
      </p:pic>
      <p:sp>
        <p:nvSpPr>
          <p:cNvPr id="24" name="Text Placeholder 23">
            <a:extLst>
              <a:ext uri="{FF2B5EF4-FFF2-40B4-BE49-F238E27FC236}">
                <a16:creationId xmlns:a16="http://schemas.microsoft.com/office/drawing/2014/main" id="{1E40672F-68E1-0A7A-C545-3D742E976C27}"/>
              </a:ext>
            </a:extLst>
          </p:cNvPr>
          <p:cNvSpPr>
            <a:spLocks noGrp="1"/>
          </p:cNvSpPr>
          <p:nvPr>
            <p:ph type="body" sz="quarter" idx="12" hasCustomPrompt="1"/>
          </p:nvPr>
        </p:nvSpPr>
        <p:spPr>
          <a:xfrm>
            <a:off x="2216075" y="1643231"/>
            <a:ext cx="7370781" cy="3571537"/>
          </a:xfrm>
          <a:prstGeom prst="rect">
            <a:avLst/>
          </a:prstGeom>
        </p:spPr>
        <p:txBody>
          <a:bodyPr anchor="ctr"/>
          <a:lstStyle>
            <a:lvl1pPr marL="0" indent="0">
              <a:buNone/>
              <a:defRPr lang="en-US" sz="3200" b="0" i="1" kern="1200" smtClean="0">
                <a:solidFill>
                  <a:schemeClr val="bg1"/>
                </a:solidFill>
                <a:effectLst/>
                <a:latin typeface="Halyard Display Light" pitchFamily="2" charset="77"/>
                <a:ea typeface="Halyard Display Light" pitchFamily="2" charset="77"/>
              </a:defRPr>
            </a:lvl1pPr>
          </a:lstStyle>
          <a:p>
            <a:r>
              <a:rPr lang="en-US" sz="2800" b="0" i="1" kern="1200">
                <a:solidFill>
                  <a:schemeClr val="bg1"/>
                </a:solidFill>
                <a:effectLst/>
                <a:latin typeface="Halyard Display Light" pitchFamily="2" charset="77"/>
                <a:ea typeface="Halyard Display Light" pitchFamily="2" charset="77"/>
                <a:cs typeface="+mn-cs"/>
              </a:rPr>
              <a:t>“Click here to edit the text and insert a quote.”</a:t>
            </a:r>
          </a:p>
          <a:p>
            <a:endParaRPr lang="en-US" sz="2800" b="0" i="1" kern="1200">
              <a:solidFill>
                <a:schemeClr val="bg1"/>
              </a:solidFill>
              <a:effectLst/>
              <a:latin typeface="Halyard Display Light" pitchFamily="2" charset="77"/>
              <a:ea typeface="Halyard Display Light" pitchFamily="2" charset="77"/>
              <a:cs typeface="+mn-cs"/>
            </a:endParaRPr>
          </a:p>
          <a:p>
            <a:r>
              <a:rPr lang="en-US" sz="2800" b="0" i="0" kern="1200">
                <a:solidFill>
                  <a:schemeClr val="bg1"/>
                </a:solidFill>
                <a:effectLst/>
                <a:latin typeface="Halyard Display" pitchFamily="2" charset="77"/>
                <a:ea typeface="Halyard Display" pitchFamily="2" charset="77"/>
                <a:cs typeface="+mn-cs"/>
              </a:rPr>
              <a:t>—</a:t>
            </a:r>
            <a:r>
              <a:rPr lang="en-US" sz="2800" b="0" i="1" kern="1200">
                <a:solidFill>
                  <a:schemeClr val="bg1"/>
                </a:solidFill>
                <a:effectLst/>
                <a:latin typeface="Halyard Display" pitchFamily="2" charset="77"/>
                <a:ea typeface="Halyard Display" pitchFamily="2" charset="77"/>
                <a:cs typeface="+mn-cs"/>
              </a:rPr>
              <a:t>TCMHCC</a:t>
            </a:r>
            <a:endParaRPr lang="en-US" sz="2800">
              <a:solidFill>
                <a:schemeClr val="bg1"/>
              </a:solidFill>
              <a:latin typeface="Halyard Display" pitchFamily="2" charset="77"/>
              <a:ea typeface="Halyard Display" pitchFamily="2" charset="77"/>
            </a:endParaRPr>
          </a:p>
        </p:txBody>
      </p:sp>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p>
            <a:fld id="{71D5DF20-5A27-4EBD-8316-0CD12524E019}" type="slidenum">
              <a:rPr lang="en-US" smtClean="0"/>
              <a:t>‹#›</a:t>
            </a:fld>
            <a:endParaRPr lang="en-US"/>
          </a:p>
        </p:txBody>
      </p:sp>
    </p:spTree>
    <p:extLst>
      <p:ext uri="{BB962C8B-B14F-4D97-AF65-F5344CB8AC3E}">
        <p14:creationId xmlns:p14="http://schemas.microsoft.com/office/powerpoint/2010/main" val="811056185"/>
      </p:ext>
    </p:extLst>
  </p:cSld>
  <p:clrMapOvr>
    <a:masterClrMapping/>
  </p:clrMapOvr>
  <p:extLst>
    <p:ext uri="{DCECCB84-F9BA-43D5-87BE-67443E8EF086}">
      <p15:sldGuideLst xmlns:p15="http://schemas.microsoft.com/office/powerpoint/2012/main">
        <p15:guide id="1" orient="horz" pos="864">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 vertical">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926B85F-1C6A-1FCA-BA9C-E5A975549CBB}"/>
              </a:ext>
            </a:extLst>
          </p:cNvPr>
          <p:cNvPicPr>
            <a:picLocks noChangeAspect="1"/>
          </p:cNvPicPr>
          <p:nvPr/>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454045" y="439969"/>
            <a:ext cx="10165830" cy="1298890"/>
          </a:xfrm>
          <a:prstGeom prst="rect">
            <a:avLst/>
          </a:prstGeom>
        </p:spPr>
        <p:txBody>
          <a:bodyPr>
            <a:normAutofit/>
          </a:bodyPr>
          <a:lstStyle>
            <a:lvl1pPr>
              <a:defRPr sz="3600">
                <a:latin typeface="Halyard Display" pitchFamily="2" charset="77"/>
                <a:ea typeface="Halyard Display" pitchFamily="2" charset="77"/>
              </a:defRPr>
            </a:lvl1pPr>
          </a:lstStyle>
          <a:p>
            <a:r>
              <a:rPr lang="en-US"/>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454046" y="2158584"/>
            <a:ext cx="10165830" cy="4092314"/>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p:txBody>
          <a:bodyPr/>
          <a:lstStyle/>
          <a:p>
            <a:fld id="{71D5DF20-5A27-4EBD-8316-0CD12524E019}" type="slidenum">
              <a:rPr lang="en-US" smtClean="0"/>
              <a:t>‹#›</a:t>
            </a:fld>
            <a:endParaRPr lang="en-US"/>
          </a:p>
        </p:txBody>
      </p:sp>
    </p:spTree>
    <p:extLst>
      <p:ext uri="{BB962C8B-B14F-4D97-AF65-F5344CB8AC3E}">
        <p14:creationId xmlns:p14="http://schemas.microsoft.com/office/powerpoint/2010/main" val="283610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D57B3E-9F26-6845-AD5C-4D8CA95A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5DF20-5A27-4EBD-8316-0CD12524E019}" type="slidenum">
              <a:rPr lang="en-US" smtClean="0"/>
              <a:t>‹#›</a:t>
            </a:fld>
            <a:endParaRPr lang="en-US"/>
          </a:p>
        </p:txBody>
      </p:sp>
    </p:spTree>
    <p:extLst>
      <p:ext uri="{BB962C8B-B14F-4D97-AF65-F5344CB8AC3E}">
        <p14:creationId xmlns:p14="http://schemas.microsoft.com/office/powerpoint/2010/main" val="205238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hyperlink" Target="mailto:blader@uthscsa.edu"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A2C02-516B-0785-716E-33E9DA9F5570}"/>
              </a:ext>
            </a:extLst>
          </p:cNvPr>
          <p:cNvSpPr>
            <a:spLocks noGrp="1"/>
          </p:cNvSpPr>
          <p:nvPr>
            <p:ph type="body" sz="quarter" idx="10"/>
          </p:nvPr>
        </p:nvSpPr>
        <p:spPr>
          <a:xfrm>
            <a:off x="409266" y="1413937"/>
            <a:ext cx="3794125" cy="3167467"/>
          </a:xfrm>
        </p:spPr>
        <p:txBody>
          <a:bodyPr lIns="91440" tIns="45720" rIns="91440" bIns="45720" anchor="ctr">
            <a:normAutofit/>
          </a:bodyPr>
          <a:lstStyle/>
          <a:p>
            <a:pPr algn="ctr"/>
            <a:r>
              <a:rPr lang="en-US" sz="5400" dirty="0">
                <a:latin typeface="Halyard Display"/>
                <a:cs typeface="Arial"/>
              </a:rPr>
              <a:t>ANXIETY/</a:t>
            </a:r>
            <a:endParaRPr lang="en-US" sz="5400" dirty="0"/>
          </a:p>
          <a:p>
            <a:pPr algn="ctr"/>
            <a:r>
              <a:rPr lang="en-US" sz="5400" dirty="0">
                <a:latin typeface="Halyard Display"/>
                <a:cs typeface="Arial"/>
              </a:rPr>
              <a:t>SCHOOL AVOIDANCE</a:t>
            </a:r>
            <a:endParaRPr lang="en-US" sz="5400" dirty="0"/>
          </a:p>
        </p:txBody>
      </p:sp>
      <p:sp>
        <p:nvSpPr>
          <p:cNvPr id="3" name="Content Placeholder 2">
            <a:extLst>
              <a:ext uri="{FF2B5EF4-FFF2-40B4-BE49-F238E27FC236}">
                <a16:creationId xmlns:a16="http://schemas.microsoft.com/office/drawing/2014/main" id="{24FBD38B-2600-5A26-EB0F-9DF6436450A4}"/>
              </a:ext>
            </a:extLst>
          </p:cNvPr>
          <p:cNvSpPr>
            <a:spLocks noGrp="1"/>
          </p:cNvSpPr>
          <p:nvPr>
            <p:ph sz="quarter" idx="11"/>
          </p:nvPr>
        </p:nvSpPr>
        <p:spPr>
          <a:xfrm>
            <a:off x="4900281" y="436728"/>
            <a:ext cx="7027862" cy="6229543"/>
          </a:xfrm>
        </p:spPr>
        <p:txBody>
          <a:bodyPr lIns="91440" tIns="45720" rIns="91440" bIns="45720" anchor="t"/>
          <a:lstStyle/>
          <a:p>
            <a:r>
              <a:rPr lang="en-US" sz="2000" b="1" dirty="0">
                <a:latin typeface="Arial"/>
                <a:ea typeface="Verdana"/>
                <a:cs typeface="Arial"/>
              </a:rPr>
              <a:t>Brief description of the model</a:t>
            </a:r>
            <a:r>
              <a:rPr lang="en-US" sz="2000" dirty="0">
                <a:latin typeface="Arial"/>
                <a:ea typeface="Verdana"/>
                <a:cs typeface="Arial"/>
              </a:rPr>
              <a:t>: </a:t>
            </a:r>
          </a:p>
          <a:p>
            <a:r>
              <a:rPr lang="en-US" sz="2000" dirty="0">
                <a:latin typeface="Arial"/>
                <a:ea typeface="Verdana"/>
                <a:cs typeface="Arial"/>
              </a:rPr>
              <a:t>The overall goal is to meet the needs of youth who are homebound and school avoidant by virtue of anxiety/agoraphobia or other psychiatric concerns (as opposed to conduct-problem-related truancy).  We implemented this project anticipating an uptick in school avoidance among vulnerable youth, incubated by pandemic school closures. Effective behavioral treatment usually involves more intense and frequent contact and school liaison, than staffing patterns predicated on typical weekly or biweekly psychotherapy permit. </a:t>
            </a:r>
            <a:endParaRPr lang="en-US" dirty="0">
              <a:latin typeface="Arial"/>
            </a:endParaRPr>
          </a:p>
          <a:p>
            <a:endParaRPr lang="en-US" sz="2000" dirty="0">
              <a:latin typeface="Arial"/>
              <a:ea typeface="Verdana"/>
              <a:cs typeface="Arial"/>
            </a:endParaRPr>
          </a:p>
          <a:p>
            <a:r>
              <a:rPr lang="en-US" sz="2000" b="1" dirty="0">
                <a:latin typeface="Arial"/>
                <a:ea typeface="Verdana"/>
                <a:cs typeface="Arial"/>
              </a:rPr>
              <a:t>Timeline to Standup:</a:t>
            </a:r>
            <a:endParaRPr lang="en-US" sz="2000" b="1" dirty="0">
              <a:latin typeface="Arial"/>
              <a:ea typeface="Verdana"/>
            </a:endParaRPr>
          </a:p>
          <a:p>
            <a:pPr>
              <a:lnSpc>
                <a:spcPct val="100000"/>
              </a:lnSpc>
              <a:spcBef>
                <a:spcPts val="0"/>
              </a:spcBef>
            </a:pPr>
            <a:r>
              <a:rPr lang="en-US" sz="2000" dirty="0">
                <a:solidFill>
                  <a:srgbClr val="242424"/>
                </a:solidFill>
                <a:latin typeface="Arial"/>
                <a:ea typeface="Verdana"/>
                <a:cs typeface="Arial"/>
              </a:rPr>
              <a:t>2 to 3 months devoted to training in overall treatment </a:t>
            </a:r>
          </a:p>
          <a:p>
            <a:pPr>
              <a:lnSpc>
                <a:spcPct val="100000"/>
              </a:lnSpc>
              <a:spcBef>
                <a:spcPts val="0"/>
              </a:spcBef>
            </a:pPr>
            <a:r>
              <a:rPr lang="en-US" sz="2000" dirty="0">
                <a:solidFill>
                  <a:srgbClr val="242424"/>
                </a:solidFill>
                <a:latin typeface="Arial"/>
                <a:ea typeface="Verdana"/>
                <a:cs typeface="Arial"/>
              </a:rPr>
              <a:t>model and establishing the intake/assessment data </a:t>
            </a:r>
          </a:p>
          <a:p>
            <a:pPr>
              <a:lnSpc>
                <a:spcPct val="100000"/>
              </a:lnSpc>
              <a:spcBef>
                <a:spcPts val="0"/>
              </a:spcBef>
            </a:pPr>
            <a:r>
              <a:rPr lang="en-US" sz="2000" dirty="0">
                <a:solidFill>
                  <a:srgbClr val="242424"/>
                </a:solidFill>
                <a:latin typeface="Arial"/>
                <a:ea typeface="Verdana"/>
                <a:cs typeface="Arial"/>
              </a:rPr>
              <a:t>systems. Then began taking referrals.</a:t>
            </a:r>
            <a:r>
              <a:rPr lang="en-US" dirty="0">
                <a:solidFill>
                  <a:srgbClr val="242424"/>
                </a:solidFill>
                <a:latin typeface="Arial"/>
                <a:ea typeface="Verdana"/>
                <a:cs typeface="Arial"/>
              </a:rPr>
              <a:t>  </a:t>
            </a:r>
          </a:p>
          <a:p>
            <a:pPr>
              <a:lnSpc>
                <a:spcPct val="100000"/>
              </a:lnSpc>
              <a:spcBef>
                <a:spcPts val="0"/>
              </a:spcBef>
            </a:pPr>
            <a:endParaRPr lang="en-US" sz="1800" dirty="0">
              <a:solidFill>
                <a:srgbClr val="242424"/>
              </a:solidFill>
              <a:latin typeface="Arial"/>
              <a:ea typeface="Verdana"/>
            </a:endParaRPr>
          </a:p>
          <a:p>
            <a:pPr>
              <a:lnSpc>
                <a:spcPct val="100000"/>
              </a:lnSpc>
              <a:spcBef>
                <a:spcPts val="0"/>
              </a:spcBef>
            </a:pPr>
            <a:endParaRPr lang="en-US" sz="1800" dirty="0">
              <a:latin typeface="Arial"/>
              <a:ea typeface="Verdana"/>
              <a:cs typeface="Arial"/>
            </a:endParaRPr>
          </a:p>
          <a:p>
            <a:pPr>
              <a:lnSpc>
                <a:spcPct val="100000"/>
              </a:lnSpc>
              <a:spcBef>
                <a:spcPts val="0"/>
              </a:spcBef>
            </a:pPr>
            <a:r>
              <a:rPr lang="en-US" sz="1800" b="1" dirty="0">
                <a:latin typeface="Arial"/>
                <a:ea typeface="Verdana"/>
                <a:cs typeface="Arial"/>
              </a:rPr>
              <a:t>Goal Metrics: FY22/23: 210 sessions/35 unique youth</a:t>
            </a:r>
          </a:p>
          <a:p>
            <a:pPr>
              <a:lnSpc>
                <a:spcPct val="100000"/>
              </a:lnSpc>
              <a:spcBef>
                <a:spcPts val="0"/>
              </a:spcBef>
            </a:pPr>
            <a:r>
              <a:rPr lang="en-US" sz="1800" i="1" dirty="0">
                <a:latin typeface="Arial"/>
                <a:ea typeface="Verdana"/>
                <a:cs typeface="Segoe UI"/>
              </a:rPr>
              <a:t>Goal metric completion date: 5/21/23 </a:t>
            </a:r>
          </a:p>
          <a:p>
            <a:endParaRPr lang="en-US" sz="2000" dirty="0">
              <a:latin typeface="Halyard Text"/>
              <a:ea typeface="Verdana"/>
            </a:endParaRPr>
          </a:p>
          <a:p>
            <a:endParaRPr lang="en-US" sz="2000" dirty="0">
              <a:latin typeface="Halyard Text"/>
              <a:ea typeface="Verdana"/>
            </a:endParaRPr>
          </a:p>
          <a:p>
            <a:endParaRPr lang="en-US" sz="2000" dirty="0">
              <a:latin typeface="Halyard Text"/>
              <a:ea typeface="Verdana"/>
            </a:endParaRPr>
          </a:p>
          <a:p>
            <a:endParaRPr lang="en-US" sz="2000" dirty="0">
              <a:latin typeface="Halyard Text"/>
            </a:endParaRPr>
          </a:p>
          <a:p>
            <a:endParaRPr lang="en-US" dirty="0"/>
          </a:p>
        </p:txBody>
      </p:sp>
    </p:spTree>
    <p:extLst>
      <p:ext uri="{BB962C8B-B14F-4D97-AF65-F5344CB8AC3E}">
        <p14:creationId xmlns:p14="http://schemas.microsoft.com/office/powerpoint/2010/main" val="420376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4911-194C-8245-4D96-E87E802C50D4}"/>
              </a:ext>
            </a:extLst>
          </p:cNvPr>
          <p:cNvSpPr>
            <a:spLocks noGrp="1"/>
          </p:cNvSpPr>
          <p:nvPr>
            <p:ph type="title"/>
          </p:nvPr>
        </p:nvSpPr>
        <p:spPr>
          <a:xfrm>
            <a:off x="675576" y="232491"/>
            <a:ext cx="4544762" cy="1401183"/>
          </a:xfrm>
        </p:spPr>
        <p:txBody>
          <a:bodyPr vert="horz" lIns="91440" tIns="45720" rIns="91440" bIns="45720" rtlCol="0" anchor="t">
            <a:normAutofit/>
          </a:bodyPr>
          <a:lstStyle/>
          <a:p>
            <a:pPr marL="57150">
              <a:spcBef>
                <a:spcPts val="1000"/>
              </a:spcBef>
            </a:pPr>
            <a:r>
              <a:rPr lang="en-US" b="1" dirty="0">
                <a:latin typeface="Arial"/>
                <a:ea typeface="+mj-ea"/>
                <a:cs typeface="Calibri"/>
              </a:rPr>
              <a:t>Impact so far…</a:t>
            </a:r>
            <a:endParaRPr lang="en-US" b="1" dirty="0">
              <a:latin typeface="Arial"/>
              <a:ea typeface="+mj-ea"/>
              <a:cs typeface="Arial"/>
            </a:endParaRPr>
          </a:p>
          <a:p>
            <a:endParaRPr lang="en-US" sz="3200" kern="1200" dirty="0">
              <a:latin typeface="+mj-lt"/>
              <a:ea typeface="+mj-ea"/>
              <a:cs typeface="Calibri Light"/>
            </a:endParaRPr>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3D8ED5-DB1C-A086-46E9-F3C2554D1912}"/>
              </a:ext>
            </a:extLst>
          </p:cNvPr>
          <p:cNvSpPr>
            <a:spLocks noGrp="1"/>
          </p:cNvSpPr>
          <p:nvPr>
            <p:ph sz="quarter" idx="11"/>
          </p:nvPr>
        </p:nvSpPr>
        <p:spPr>
          <a:xfrm>
            <a:off x="733085" y="1178631"/>
            <a:ext cx="5478502" cy="4472272"/>
          </a:xfrm>
        </p:spPr>
        <p:txBody>
          <a:bodyPr vert="horz" lIns="91440" tIns="45720" rIns="91440" bIns="45720" rtlCol="0" anchor="t">
            <a:normAutofit/>
          </a:bodyPr>
          <a:lstStyle/>
          <a:p>
            <a:pPr indent="-228600">
              <a:buFont typeface="Arial" panose="020B0604020202020204" pitchFamily="34" charset="0"/>
              <a:buChar char="•"/>
            </a:pPr>
            <a:r>
              <a:rPr lang="en-US" sz="2000" dirty="0">
                <a:latin typeface="Arial"/>
                <a:cs typeface="Calibri"/>
              </a:rPr>
              <a:t>Average number of sessions per child: </a:t>
            </a:r>
            <a:r>
              <a:rPr lang="en-US" sz="2000" b="1" dirty="0">
                <a:latin typeface="Arial"/>
                <a:cs typeface="Calibri"/>
              </a:rPr>
              <a:t>6</a:t>
            </a:r>
          </a:p>
          <a:p>
            <a:pPr indent="-228600">
              <a:buFont typeface="Arial" panose="020B0604020202020204" pitchFamily="34" charset="0"/>
              <a:buChar char="•"/>
            </a:pPr>
            <a:r>
              <a:rPr lang="en-US" sz="2000" dirty="0">
                <a:latin typeface="Arial"/>
                <a:cs typeface="Calibri"/>
              </a:rPr>
              <a:t>Typical duration of care: </a:t>
            </a:r>
            <a:r>
              <a:rPr lang="en-US" sz="2000" b="1" dirty="0">
                <a:latin typeface="Arial"/>
                <a:cs typeface="Calibri"/>
              </a:rPr>
              <a:t>10 to 12 Sessions</a:t>
            </a:r>
          </a:p>
          <a:p>
            <a:pPr indent="-228600">
              <a:buFont typeface="Arial" panose="020B0604020202020204" pitchFamily="34" charset="0"/>
              <a:buChar char="•"/>
            </a:pPr>
            <a:r>
              <a:rPr lang="en-US" sz="2000" dirty="0">
                <a:latin typeface="Arial"/>
                <a:cs typeface="Calibri"/>
              </a:rPr>
              <a:t>Total Referrals: </a:t>
            </a:r>
            <a:r>
              <a:rPr lang="en-US" sz="2000" b="1" dirty="0">
                <a:latin typeface="Arial"/>
                <a:cs typeface="Calibri"/>
              </a:rPr>
              <a:t>59 to date</a:t>
            </a:r>
          </a:p>
          <a:p>
            <a:pPr indent="-228600">
              <a:buChar char="•"/>
            </a:pPr>
            <a:r>
              <a:rPr lang="en-US" sz="2000" dirty="0">
                <a:latin typeface="Arial"/>
                <a:cs typeface="Calibri"/>
              </a:rPr>
              <a:t>Unique Patients Enrolled: </a:t>
            </a:r>
            <a:r>
              <a:rPr lang="en-US" sz="2000" b="1" dirty="0">
                <a:latin typeface="Arial"/>
                <a:cs typeface="Calibri"/>
              </a:rPr>
              <a:t>50</a:t>
            </a:r>
          </a:p>
          <a:p>
            <a:pPr indent="-228600">
              <a:buChar char="•"/>
            </a:pPr>
            <a:r>
              <a:rPr lang="en-US" sz="2000" dirty="0">
                <a:latin typeface="Arial"/>
                <a:cs typeface="Calibri"/>
              </a:rPr>
              <a:t>Unique Sessions Provided: </a:t>
            </a:r>
            <a:r>
              <a:rPr lang="en-US" sz="2000" b="1" dirty="0">
                <a:latin typeface="Arial"/>
                <a:cs typeface="Calibri"/>
              </a:rPr>
              <a:t>310</a:t>
            </a:r>
          </a:p>
          <a:p>
            <a:pPr indent="-228600">
              <a:buChar char="•"/>
            </a:pPr>
            <a:r>
              <a:rPr lang="en-US" sz="2000" dirty="0">
                <a:latin typeface="Arial"/>
                <a:cs typeface="Calibri"/>
              </a:rPr>
              <a:t>Currently Active Patients: </a:t>
            </a:r>
            <a:r>
              <a:rPr lang="en-US" sz="2000" b="1" dirty="0">
                <a:latin typeface="Arial"/>
                <a:cs typeface="Calibri"/>
              </a:rPr>
              <a:t>40</a:t>
            </a:r>
          </a:p>
          <a:p>
            <a:pPr indent="-228600">
              <a:buChar char="•"/>
            </a:pPr>
            <a:r>
              <a:rPr lang="en-US" sz="2000" dirty="0">
                <a:latin typeface="Arial"/>
                <a:cs typeface="Calibri"/>
              </a:rPr>
              <a:t>Lost to Follow Up and Drop Out: </a:t>
            </a:r>
            <a:r>
              <a:rPr lang="en-US" sz="2000" b="1" dirty="0">
                <a:latin typeface="Arial"/>
                <a:cs typeface="Calibri"/>
              </a:rPr>
              <a:t>1</a:t>
            </a:r>
          </a:p>
          <a:p>
            <a:pPr indent="-228600">
              <a:buChar char="•"/>
            </a:pPr>
            <a:r>
              <a:rPr lang="en-US" sz="2000" dirty="0">
                <a:latin typeface="Arial"/>
                <a:cs typeface="Calibri"/>
              </a:rPr>
              <a:t>Successfully Completed Treatment: </a:t>
            </a:r>
            <a:r>
              <a:rPr lang="en-US" sz="2000" b="1" dirty="0">
                <a:latin typeface="Arial"/>
                <a:cs typeface="Calibri"/>
              </a:rPr>
              <a:t>2</a:t>
            </a:r>
            <a:r>
              <a:rPr lang="en-US" sz="2000" dirty="0">
                <a:latin typeface="Arial"/>
                <a:cs typeface="Calibri"/>
              </a:rPr>
              <a:t> </a:t>
            </a:r>
          </a:p>
          <a:p>
            <a:pPr lvl="1" indent="-228600">
              <a:buChar char="•"/>
            </a:pPr>
            <a:r>
              <a:rPr lang="en-US" sz="1800" b="1" dirty="0">
                <a:latin typeface="Arial"/>
                <a:cs typeface="Arial"/>
              </a:rPr>
              <a:t>Currently monitoring students throughout the summer to assess progress with reintegration into the new school year on the path to successful discharge. </a:t>
            </a:r>
            <a:endParaRPr lang="en-US" sz="1800" b="1" dirty="0">
              <a:latin typeface="Arial"/>
              <a:cs typeface="Calibri"/>
            </a:endParaRPr>
          </a:p>
          <a:p>
            <a:pPr indent="-228600">
              <a:buFont typeface="Arial" panose="020B0604020202020204" pitchFamily="34" charset="0"/>
              <a:buChar char="•"/>
            </a:pPr>
            <a:endParaRPr lang="en-US" sz="2000" dirty="0">
              <a:latin typeface="Halyard Text"/>
              <a:cs typeface="Calibri"/>
            </a:endParaRPr>
          </a:p>
          <a:p>
            <a:pPr indent="-228600">
              <a:buFont typeface="Arial" panose="020B0604020202020204" pitchFamily="34" charset="0"/>
              <a:buChar char="•"/>
            </a:pPr>
            <a:endParaRPr lang="en-US" sz="2000" dirty="0">
              <a:latin typeface="Halyard Text"/>
              <a:cs typeface="Calibri"/>
            </a:endParaRPr>
          </a:p>
          <a:p>
            <a:pPr lvl="1" indent="-228600">
              <a:buFont typeface="Arial" panose="020B0604020202020204" pitchFamily="34" charset="0"/>
              <a:buChar char="•"/>
            </a:pPr>
            <a:endParaRPr lang="en-US" sz="1800" dirty="0">
              <a:latin typeface="Halyard Text"/>
              <a:cs typeface="Calibri"/>
            </a:endParaRPr>
          </a:p>
          <a:p>
            <a:pPr>
              <a:buFont typeface="Symbol" panose="020B0604020202020204" pitchFamily="34" charset="0"/>
              <a:buChar char="•"/>
            </a:pPr>
            <a:endParaRPr lang="en-US" sz="1200" dirty="0">
              <a:latin typeface="Times New Roman"/>
              <a:cs typeface="Times New Roman"/>
            </a:endParaRPr>
          </a:p>
          <a:p>
            <a:pPr lvl="1">
              <a:buFont typeface="Symbol" panose="020B0604020202020204" pitchFamily="34" charset="0"/>
              <a:buChar char="•"/>
            </a:pPr>
            <a:endParaRPr lang="en-US" sz="1200" dirty="0">
              <a:latin typeface="Times New Roman"/>
              <a:cs typeface="Times New Roman"/>
            </a:endParaRPr>
          </a:p>
          <a:p>
            <a:pPr indent="-228600">
              <a:buFont typeface="Arial" panose="020B0604020202020204" pitchFamily="34" charset="0"/>
              <a:buChar char="•"/>
            </a:pPr>
            <a:endParaRPr lang="en-US" sz="2000" dirty="0">
              <a:latin typeface="Calibri" panose="020F0502020204030204"/>
              <a:cs typeface="Calibri"/>
            </a:endParaRPr>
          </a:p>
        </p:txBody>
      </p:sp>
      <p:pic>
        <p:nvPicPr>
          <p:cNvPr id="4" name="Picture 4" descr="A screenshot of a graph&#10;&#10;Description automatically generated">
            <a:extLst>
              <a:ext uri="{FF2B5EF4-FFF2-40B4-BE49-F238E27FC236}">
                <a16:creationId xmlns:a16="http://schemas.microsoft.com/office/drawing/2014/main" id="{14483A86-1CA9-6049-C52A-E847D8D125BA}"/>
              </a:ext>
            </a:extLst>
          </p:cNvPr>
          <p:cNvPicPr>
            <a:picLocks noChangeAspect="1"/>
          </p:cNvPicPr>
          <p:nvPr/>
        </p:nvPicPr>
        <p:blipFill>
          <a:blip r:embed="rId2"/>
          <a:stretch>
            <a:fillRect/>
          </a:stretch>
        </p:blipFill>
        <p:spPr>
          <a:xfrm>
            <a:off x="6219647" y="886214"/>
            <a:ext cx="5676180" cy="4337947"/>
          </a:xfrm>
          <a:prstGeom prst="rect">
            <a:avLst/>
          </a:prstGeom>
        </p:spPr>
      </p:pic>
    </p:spTree>
    <p:extLst>
      <p:ext uri="{BB962C8B-B14F-4D97-AF65-F5344CB8AC3E}">
        <p14:creationId xmlns:p14="http://schemas.microsoft.com/office/powerpoint/2010/main" val="225935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6B7C0-EDDE-E14B-6261-F0EF2863EB85}"/>
              </a:ext>
            </a:extLst>
          </p:cNvPr>
          <p:cNvSpPr>
            <a:spLocks noGrp="1"/>
          </p:cNvSpPr>
          <p:nvPr>
            <p:ph type="body" sz="quarter" idx="12"/>
          </p:nvPr>
        </p:nvSpPr>
        <p:spPr>
          <a:xfrm>
            <a:off x="2402980" y="2288827"/>
            <a:ext cx="6580027" cy="3370254"/>
          </a:xfrm>
        </p:spPr>
        <p:txBody>
          <a:bodyPr lIns="91440" tIns="45720" rIns="91440" bIns="45720" anchor="ctr"/>
          <a:lstStyle/>
          <a:p>
            <a:r>
              <a:rPr lang="en-US" sz="3000" b="1" dirty="0">
                <a:solidFill>
                  <a:srgbClr val="FFFFFF"/>
                </a:solidFill>
                <a:latin typeface="Arial"/>
                <a:cs typeface="Calibri"/>
              </a:rPr>
              <a:t>Parent Feedback</a:t>
            </a:r>
          </a:p>
          <a:p>
            <a:endParaRPr lang="en-US" sz="1050" b="1" dirty="0">
              <a:solidFill>
                <a:srgbClr val="FFFFFF"/>
              </a:solidFill>
              <a:latin typeface="Arial"/>
              <a:cs typeface="Calibri"/>
            </a:endParaRPr>
          </a:p>
          <a:p>
            <a:r>
              <a:rPr lang="en-US" sz="3000" dirty="0">
                <a:solidFill>
                  <a:srgbClr val="FFFFFF"/>
                </a:solidFill>
                <a:latin typeface="Arial"/>
                <a:cs typeface="Calibri"/>
              </a:rPr>
              <a:t>-"Thank you so much, I didn't think your techniques or suggestions would work but they did! My son is doing so much better because of his therapy." </a:t>
            </a:r>
            <a:br>
              <a:rPr lang="en-US" sz="3000" dirty="0">
                <a:latin typeface="Arial"/>
                <a:cs typeface="Calibri"/>
              </a:rPr>
            </a:br>
            <a:endParaRPr lang="en-US" sz="3000" dirty="0">
              <a:solidFill>
                <a:srgbClr val="FFFFFF"/>
              </a:solidFill>
              <a:latin typeface="Arial"/>
              <a:cs typeface="Calibri"/>
            </a:endParaRPr>
          </a:p>
          <a:p>
            <a:r>
              <a:rPr lang="en-US" sz="3000" dirty="0">
                <a:solidFill>
                  <a:srgbClr val="FFFFFF"/>
                </a:solidFill>
                <a:latin typeface="Arial"/>
                <a:cs typeface="Calibri"/>
              </a:rPr>
              <a:t>-"Thank you so much for all you have done to help us. My daughter is now going to school with no problem!"</a:t>
            </a:r>
            <a:endParaRPr lang="en-US" sz="3000" dirty="0">
              <a:latin typeface="Arial"/>
            </a:endParaRPr>
          </a:p>
          <a:p>
            <a:endParaRPr lang="en-US" dirty="0"/>
          </a:p>
        </p:txBody>
      </p:sp>
    </p:spTree>
    <p:extLst>
      <p:ext uri="{BB962C8B-B14F-4D97-AF65-F5344CB8AC3E}">
        <p14:creationId xmlns:p14="http://schemas.microsoft.com/office/powerpoint/2010/main" val="5680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85A4-2234-665F-B084-7FFB5EB1C783}"/>
              </a:ext>
            </a:extLst>
          </p:cNvPr>
          <p:cNvSpPr>
            <a:spLocks noGrp="1"/>
          </p:cNvSpPr>
          <p:nvPr>
            <p:ph type="title"/>
          </p:nvPr>
        </p:nvSpPr>
        <p:spPr/>
        <p:txBody>
          <a:bodyPr lIns="91440" tIns="45720" rIns="91440" bIns="45720" anchor="t">
            <a:normAutofit/>
          </a:bodyPr>
          <a:lstStyle/>
          <a:p>
            <a:r>
              <a:rPr lang="en-US" b="1">
                <a:latin typeface="Arial"/>
                <a:cs typeface="Arial"/>
              </a:rPr>
              <a:t>Hurdles and Challenges</a:t>
            </a:r>
          </a:p>
        </p:txBody>
      </p:sp>
      <p:sp>
        <p:nvSpPr>
          <p:cNvPr id="3" name="Content Placeholder 2">
            <a:extLst>
              <a:ext uri="{FF2B5EF4-FFF2-40B4-BE49-F238E27FC236}">
                <a16:creationId xmlns:a16="http://schemas.microsoft.com/office/drawing/2014/main" id="{AADFEF80-97DE-3C69-F69F-5304CF6B3FCE}"/>
              </a:ext>
            </a:extLst>
          </p:cNvPr>
          <p:cNvSpPr>
            <a:spLocks noGrp="1"/>
          </p:cNvSpPr>
          <p:nvPr>
            <p:ph sz="quarter" idx="11"/>
          </p:nvPr>
        </p:nvSpPr>
        <p:spPr>
          <a:xfrm>
            <a:off x="687142" y="1208194"/>
            <a:ext cx="10817715" cy="3796425"/>
          </a:xfrm>
        </p:spPr>
        <p:txBody>
          <a:bodyPr lIns="91440" tIns="45720" rIns="91440" bIns="45720" anchor="t"/>
          <a:lstStyle/>
          <a:p>
            <a:pPr marL="285750" indent="-285750">
              <a:buChar char="•"/>
            </a:pPr>
            <a:r>
              <a:rPr lang="en-US" sz="2000" dirty="0">
                <a:latin typeface="Arial"/>
                <a:cs typeface="Arial"/>
              </a:rPr>
              <a:t>Parent engagement and participation</a:t>
            </a:r>
          </a:p>
          <a:p>
            <a:pPr marL="285750" indent="-285750">
              <a:buChar char="•"/>
            </a:pPr>
            <a:r>
              <a:rPr lang="en-US" sz="2000" dirty="0">
                <a:latin typeface="Arial"/>
                <a:cs typeface="Arial"/>
              </a:rPr>
              <a:t>Coordination with school counselor to liaison</a:t>
            </a:r>
          </a:p>
          <a:p>
            <a:pPr marL="285750" indent="-285750">
              <a:buChar char="•"/>
            </a:pPr>
            <a:r>
              <a:rPr lang="en-US" sz="2000" dirty="0">
                <a:latin typeface="Arial"/>
                <a:cs typeface="Arial"/>
              </a:rPr>
              <a:t>Limits of in vivo exposures </a:t>
            </a:r>
            <a:endParaRPr lang="en-US" sz="2000" dirty="0">
              <a:latin typeface="Arial"/>
            </a:endParaRPr>
          </a:p>
          <a:p>
            <a:pPr marL="285750" indent="-285750">
              <a:buChar char="•"/>
            </a:pPr>
            <a:r>
              <a:rPr lang="en-US" sz="2000" dirty="0">
                <a:latin typeface="Arial"/>
                <a:cs typeface="Arial"/>
              </a:rPr>
              <a:t>Scheduling with families (desired frequency of sessions 1 to 2x per week + check-ins)</a:t>
            </a:r>
            <a:endParaRPr lang="en-US" sz="2000" dirty="0">
              <a:latin typeface="Arial"/>
            </a:endParaRPr>
          </a:p>
          <a:p>
            <a:pPr marL="285750" indent="-285750">
              <a:buChar char="•"/>
            </a:pPr>
            <a:r>
              <a:rPr lang="en-US" sz="2000" dirty="0">
                <a:latin typeface="Arial"/>
                <a:cs typeface="Arial"/>
              </a:rPr>
              <a:t>Commitment for client to return to in-person schooling</a:t>
            </a:r>
            <a:endParaRPr lang="en-US" sz="2000" dirty="0">
              <a:latin typeface="Arial"/>
            </a:endParaRPr>
          </a:p>
          <a:p>
            <a:pPr marL="285750" indent="-285750">
              <a:buChar char="•"/>
            </a:pPr>
            <a:r>
              <a:rPr lang="en-US" sz="2000" dirty="0">
                <a:latin typeface="Arial"/>
                <a:ea typeface="Verdana"/>
                <a:cs typeface="Arial"/>
              </a:rPr>
              <a:t>Delay in referral stream gaining momentum</a:t>
            </a:r>
          </a:p>
          <a:p>
            <a:pPr marL="285750" indent="-285750">
              <a:buChar char="•"/>
            </a:pPr>
            <a:r>
              <a:rPr lang="en-US" sz="2000" dirty="0">
                <a:latin typeface="Arial"/>
                <a:ea typeface="Verdana"/>
                <a:cs typeface="Arial"/>
              </a:rPr>
              <a:t>Initial assessment data has been complicated or time consuming on occasion </a:t>
            </a:r>
          </a:p>
          <a:p>
            <a:pPr marL="285750" indent="-285750">
              <a:buChar char="•"/>
            </a:pPr>
            <a:r>
              <a:rPr lang="en-US" sz="2000" dirty="0">
                <a:latin typeface="Arial"/>
                <a:ea typeface="Verdana"/>
                <a:cs typeface="Arial"/>
              </a:rPr>
              <a:t>Occasionally, homebound school-avoidance develops among youngsters with more severe psychiatric issues. There are very few suitable day-treatment programs for these students. The few that do exist lack a school program.  </a:t>
            </a:r>
          </a:p>
          <a:p>
            <a:pPr marL="285750" indent="-285750">
              <a:buChar char="•"/>
            </a:pPr>
            <a:endParaRPr lang="en-US" sz="1400" dirty="0">
              <a:solidFill>
                <a:srgbClr val="242424"/>
              </a:solidFill>
              <a:latin typeface="Verdana"/>
              <a:ea typeface="Verdana"/>
              <a:cs typeface="Arial"/>
            </a:endParaRPr>
          </a:p>
          <a:p>
            <a:pPr marL="285750" indent="-285750">
              <a:buChar char="•"/>
            </a:pPr>
            <a:endParaRPr lang="en-US" sz="1400" dirty="0">
              <a:solidFill>
                <a:srgbClr val="242424"/>
              </a:solidFill>
              <a:latin typeface="Verdana"/>
              <a:ea typeface="Verdana"/>
              <a:cs typeface="Arial"/>
            </a:endParaRPr>
          </a:p>
          <a:p>
            <a:endParaRPr lang="en-US" sz="1400" dirty="0">
              <a:solidFill>
                <a:srgbClr val="242424"/>
              </a:solidFill>
              <a:latin typeface="Verdana"/>
              <a:ea typeface="Verdana"/>
              <a:cs typeface="Arial"/>
            </a:endParaRPr>
          </a:p>
          <a:p>
            <a:endParaRPr lang="en-US" sz="1400" dirty="0">
              <a:solidFill>
                <a:srgbClr val="242424"/>
              </a:solidFill>
              <a:latin typeface="Verdana"/>
              <a:ea typeface="Verdana"/>
            </a:endParaRPr>
          </a:p>
          <a:p>
            <a:endParaRPr lang="en-US" sz="1400" dirty="0">
              <a:solidFill>
                <a:srgbClr val="242424"/>
              </a:solidFill>
              <a:latin typeface="Verdana"/>
              <a:ea typeface="Verdana"/>
            </a:endParaRPr>
          </a:p>
          <a:p>
            <a:pPr marL="285750" indent="-285750">
              <a:buChar char="•"/>
            </a:pPr>
            <a:endParaRPr lang="en-US" dirty="0"/>
          </a:p>
          <a:p>
            <a:pPr marL="285750" indent="-285750">
              <a:buChar char="•"/>
            </a:pPr>
            <a:endParaRPr lang="en-US" dirty="0"/>
          </a:p>
          <a:p>
            <a:pPr marL="285750" indent="-285750">
              <a:buChar char="•"/>
            </a:pPr>
            <a:endParaRPr lang="en-US" dirty="0"/>
          </a:p>
        </p:txBody>
      </p:sp>
      <p:sp>
        <p:nvSpPr>
          <p:cNvPr id="5" name="Title 1">
            <a:extLst>
              <a:ext uri="{FF2B5EF4-FFF2-40B4-BE49-F238E27FC236}">
                <a16:creationId xmlns:a16="http://schemas.microsoft.com/office/drawing/2014/main" id="{F23333F5-6B22-0B1F-B714-73B007E5B783}"/>
              </a:ext>
            </a:extLst>
          </p:cNvPr>
          <p:cNvSpPr txBox="1">
            <a:spLocks/>
          </p:cNvSpPr>
          <p:nvPr/>
        </p:nvSpPr>
        <p:spPr>
          <a:xfrm>
            <a:off x="692340" y="5170161"/>
            <a:ext cx="11047751" cy="6163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600" kern="1200">
                <a:solidFill>
                  <a:schemeClr val="tx1"/>
                </a:solidFill>
                <a:latin typeface="Halyard Display" pitchFamily="2" charset="77"/>
                <a:ea typeface="Halyard Display" pitchFamily="2" charset="77"/>
                <a:cs typeface="+mj-cs"/>
              </a:defRPr>
            </a:lvl1pPr>
          </a:lstStyle>
          <a:p>
            <a:r>
              <a:rPr lang="en-US" sz="2400" b="1">
                <a:latin typeface="Arial"/>
                <a:cs typeface="Arial"/>
              </a:rPr>
              <a:t>Point of Contact: Dr. Joseph Blader, Ph.D. </a:t>
            </a:r>
            <a:r>
              <a:rPr lang="en-US" sz="2400" b="1">
                <a:solidFill>
                  <a:srgbClr val="0563C1"/>
                </a:solidFill>
                <a:latin typeface="Arial"/>
                <a:cs typeface="Arial"/>
                <a:hlinkClick r:id="rId2"/>
              </a:rPr>
              <a:t>blader@uthscsa.edu</a:t>
            </a:r>
            <a:endParaRPr lang="en-US" sz="2400" b="1">
              <a:latin typeface="Arial"/>
              <a:cs typeface="Arial"/>
            </a:endParaRPr>
          </a:p>
          <a:p>
            <a:endParaRPr lang="en-US" sz="2400"/>
          </a:p>
        </p:txBody>
      </p:sp>
    </p:spTree>
    <p:extLst>
      <p:ext uri="{BB962C8B-B14F-4D97-AF65-F5344CB8AC3E}">
        <p14:creationId xmlns:p14="http://schemas.microsoft.com/office/powerpoint/2010/main" val="3949433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0" i="1" kern="1200" dirty="0" smtClean="0">
            <a:solidFill>
              <a:schemeClr val="bg1"/>
            </a:solidFill>
            <a:effectLst/>
            <a:latin typeface="Halyard Display Light" pitchFamily="2" charset="77"/>
            <a:ea typeface="Halyard Display Light" pitchFamily="2" charset="77"/>
            <a:cs typeface="+mn-cs"/>
          </a:defRPr>
        </a:defPPr>
      </a:lstStyle>
    </a:txDef>
  </a:objectDefaults>
  <a:extraClrSchemeLst/>
  <a:extLst>
    <a:ext uri="{05A4C25C-085E-4340-85A3-A5531E510DB2}">
      <thm15:themeFamily xmlns:thm15="http://schemas.microsoft.com/office/thememl/2012/main" name="Presentation1" id="{D5B3965B-C01C-4310-A8A2-85B010624A09}" vid="{2E32C853-64FB-4165-A8CB-DC8B5B2572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7" ma:contentTypeDescription="Create a new document." ma:contentTypeScope="" ma:versionID="c9b99145b013152f2800ea016eb62efb">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b910f8455d27ecf63bf9ca063884c220"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3E3EAF-679F-470D-8F27-2F0E28EEDEF5}"/>
</file>

<file path=customXml/itemProps2.xml><?xml version="1.0" encoding="utf-8"?>
<ds:datastoreItem xmlns:ds="http://schemas.openxmlformats.org/officeDocument/2006/customXml" ds:itemID="{63B969D9-C6FE-424D-AEA8-5A7EC7579843}"/>
</file>

<file path=customXml/itemProps3.xml><?xml version="1.0" encoding="utf-8"?>
<ds:datastoreItem xmlns:ds="http://schemas.openxmlformats.org/officeDocument/2006/customXml" ds:itemID="{9A20C13B-C1AF-486C-9071-7A1263FC8656}"/>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Office Theme</vt:lpstr>
      <vt:lpstr>PowerPoint Presentation</vt:lpstr>
      <vt:lpstr>Impact so far… </vt:lpstr>
      <vt:lpstr>PowerPoint Presentation</vt:lpstr>
      <vt:lpstr>Hurdles and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cp:revision>
  <dcterms:created xsi:type="dcterms:W3CDTF">2023-08-18T17:42:41Z</dcterms:created>
  <dcterms:modified xsi:type="dcterms:W3CDTF">2023-08-18T17:44:46Z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ies>
</file>