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sldIdLst>
    <p:sldId id="256" r:id="rId3"/>
    <p:sldId id="260" r:id="rId4"/>
    <p:sldId id="261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E9E05D-BA4C-B89D-E19A-DF10C310FB01}" v="5" dt="2023-08-18T17:46:19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09" y="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" b="52"/>
          <a:stretch/>
        </p:blipFill>
        <p:spPr>
          <a:xfrm>
            <a:off x="-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r>
              <a:rPr lang="en-US"/>
              <a:t>, PhD. [click to edit]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7927DC69-230A-3D78-7B66-FD3E4BF0D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29" y="376977"/>
            <a:ext cx="4196788" cy="7134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EFC757-475D-4A32-DC11-681A6CEEBDC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010" y="376977"/>
            <a:ext cx="2038440" cy="71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54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1D5DF20-5A27-4EBD-8316-0CD12524E019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32E0884B-B526-D42C-B555-1DAE1E696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62" y="6168244"/>
            <a:ext cx="2465390" cy="4191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1178C8-3368-CADD-89D7-E3884EFAC6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80" y="6088762"/>
            <a:ext cx="1424569" cy="49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96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DF20-5A27-4EBD-8316-0CD12524E01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33903284-3C59-336F-21CC-7BE615DF2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24" y="6211703"/>
            <a:ext cx="2021989" cy="4722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1BA77-6715-C06E-0CD7-6412F039F9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30" y="6115947"/>
            <a:ext cx="1726195" cy="6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85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DF20-5A27-4EBD-8316-0CD12524E01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94362A39-C5FD-997D-403B-46399A387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24" y="6211703"/>
            <a:ext cx="2021989" cy="4722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20AA2A-9B60-057C-3371-620C308C18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30" y="6115947"/>
            <a:ext cx="1726195" cy="6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82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1D5DF20-5A27-4EBD-8316-0CD12524E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56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DF20-5A27-4EBD-8316-0CD12524E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02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385F-2CBD-4239-B049-11E9F754FA76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563B-C274-43D2-857E-C4937FC5F67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95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385F-2CBD-4239-B049-11E9F754FA76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563B-C274-43D2-857E-C4937FC5F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9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5DF20-5A27-4EBD-8316-0CD12524E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8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9" r:id="rId7"/>
    <p:sldLayoutId id="214748368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C312-4F25-E927-9FA5-7C3AB4F040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TCHATT Adolescent Substance Abuse Pilot</a:t>
            </a:r>
          </a:p>
        </p:txBody>
      </p:sp>
      <p:pic>
        <p:nvPicPr>
          <p:cNvPr id="5" name="Picture 4" descr="A logo with text on it&#10;&#10;Description automatically generated">
            <a:extLst>
              <a:ext uri="{FF2B5EF4-FFF2-40B4-BE49-F238E27FC236}">
                <a16:creationId xmlns:a16="http://schemas.microsoft.com/office/drawing/2014/main" id="{F744D8EB-370A-0AEA-F38E-B1C10E7D17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1" y="4295950"/>
            <a:ext cx="2456004" cy="1643189"/>
          </a:xfrm>
          <a:prstGeom prst="rect">
            <a:avLst/>
          </a:prstGeom>
        </p:spPr>
      </p:pic>
      <p:pic>
        <p:nvPicPr>
          <p:cNvPr id="9" name="Picture 8" descr="A red and black logo&#10;&#10;Description automatically generated">
            <a:extLst>
              <a:ext uri="{FF2B5EF4-FFF2-40B4-BE49-F238E27FC236}">
                <a16:creationId xmlns:a16="http://schemas.microsoft.com/office/drawing/2014/main" id="{00459007-BCB1-0844-09F2-31C026EF09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22" y="3457431"/>
            <a:ext cx="4572009" cy="2743206"/>
          </a:xfrm>
          <a:prstGeom prst="rect">
            <a:avLst/>
          </a:prstGeom>
        </p:spPr>
      </p:pic>
      <p:pic>
        <p:nvPicPr>
          <p:cNvPr id="13" name="Picture 12" descr="A black and orange logo&#10;&#10;Description automatically generated">
            <a:extLst>
              <a:ext uri="{FF2B5EF4-FFF2-40B4-BE49-F238E27FC236}">
                <a16:creationId xmlns:a16="http://schemas.microsoft.com/office/drawing/2014/main" id="{7D3C1BEE-2FA2-A689-B7BE-10E395601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14" y="4226940"/>
            <a:ext cx="4130311" cy="1349235"/>
          </a:xfrm>
          <a:prstGeom prst="rect">
            <a:avLst/>
          </a:prstGeom>
        </p:spPr>
      </p:pic>
      <p:pic>
        <p:nvPicPr>
          <p:cNvPr id="15" name="Picture 14" descr="A close-up of a logo&#10;&#10;Description automatically generated">
            <a:extLst>
              <a:ext uri="{FF2B5EF4-FFF2-40B4-BE49-F238E27FC236}">
                <a16:creationId xmlns:a16="http://schemas.microsoft.com/office/drawing/2014/main" id="{D93F6725-2EC4-1E0E-FEE6-27D801B4F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17" y="1814782"/>
            <a:ext cx="1614218" cy="161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5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0A179B6-F3F7-6062-029D-009408A49C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270" y="869682"/>
            <a:ext cx="4211064" cy="5127357"/>
          </a:xfrm>
        </p:spPr>
        <p:txBody>
          <a:bodyPr lIns="91440" tIns="45720" rIns="91440" bIns="45720" anchor="b">
            <a:noAutofit/>
          </a:bodyPr>
          <a:lstStyle/>
          <a:p>
            <a:pPr algn="ctr"/>
            <a:endParaRPr lang="en-US" sz="4400">
              <a:latin typeface="Halyard Display"/>
              <a:cs typeface="Arial"/>
            </a:endParaRPr>
          </a:p>
          <a:p>
            <a:pPr algn="ctr"/>
            <a:endParaRPr lang="en-US" sz="4400">
              <a:latin typeface="Halyard Display"/>
              <a:cs typeface="Arial"/>
            </a:endParaRPr>
          </a:p>
          <a:p>
            <a:pPr algn="ctr"/>
            <a:endParaRPr lang="en-US">
              <a:latin typeface="Halyard Display"/>
              <a:cs typeface="Arial"/>
            </a:endParaRPr>
          </a:p>
          <a:p>
            <a:pPr algn="ctr"/>
            <a:endParaRPr lang="en-US">
              <a:latin typeface="Halyard Display"/>
              <a:cs typeface="Arial"/>
            </a:endParaRPr>
          </a:p>
          <a:p>
            <a:pPr algn="ctr"/>
            <a:r>
              <a:rPr lang="en-US">
                <a:latin typeface="Halyard Display"/>
                <a:cs typeface="Arial"/>
              </a:rPr>
              <a:t>ADOLESCENT</a:t>
            </a:r>
            <a:endParaRPr lang="en-US"/>
          </a:p>
          <a:p>
            <a:pPr algn="ctr"/>
            <a:r>
              <a:rPr lang="en-US">
                <a:latin typeface="Halyard Display"/>
                <a:cs typeface="Arial"/>
              </a:rPr>
              <a:t>SUBSTANCE</a:t>
            </a:r>
            <a:endParaRPr lang="en-US"/>
          </a:p>
          <a:p>
            <a:pPr algn="ctr"/>
            <a:r>
              <a:rPr lang="en-US">
                <a:latin typeface="Halyard Display"/>
                <a:cs typeface="Arial"/>
              </a:rPr>
              <a:t>USE DISORDER (ASUD)</a:t>
            </a:r>
          </a:p>
          <a:p>
            <a:pPr algn="ctr"/>
            <a:endParaRPr lang="en-US"/>
          </a:p>
          <a:p>
            <a:pPr algn="ctr"/>
            <a:r>
              <a:rPr lang="en-US" sz="4400" dirty="0">
                <a:latin typeface="Halyard Display"/>
                <a:cs typeface="Arial"/>
              </a:rPr>
              <a:t>Early Intervention Pilot</a:t>
            </a: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73EBFE-BE97-C6E7-7D1F-7F1CCA27AA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00078" y="445486"/>
            <a:ext cx="7423098" cy="6168370"/>
          </a:xfrm>
        </p:spPr>
        <p:txBody>
          <a:bodyPr lIns="91440" tIns="45720" rIns="91440" bIns="45720" anchor="t"/>
          <a:lstStyle/>
          <a:p>
            <a:r>
              <a:rPr lang="en-US" sz="2000" b="1" dirty="0">
                <a:latin typeface="Arial"/>
                <a:cs typeface="Arial"/>
              </a:rPr>
              <a:t>Brief description of the model:</a:t>
            </a:r>
            <a:r>
              <a:rPr lang="en-US" sz="2000" b="1" dirty="0">
                <a:latin typeface="Arial"/>
                <a:ea typeface="Verdana"/>
                <a:cs typeface="Arial"/>
              </a:rPr>
              <a:t> </a:t>
            </a:r>
            <a:endParaRPr lang="en-US" sz="2000" b="1" dirty="0">
              <a:latin typeface="Arial"/>
              <a:ea typeface="Verdana"/>
            </a:endParaRPr>
          </a:p>
          <a:p>
            <a:r>
              <a:rPr lang="en-US" sz="1800" dirty="0">
                <a:latin typeface="Arial"/>
                <a:ea typeface="Verdana"/>
                <a:cs typeface="Arial"/>
              </a:rPr>
              <a:t>Identification and treatment of alcohol and substance use problems among youth, utilizing evidence-based SBIRT and family-focused treatment approaches, delivered primarily in a telehealth format. </a:t>
            </a:r>
            <a:endParaRPr lang="en-US" sz="1800" dirty="0">
              <a:latin typeface="Arial"/>
            </a:endParaRPr>
          </a:p>
          <a:p>
            <a:endParaRPr lang="en-US" sz="2000" b="1" dirty="0">
              <a:latin typeface="Arial"/>
              <a:ea typeface="Verdana"/>
              <a:cs typeface="Arial"/>
            </a:endParaRPr>
          </a:p>
          <a:p>
            <a:r>
              <a:rPr lang="en-US" sz="2000" b="1" dirty="0">
                <a:latin typeface="Arial"/>
                <a:ea typeface="Verdana"/>
                <a:cs typeface="Arial"/>
              </a:rPr>
              <a:t>Timeline to stand up:</a:t>
            </a:r>
            <a:endParaRPr lang="en-US" sz="2000" dirty="0">
              <a:latin typeface="Arial"/>
              <a:ea typeface="Verdana"/>
              <a:cs typeface="Arial"/>
            </a:endParaRPr>
          </a:p>
          <a:p>
            <a:r>
              <a:rPr lang="en-US" sz="1800" dirty="0">
                <a:latin typeface="Arial"/>
                <a:ea typeface="Verdana"/>
                <a:cs typeface="Arial"/>
              </a:rPr>
              <a:t>Varies by site, usual startup issues around personnel recruitment, assurances about ARPA funding, etc. </a:t>
            </a:r>
            <a:endParaRPr lang="en-US" sz="1800" dirty="0">
              <a:latin typeface="Arial"/>
              <a:cs typeface="Arial"/>
            </a:endParaRPr>
          </a:p>
          <a:p>
            <a:r>
              <a:rPr lang="en-US" sz="1800" dirty="0">
                <a:latin typeface="Arial"/>
                <a:ea typeface="Verdana"/>
                <a:cs typeface="Arial"/>
              </a:rPr>
              <a:t>In general, 2 to 3 months devoted to discussing overall treatment model, assessment methods, and planning for SBIRT training from experts at TTUHSC.  Then 2 months adding screening tool in TRAYT for universal screening, introduction to fam </a:t>
            </a:r>
            <a:r>
              <a:rPr lang="en-US" sz="1800" dirty="0" err="1">
                <a:latin typeface="Arial"/>
                <a:ea typeface="Verdana"/>
                <a:cs typeface="Arial"/>
              </a:rPr>
              <a:t>tx</a:t>
            </a:r>
            <a:r>
              <a:rPr lang="en-US" sz="1800" dirty="0">
                <a:latin typeface="Arial"/>
                <a:ea typeface="Verdana"/>
                <a:cs typeface="Arial"/>
              </a:rPr>
              <a:t>, also from experts at TTUHSC.  All along, having discussions with school districts and others about launch.  In San Antonio, began seeing patients referred from TCHATT in mid Fall 2022.  </a:t>
            </a:r>
            <a:endParaRPr lang="en-US" sz="1800" dirty="0">
              <a:latin typeface="Arial"/>
              <a:cs typeface="Arial"/>
            </a:endParaRPr>
          </a:p>
          <a:p>
            <a:endParaRPr lang="en-US" sz="1800" b="1" dirty="0">
              <a:latin typeface="Arial"/>
              <a:cs typeface="Arial"/>
            </a:endParaRPr>
          </a:p>
          <a:p>
            <a:r>
              <a:rPr lang="en-US" sz="1800" b="1" dirty="0">
                <a:latin typeface="Arial"/>
                <a:cs typeface="Arial"/>
              </a:rPr>
              <a:t>Goal Metrics: FY 22/23 600 sessions/60 unique youth/10 providers trained in substance use </a:t>
            </a:r>
          </a:p>
          <a:p>
            <a:r>
              <a:rPr lang="en-US" sz="1800" i="1" dirty="0">
                <a:latin typeface="Arial"/>
                <a:cs typeface="Arial"/>
              </a:rPr>
              <a:t>Goal metric completion date: Providers Trained: 08/10/2022; In Progress: 310 sessions/ 50 youth</a:t>
            </a:r>
            <a:endParaRPr lang="en-US" sz="1800" b="1" dirty="0">
              <a:latin typeface="Arial"/>
            </a:endParaRPr>
          </a:p>
          <a:p>
            <a:endParaRPr lang="en-US" dirty="0">
              <a:latin typeface="Halyard Text"/>
              <a:ea typeface="Verdana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9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F9DE5-9CEC-FCC0-2978-AB4933EE5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487332"/>
            <a:ext cx="9262045" cy="1507067"/>
          </a:xfrm>
        </p:spPr>
        <p:txBody>
          <a:bodyPr/>
          <a:lstStyle/>
          <a:p>
            <a:r>
              <a:rPr lang="en-US" cap="none" dirty="0"/>
              <a:t>Utilization Metrics, through 6/30/2023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A97BB0A-B172-4F75-105A-CB2F1D767D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4213" y="685800"/>
          <a:ext cx="9469079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9919">
                  <a:extLst>
                    <a:ext uri="{9D8B030D-6E8A-4147-A177-3AD203B41FA5}">
                      <a16:colId xmlns:a16="http://schemas.microsoft.com/office/drawing/2014/main" val="130553320"/>
                    </a:ext>
                  </a:extLst>
                </a:gridCol>
                <a:gridCol w="1045832">
                  <a:extLst>
                    <a:ext uri="{9D8B030D-6E8A-4147-A177-3AD203B41FA5}">
                      <a16:colId xmlns:a16="http://schemas.microsoft.com/office/drawing/2014/main" val="3230888032"/>
                    </a:ext>
                  </a:extLst>
                </a:gridCol>
                <a:gridCol w="1045832">
                  <a:extLst>
                    <a:ext uri="{9D8B030D-6E8A-4147-A177-3AD203B41FA5}">
                      <a16:colId xmlns:a16="http://schemas.microsoft.com/office/drawing/2014/main" val="419534156"/>
                    </a:ext>
                  </a:extLst>
                </a:gridCol>
                <a:gridCol w="1291442">
                  <a:extLst>
                    <a:ext uri="{9D8B030D-6E8A-4147-A177-3AD203B41FA5}">
                      <a16:colId xmlns:a16="http://schemas.microsoft.com/office/drawing/2014/main" val="1777708570"/>
                    </a:ext>
                  </a:extLst>
                </a:gridCol>
                <a:gridCol w="800222">
                  <a:extLst>
                    <a:ext uri="{9D8B030D-6E8A-4147-A177-3AD203B41FA5}">
                      <a16:colId xmlns:a16="http://schemas.microsoft.com/office/drawing/2014/main" val="585058313"/>
                    </a:ext>
                  </a:extLst>
                </a:gridCol>
                <a:gridCol w="1045832">
                  <a:extLst>
                    <a:ext uri="{9D8B030D-6E8A-4147-A177-3AD203B41FA5}">
                      <a16:colId xmlns:a16="http://schemas.microsoft.com/office/drawing/2014/main" val="9425297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UTHSCH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UTHSCSA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TTUHSC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77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Total Referrals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111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932437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Unique Patients Enrolled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706379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Sessions Provided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266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295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795636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Currently 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590935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Lost to f/u, withdrew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401378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65857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66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36B7C0-EDDE-E14B-6261-F0EF2863EB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76287" y="1591056"/>
            <a:ext cx="7054480" cy="4221004"/>
          </a:xfrm>
        </p:spPr>
        <p:txBody>
          <a:bodyPr lIns="91440" tIns="45720" rIns="91440" bIns="45720" anchor="ctr"/>
          <a:lstStyle/>
          <a:p>
            <a:r>
              <a:rPr lang="en-US" sz="3000" b="1" dirty="0">
                <a:latin typeface="Arial"/>
                <a:cs typeface="Arial"/>
              </a:rPr>
              <a:t>Parent Feedback</a:t>
            </a:r>
          </a:p>
          <a:p>
            <a:endParaRPr lang="en-US" sz="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"I feel blessed to have found you all as support not just for my son but for our entire family. I had forgotten to focus on showing more affection for my son until you reminded me the importance of a hug and family connection in times when all I could see was the problem. I can see now that this has made a positive difference in our relationship."</a:t>
            </a:r>
          </a:p>
        </p:txBody>
      </p:sp>
    </p:spTree>
    <p:extLst>
      <p:ext uri="{BB962C8B-B14F-4D97-AF65-F5344CB8AC3E}">
        <p14:creationId xmlns:p14="http://schemas.microsoft.com/office/powerpoint/2010/main" val="47892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5B3965B-C01C-4310-A8A2-85B010624A09}" vid="{2E32C853-64FB-4165-A8CB-DC8B5B25727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7" ma:contentTypeDescription="Create a new document." ma:contentTypeScope="" ma:versionID="c9b99145b013152f2800ea016eb62efb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b910f8455d27ecf63bf9ca063884c220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Comments xmlns="2018a4d9-e5a5-428b-a312-dfd840ba6b63" xsi:nil="true"/>
    <lcf76f155ced4ddcb4097134ff3c332f xmlns="2018a4d9-e5a5-428b-a312-dfd840ba6b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DE01E2-E097-4D92-8576-72413876342B}"/>
</file>

<file path=customXml/itemProps2.xml><?xml version="1.0" encoding="utf-8"?>
<ds:datastoreItem xmlns:ds="http://schemas.openxmlformats.org/officeDocument/2006/customXml" ds:itemID="{5D38B50F-9EA5-4727-9A95-93285E228916}"/>
</file>

<file path=customXml/itemProps3.xml><?xml version="1.0" encoding="utf-8"?>
<ds:datastoreItem xmlns:ds="http://schemas.openxmlformats.org/officeDocument/2006/customXml" ds:itemID="{097DB93D-14AF-493B-80CB-95963269E93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317</Words>
  <Application>Microsoft Office PowerPoint</Application>
  <PresentationFormat>Widescreen</PresentationFormat>
  <Paragraphs>67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Halyard Display</vt:lpstr>
      <vt:lpstr>Halyard Display Light</vt:lpstr>
      <vt:lpstr>Halyard Text</vt:lpstr>
      <vt:lpstr>Halyard Text Book</vt:lpstr>
      <vt:lpstr>office theme</vt:lpstr>
      <vt:lpstr>Office Theme</vt:lpstr>
      <vt:lpstr>TCHATT Adolescent Substance Abuse Pilot</vt:lpstr>
      <vt:lpstr>PowerPoint Presentation</vt:lpstr>
      <vt:lpstr>Utilization Metrics, through 6/30/2023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Joseph Blader</cp:lastModifiedBy>
  <cp:revision>5</cp:revision>
  <dcterms:created xsi:type="dcterms:W3CDTF">2023-08-18T17:46:08Z</dcterms:created>
  <dcterms:modified xsi:type="dcterms:W3CDTF">2023-08-18T18:08:31Z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</Properties>
</file>