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4" r:id="rId3"/>
    <p:sldId id="4005" r:id="rId4"/>
    <p:sldId id="4006" r:id="rId5"/>
    <p:sldId id="4007" r:id="rId6"/>
    <p:sldId id="4002" r:id="rId7"/>
    <p:sldId id="400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5FC507-42CE-4131-8578-BD74AF97D4F6}" v="211" dt="2023-08-18T15:12:48.0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4618" autoAdjust="0"/>
  </p:normalViewPr>
  <p:slideViewPr>
    <p:cSldViewPr snapToGrid="0">
      <p:cViewPr varScale="1">
        <p:scale>
          <a:sx n="85" d="100"/>
          <a:sy n="85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nciotti, Caitlin" userId="450a3cb4-9714-4163-bd5f-596917a49fab" providerId="ADAL" clId="{1E5FC507-42CE-4131-8578-BD74AF97D4F6}"/>
    <pc:docChg chg="undo redo custSel addSld delSld modSld">
      <pc:chgData name="Pinciotti, Caitlin" userId="450a3cb4-9714-4163-bd5f-596917a49fab" providerId="ADAL" clId="{1E5FC507-42CE-4131-8578-BD74AF97D4F6}" dt="2023-08-18T15:21:24.327" v="751" actId="20577"/>
      <pc:docMkLst>
        <pc:docMk/>
      </pc:docMkLst>
      <pc:sldChg chg="del">
        <pc:chgData name="Pinciotti, Caitlin" userId="450a3cb4-9714-4163-bd5f-596917a49fab" providerId="ADAL" clId="{1E5FC507-42CE-4131-8578-BD74AF97D4F6}" dt="2023-08-18T15:11:48.420" v="431" actId="47"/>
        <pc:sldMkLst>
          <pc:docMk/>
          <pc:sldMk cId="1878756079" sldId="259"/>
        </pc:sldMkLst>
      </pc:sldChg>
      <pc:sldChg chg="del">
        <pc:chgData name="Pinciotti, Caitlin" userId="450a3cb4-9714-4163-bd5f-596917a49fab" providerId="ADAL" clId="{1E5FC507-42CE-4131-8578-BD74AF97D4F6}" dt="2023-08-18T15:15:43.385" v="674" actId="47"/>
        <pc:sldMkLst>
          <pc:docMk/>
          <pc:sldMk cId="2465018899" sldId="262"/>
        </pc:sldMkLst>
      </pc:sldChg>
      <pc:sldChg chg="del">
        <pc:chgData name="Pinciotti, Caitlin" userId="450a3cb4-9714-4163-bd5f-596917a49fab" providerId="ADAL" clId="{1E5FC507-42CE-4131-8578-BD74AF97D4F6}" dt="2023-08-18T15:08:43.266" v="255" actId="47"/>
        <pc:sldMkLst>
          <pc:docMk/>
          <pc:sldMk cId="3508682233" sldId="263"/>
        </pc:sldMkLst>
      </pc:sldChg>
      <pc:sldChg chg="modSp mod modNotesTx">
        <pc:chgData name="Pinciotti, Caitlin" userId="450a3cb4-9714-4163-bd5f-596917a49fab" providerId="ADAL" clId="{1E5FC507-42CE-4131-8578-BD74AF97D4F6}" dt="2023-08-18T15:15:41.350" v="673"/>
        <pc:sldMkLst>
          <pc:docMk/>
          <pc:sldMk cId="3563693491" sldId="264"/>
        </pc:sldMkLst>
        <pc:spChg chg="mod">
          <ac:chgData name="Pinciotti, Caitlin" userId="450a3cb4-9714-4163-bd5f-596917a49fab" providerId="ADAL" clId="{1E5FC507-42CE-4131-8578-BD74AF97D4F6}" dt="2023-08-18T14:57:34.509" v="7" actId="20577"/>
          <ac:spMkLst>
            <pc:docMk/>
            <pc:sldMk cId="3563693491" sldId="264"/>
            <ac:spMk id="8" creationId="{9C657338-5CE9-76D2-76B0-613789FCF39B}"/>
          </ac:spMkLst>
        </pc:spChg>
      </pc:sldChg>
      <pc:sldChg chg="del">
        <pc:chgData name="Pinciotti, Caitlin" userId="450a3cb4-9714-4163-bd5f-596917a49fab" providerId="ADAL" clId="{1E5FC507-42CE-4131-8578-BD74AF97D4F6}" dt="2023-08-18T15:08:20.262" v="254" actId="47"/>
        <pc:sldMkLst>
          <pc:docMk/>
          <pc:sldMk cId="262812975" sldId="3998"/>
        </pc:sldMkLst>
      </pc:sldChg>
      <pc:sldChg chg="del">
        <pc:chgData name="Pinciotti, Caitlin" userId="450a3cb4-9714-4163-bd5f-596917a49fab" providerId="ADAL" clId="{1E5FC507-42CE-4131-8578-BD74AF97D4F6}" dt="2023-08-18T15:08:20.262" v="254" actId="47"/>
        <pc:sldMkLst>
          <pc:docMk/>
          <pc:sldMk cId="3829025220" sldId="3999"/>
        </pc:sldMkLst>
      </pc:sldChg>
      <pc:sldChg chg="del">
        <pc:chgData name="Pinciotti, Caitlin" userId="450a3cb4-9714-4163-bd5f-596917a49fab" providerId="ADAL" clId="{1E5FC507-42CE-4131-8578-BD74AF97D4F6}" dt="2023-08-18T15:08:20.262" v="254" actId="47"/>
        <pc:sldMkLst>
          <pc:docMk/>
          <pc:sldMk cId="1409081198" sldId="4000"/>
        </pc:sldMkLst>
      </pc:sldChg>
      <pc:sldChg chg="del">
        <pc:chgData name="Pinciotti, Caitlin" userId="450a3cb4-9714-4163-bd5f-596917a49fab" providerId="ADAL" clId="{1E5FC507-42CE-4131-8578-BD74AF97D4F6}" dt="2023-08-18T15:08:20.262" v="254" actId="47"/>
        <pc:sldMkLst>
          <pc:docMk/>
          <pc:sldMk cId="3244774352" sldId="4001"/>
        </pc:sldMkLst>
      </pc:sldChg>
      <pc:sldChg chg="modSp mod">
        <pc:chgData name="Pinciotti, Caitlin" userId="450a3cb4-9714-4163-bd5f-596917a49fab" providerId="ADAL" clId="{1E5FC507-42CE-4131-8578-BD74AF97D4F6}" dt="2023-08-18T15:21:24.327" v="751" actId="20577"/>
        <pc:sldMkLst>
          <pc:docMk/>
          <pc:sldMk cId="2017841690" sldId="4002"/>
        </pc:sldMkLst>
        <pc:spChg chg="mod">
          <ac:chgData name="Pinciotti, Caitlin" userId="450a3cb4-9714-4163-bd5f-596917a49fab" providerId="ADAL" clId="{1E5FC507-42CE-4131-8578-BD74AF97D4F6}" dt="2023-08-18T15:21:24.327" v="751" actId="20577"/>
          <ac:spMkLst>
            <pc:docMk/>
            <pc:sldMk cId="2017841690" sldId="4002"/>
            <ac:spMk id="3" creationId="{96483118-3DF3-AF52-A50D-C4F36421CB7D}"/>
          </ac:spMkLst>
        </pc:spChg>
      </pc:sldChg>
      <pc:sldChg chg="modSp mod">
        <pc:chgData name="Pinciotti, Caitlin" userId="450a3cb4-9714-4163-bd5f-596917a49fab" providerId="ADAL" clId="{1E5FC507-42CE-4131-8578-BD74AF97D4F6}" dt="2023-08-18T15:12:03.595" v="436" actId="403"/>
        <pc:sldMkLst>
          <pc:docMk/>
          <pc:sldMk cId="271549773" sldId="4003"/>
        </pc:sldMkLst>
        <pc:spChg chg="mod">
          <ac:chgData name="Pinciotti, Caitlin" userId="450a3cb4-9714-4163-bd5f-596917a49fab" providerId="ADAL" clId="{1E5FC507-42CE-4131-8578-BD74AF97D4F6}" dt="2023-08-18T15:12:03.595" v="436" actId="403"/>
          <ac:spMkLst>
            <pc:docMk/>
            <pc:sldMk cId="271549773" sldId="4003"/>
            <ac:spMk id="2" creationId="{F4051DF4-7B1D-2C5E-4401-CAF0BCF24C30}"/>
          </ac:spMkLst>
        </pc:spChg>
        <pc:spChg chg="mod">
          <ac:chgData name="Pinciotti, Caitlin" userId="450a3cb4-9714-4163-bd5f-596917a49fab" providerId="ADAL" clId="{1E5FC507-42CE-4131-8578-BD74AF97D4F6}" dt="2023-08-18T14:56:30.350" v="3" actId="20577"/>
          <ac:spMkLst>
            <pc:docMk/>
            <pc:sldMk cId="271549773" sldId="4003"/>
            <ac:spMk id="3" creationId="{3058B212-662F-7EF7-0DBD-43DBDD2A3E65}"/>
          </ac:spMkLst>
        </pc:spChg>
      </pc:sldChg>
      <pc:sldChg chg="del">
        <pc:chgData name="Pinciotti, Caitlin" userId="450a3cb4-9714-4163-bd5f-596917a49fab" providerId="ADAL" clId="{1E5FC507-42CE-4131-8578-BD74AF97D4F6}" dt="2023-08-18T15:08:20.262" v="254" actId="47"/>
        <pc:sldMkLst>
          <pc:docMk/>
          <pc:sldMk cId="3725722806" sldId="4004"/>
        </pc:sldMkLst>
      </pc:sldChg>
      <pc:sldChg chg="addSp delSp modSp new mod">
        <pc:chgData name="Pinciotti, Caitlin" userId="450a3cb4-9714-4163-bd5f-596917a49fab" providerId="ADAL" clId="{1E5FC507-42CE-4131-8578-BD74AF97D4F6}" dt="2023-08-18T15:10:13.443" v="259" actId="14100"/>
        <pc:sldMkLst>
          <pc:docMk/>
          <pc:sldMk cId="2713185729" sldId="4005"/>
        </pc:sldMkLst>
        <pc:graphicFrameChg chg="add del mod">
          <ac:chgData name="Pinciotti, Caitlin" userId="450a3cb4-9714-4163-bd5f-596917a49fab" providerId="ADAL" clId="{1E5FC507-42CE-4131-8578-BD74AF97D4F6}" dt="2023-08-18T14:58:33.898" v="11" actId="478"/>
          <ac:graphicFrameMkLst>
            <pc:docMk/>
            <pc:sldMk cId="2713185729" sldId="4005"/>
            <ac:graphicFrameMk id="4" creationId="{BE1D7C1A-0B61-8F6B-0472-BD5B7C20802A}"/>
          </ac:graphicFrameMkLst>
        </pc:graphicFrameChg>
        <pc:graphicFrameChg chg="add del">
          <ac:chgData name="Pinciotti, Caitlin" userId="450a3cb4-9714-4163-bd5f-596917a49fab" providerId="ADAL" clId="{1E5FC507-42CE-4131-8578-BD74AF97D4F6}" dt="2023-08-18T14:59:06.124" v="13" actId="478"/>
          <ac:graphicFrameMkLst>
            <pc:docMk/>
            <pc:sldMk cId="2713185729" sldId="4005"/>
            <ac:graphicFrameMk id="7" creationId="{1381FB02-1849-DB48-27EA-11336942A5EC}"/>
          </ac:graphicFrameMkLst>
        </pc:graphicFrameChg>
        <pc:graphicFrameChg chg="add mod">
          <ac:chgData name="Pinciotti, Caitlin" userId="450a3cb4-9714-4163-bd5f-596917a49fab" providerId="ADAL" clId="{1E5FC507-42CE-4131-8578-BD74AF97D4F6}" dt="2023-08-18T15:05:23.592" v="236" actId="113"/>
          <ac:graphicFrameMkLst>
            <pc:docMk/>
            <pc:sldMk cId="2713185729" sldId="4005"/>
            <ac:graphicFrameMk id="10" creationId="{A1BA9599-ABFD-61BA-2685-776A14CB2F54}"/>
          </ac:graphicFrameMkLst>
        </pc:graphicFrameChg>
        <pc:graphicFrameChg chg="add mod">
          <ac:chgData name="Pinciotti, Caitlin" userId="450a3cb4-9714-4163-bd5f-596917a49fab" providerId="ADAL" clId="{1E5FC507-42CE-4131-8578-BD74AF97D4F6}" dt="2023-08-18T15:10:13.443" v="259" actId="14100"/>
          <ac:graphicFrameMkLst>
            <pc:docMk/>
            <pc:sldMk cId="2713185729" sldId="4005"/>
            <ac:graphicFrameMk id="11" creationId="{3A19E8C9-91F1-4EB1-5FCA-60B818587B8E}"/>
          </ac:graphicFrameMkLst>
        </pc:graphicFrameChg>
      </pc:sldChg>
      <pc:sldChg chg="addSp delSp modSp new mod modClrScheme modAnim chgLayout">
        <pc:chgData name="Pinciotti, Caitlin" userId="450a3cb4-9714-4163-bd5f-596917a49fab" providerId="ADAL" clId="{1E5FC507-42CE-4131-8578-BD74AF97D4F6}" dt="2023-08-18T15:14:16.592" v="445" actId="700"/>
        <pc:sldMkLst>
          <pc:docMk/>
          <pc:sldMk cId="1088842598" sldId="4006"/>
        </pc:sldMkLst>
        <pc:spChg chg="add mod">
          <ac:chgData name="Pinciotti, Caitlin" userId="450a3cb4-9714-4163-bd5f-596917a49fab" providerId="ADAL" clId="{1E5FC507-42CE-4131-8578-BD74AF97D4F6}" dt="2023-08-18T15:12:45.716" v="442" actId="693"/>
          <ac:spMkLst>
            <pc:docMk/>
            <pc:sldMk cId="1088842598" sldId="4006"/>
            <ac:spMk id="7" creationId="{8CA31997-A719-3E94-1DF0-F21E59817A17}"/>
          </ac:spMkLst>
        </pc:spChg>
        <pc:spChg chg="add del mod ord">
          <ac:chgData name="Pinciotti, Caitlin" userId="450a3cb4-9714-4163-bd5f-596917a49fab" providerId="ADAL" clId="{1E5FC507-42CE-4131-8578-BD74AF97D4F6}" dt="2023-08-18T15:14:16.592" v="445" actId="700"/>
          <ac:spMkLst>
            <pc:docMk/>
            <pc:sldMk cId="1088842598" sldId="4006"/>
            <ac:spMk id="8" creationId="{784D860F-814C-93E6-82FB-7D4BC4B45B2C}"/>
          </ac:spMkLst>
        </pc:spChg>
        <pc:spChg chg="add del mod ord">
          <ac:chgData name="Pinciotti, Caitlin" userId="450a3cb4-9714-4163-bd5f-596917a49fab" providerId="ADAL" clId="{1E5FC507-42CE-4131-8578-BD74AF97D4F6}" dt="2023-08-18T15:14:16.592" v="445" actId="700"/>
          <ac:spMkLst>
            <pc:docMk/>
            <pc:sldMk cId="1088842598" sldId="4006"/>
            <ac:spMk id="9" creationId="{5D35EBF7-D535-3C28-B573-109716E16738}"/>
          </ac:spMkLst>
        </pc:spChg>
        <pc:graphicFrameChg chg="add mod">
          <ac:chgData name="Pinciotti, Caitlin" userId="450a3cb4-9714-4163-bd5f-596917a49fab" providerId="ADAL" clId="{1E5FC507-42CE-4131-8578-BD74AF97D4F6}" dt="2023-08-18T15:10:34.579" v="264" actId="403"/>
          <ac:graphicFrameMkLst>
            <pc:docMk/>
            <pc:sldMk cId="1088842598" sldId="4006"/>
            <ac:graphicFrameMk id="4" creationId="{CA2EB7C3-A639-D428-3618-0EE8BF9E3774}"/>
          </ac:graphicFrameMkLst>
        </pc:graphicFrameChg>
      </pc:sldChg>
      <pc:sldChg chg="modSp new mod">
        <pc:chgData name="Pinciotti, Caitlin" userId="450a3cb4-9714-4163-bd5f-596917a49fab" providerId="ADAL" clId="{1E5FC507-42CE-4131-8578-BD74AF97D4F6}" dt="2023-08-18T15:16:54.147" v="728" actId="20577"/>
        <pc:sldMkLst>
          <pc:docMk/>
          <pc:sldMk cId="802264610" sldId="4007"/>
        </pc:sldMkLst>
        <pc:spChg chg="mod">
          <ac:chgData name="Pinciotti, Caitlin" userId="450a3cb4-9714-4163-bd5f-596917a49fab" providerId="ADAL" clId="{1E5FC507-42CE-4131-8578-BD74AF97D4F6}" dt="2023-08-18T15:14:28.863" v="469" actId="20577"/>
          <ac:spMkLst>
            <pc:docMk/>
            <pc:sldMk cId="802264610" sldId="4007"/>
            <ac:spMk id="2" creationId="{7EB33B03-E8B4-8511-247E-0C8FE94B948F}"/>
          </ac:spMkLst>
        </pc:spChg>
        <pc:spChg chg="mod">
          <ac:chgData name="Pinciotti, Caitlin" userId="450a3cb4-9714-4163-bd5f-596917a49fab" providerId="ADAL" clId="{1E5FC507-42CE-4131-8578-BD74AF97D4F6}" dt="2023-08-18T15:16:54.147" v="728" actId="20577"/>
          <ac:spMkLst>
            <pc:docMk/>
            <pc:sldMk cId="802264610" sldId="4007"/>
            <ac:spMk id="3" creationId="{56FEA5E0-D241-DE94-7F44-7DAD166A02A8}"/>
          </ac:spMkLst>
        </pc:spChg>
      </pc:sldChg>
      <pc:sldMasterChg chg="delSldLayout">
        <pc:chgData name="Pinciotti, Caitlin" userId="450a3cb4-9714-4163-bd5f-596917a49fab" providerId="ADAL" clId="{1E5FC507-42CE-4131-8578-BD74AF97D4F6}" dt="2023-08-18T15:08:20.262" v="254" actId="47"/>
        <pc:sldMasterMkLst>
          <pc:docMk/>
          <pc:sldMasterMk cId="2059932696" sldId="2147483648"/>
        </pc:sldMasterMkLst>
        <pc:sldLayoutChg chg="del">
          <pc:chgData name="Pinciotti, Caitlin" userId="450a3cb4-9714-4163-bd5f-596917a49fab" providerId="ADAL" clId="{1E5FC507-42CE-4131-8578-BD74AF97D4F6}" dt="2023-08-18T15:08:20.262" v="254" actId="47"/>
          <pc:sldLayoutMkLst>
            <pc:docMk/>
            <pc:sldMasterMk cId="2059932696" sldId="2147483648"/>
            <pc:sldLayoutMk cId="1066788566" sldId="2147483660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This training met my needs.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1 (Not at all)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(Very much)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20</c:v>
                </c:pt>
                <c:pt idx="4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51-4A30-95EB-AF1527DDC34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505369567"/>
        <c:axId val="2124446175"/>
      </c:barChart>
      <c:catAx>
        <c:axId val="5053695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4446175"/>
        <c:crosses val="autoZero"/>
        <c:auto val="1"/>
        <c:lblAlgn val="ctr"/>
        <c:lblOffset val="100"/>
        <c:noMultiLvlLbl val="0"/>
      </c:catAx>
      <c:valAx>
        <c:axId val="21244461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53695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baseline="0" dirty="0"/>
              <a:t>My knowledge regarding suicide risk assessment and risk reduction and intervention approaches for youth with suicide and self-harm risk increased. </a:t>
            </a:r>
            <a:r>
              <a:rPr lang="en-US" sz="1800" b="0" i="0" u="none" strike="noStrike" baseline="0" dirty="0"/>
              <a:t>	</a:t>
            </a:r>
          </a:p>
        </c:rich>
      </c:tx>
      <c:layout>
        <c:manualLayout>
          <c:xMode val="edge"/>
          <c:yMode val="edge"/>
          <c:x val="0.1304765285306544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1 (Not at all)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(Very much)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16</c:v>
                </c:pt>
                <c:pt idx="4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A6-445C-B60D-45C412D3401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505369567"/>
        <c:axId val="2124446175"/>
      </c:barChart>
      <c:catAx>
        <c:axId val="5053695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4446175"/>
        <c:crosses val="autoZero"/>
        <c:auto val="1"/>
        <c:lblAlgn val="ctr"/>
        <c:lblOffset val="100"/>
        <c:noMultiLvlLbl val="0"/>
      </c:catAx>
      <c:valAx>
        <c:axId val="21244461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53695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Out of 1,800+ depressed patients: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Total # of suicidal patients</c:v>
                </c:pt>
                <c:pt idx="1">
                  <c:v>Total # of SAFETY-A evaluations completed</c:v>
                </c:pt>
                <c:pt idx="2">
                  <c:v># of providers who used SAFETY-A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138</c:v>
                </c:pt>
                <c:pt idx="1">
                  <c:v>235</c:v>
                </c:pt>
                <c:pt idx="2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49-42FE-8DF2-2C0AA4CB4DD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121523007"/>
        <c:axId val="57972367"/>
      </c:barChart>
      <c:catAx>
        <c:axId val="21215230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972367"/>
        <c:crosses val="autoZero"/>
        <c:auto val="1"/>
        <c:lblAlgn val="ctr"/>
        <c:lblOffset val="100"/>
        <c:noMultiLvlLbl val="0"/>
      </c:catAx>
      <c:valAx>
        <c:axId val="579723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15230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0E1013-3FD4-4053-B82D-0D621E0A974C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E9017-DA18-463A-9AD3-3B4E4F591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02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Feasibility and acceptability of SAFETY-A training and implementation</a:t>
            </a:r>
          </a:p>
          <a:p>
            <a:r>
              <a:rPr lang="en-US" dirty="0"/>
              <a:t>Collaboration across 7 sites to achieve goal of 50 PCPs trained on SAFETY-A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BCM: lead hub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accent2"/>
                </a:solidFill>
              </a:rPr>
              <a:t>UT-SW: data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00B050"/>
                </a:solidFill>
              </a:rPr>
              <a:t>Texas A&amp;M: recruitment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00B050"/>
                </a:solidFill>
              </a:rPr>
              <a:t>UTMB: recruitment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00B050"/>
                </a:solidFill>
              </a:rPr>
              <a:t>UT-Houston: recruitment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00B050"/>
                </a:solidFill>
              </a:rPr>
              <a:t>Texas Tech: recruitment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00B050"/>
                </a:solidFill>
              </a:rPr>
              <a:t>UT-Austin Dell: recruitment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4E9017-DA18-463A-9AD3-3B4E4F5919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96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BF0C9-45CB-B3BB-6AB9-B11921DFC3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10C128-BAF1-336D-184B-DEDF7834EC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6C899-A183-737B-1A75-989AB2A37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758E1-0694-4ECB-A43B-1709408475EC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E83FB-CD88-4E46-5BC3-EA71C8338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11B40-23EB-9B7A-A54B-90DBD1BED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5AAB-75E3-48CD-B70C-9E757238A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05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57F94-F727-3CF8-F8D9-1CAE6DF06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4D8FFC-D60B-DB02-C750-C45F663240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39BC16-1346-910E-EBDB-80A72C163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758E1-0694-4ECB-A43B-1709408475EC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847B36-EEC2-5A21-3542-CC86EA9BE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8B9C0-DE52-718A-256C-9AB9FC205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5AAB-75E3-48CD-B70C-9E757238A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78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EF72F3-DCD0-4FC2-41BA-B844063FF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60F593-81D5-B111-89A4-32CEC6E28B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22E0E1-2835-0C89-1D15-15071232D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758E1-0694-4ECB-A43B-1709408475EC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31058-5042-8C5A-77AC-C168E38D1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F4C59-6FFD-4793-DBE6-07884A2F3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5AAB-75E3-48CD-B70C-9E757238A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35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125258" y="6447103"/>
            <a:ext cx="5941483" cy="228600"/>
          </a:xfrm>
        </p:spPr>
        <p:txBody>
          <a:bodyPr/>
          <a:lstStyle>
            <a:lvl2pPr marL="457200" indent="0" algn="ctr">
              <a:buNone/>
              <a:defRPr sz="1100"/>
            </a:lvl2pPr>
          </a:lstStyle>
          <a:p>
            <a:pPr lvl="1"/>
            <a:r>
              <a:rPr lang="en-US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035768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7D56D-67C1-CCCC-2921-08064B7F2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08504-4B89-EB48-EF56-EB0B5DD93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4FEA8-10A0-E3C8-57E0-5424AD2A5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758E1-0694-4ECB-A43B-1709408475EC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60F07-C207-9BE2-138A-4F21586FB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BDC5B-2124-C5B9-5125-A359178F6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5AAB-75E3-48CD-B70C-9E757238A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490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9D684-E78C-CB8B-6573-3B4369D11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53D9D4-F1F1-B8FE-C4E6-535CC00E1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BE91B-C60E-5CB9-11F3-6D9063A35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758E1-0694-4ECB-A43B-1709408475EC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2D3B2-E514-47E3-14AC-6E6691872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004A3-CED9-F9AD-F511-F62FEC689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5AAB-75E3-48CD-B70C-9E757238A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81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82A53-E856-3AFB-EA29-71314D963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5EB4C-974B-2C5C-A7C4-E31C57FBCF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4E16CC-4C49-54A5-EE10-F125C8198B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DB4BB0-1599-B56D-23D2-03A98AEBE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758E1-0694-4ECB-A43B-1709408475EC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0AB150-F77C-2D4E-6741-3B56AAB36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B7D7F5-7D28-12B2-C835-2B5F6EDB2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5AAB-75E3-48CD-B70C-9E757238A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91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ECEEA-5AA5-1567-496B-24F5EB8A1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F238EF-F04C-5FE2-4D56-75D3F927B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F366C6-74F9-391D-F7CE-66D720051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2F7C43-2845-8357-4465-EF2E518406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84E003-B9DD-500A-6035-FB66247E44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95BF36-44CA-0F5F-9EEF-F0C235B94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758E1-0694-4ECB-A43B-1709408475EC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646D70-4EA5-5D31-614D-32C000AF8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A3AA71-12C5-B828-78F1-911DBE1F9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5AAB-75E3-48CD-B70C-9E757238A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19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9D160-EF37-49A5-B2EC-BAFC4AD42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021415-15BF-B036-CA5B-F8D64D10F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758E1-0694-4ECB-A43B-1709408475EC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CC2334-AC9A-0A81-1D7D-B6003FDD7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9D9DC3-A0CC-BB08-F25D-E1B738216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5AAB-75E3-48CD-B70C-9E757238A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910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0139B9-BBB6-617A-EB72-0288F7D69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758E1-0694-4ECB-A43B-1709408475EC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86F494-901A-152F-04B9-5DFC36B5D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7CFF6E-85EF-82C0-B799-6E71F9D5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5AAB-75E3-48CD-B70C-9E757238A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2AFE2-D4D2-FBA2-DE48-6A60DFE9D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A9E31-88DA-4846-7261-859F18E4A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A0F33B-84BB-57C3-1ADC-10DF7BFCD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50FA38-610A-4873-732A-8616D17B1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758E1-0694-4ECB-A43B-1709408475EC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D0B8CB-33CF-96C2-C7CA-1E089F0F5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65EFD2-0874-3411-252C-FE1132DE8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5AAB-75E3-48CD-B70C-9E757238A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0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91C2E-456A-9E23-E54C-5CA01D535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554F82-B90F-80EC-E7A4-7F0CC95B90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5C43E0-BCB3-89D0-25FF-D253354B2C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A12C5B-4BAF-4844-FE2B-3C8988A94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758E1-0694-4ECB-A43B-1709408475EC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42D2CA-CCE8-71A8-9FA4-4BE4DA684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B1640B-9802-DD52-A2BE-9ACDE13B7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5AAB-75E3-48CD-B70C-9E757238A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600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B3D4A9-6957-9D39-8222-6C8CE76DA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A5C83-6056-68E5-D1B0-2B97082E3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B146A-A774-7311-0DBB-86F6B611C7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758E1-0694-4ECB-A43B-1709408475EC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30C3A-BF92-C969-73AB-0FCED0F8AA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87BFE-79EA-1C6B-DBA3-1712EA6B8B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E5AAB-75E3-48CD-B70C-9E757238A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932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2797D-B54F-C2B0-1E46-BC4AC149B2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SAFETY-A: </a:t>
            </a:r>
            <a:br>
              <a:rPr lang="en-US" dirty="0"/>
            </a:br>
            <a:r>
              <a:rPr lang="en-US" sz="4000" dirty="0"/>
              <a:t>A Feasibility and Acceptability Pilot in Primary Care Settings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55B87C-536C-4A73-D269-A289C667F3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Caitlin M. Pinciotti, PhD</a:t>
            </a:r>
            <a:br>
              <a:rPr lang="en-US" dirty="0"/>
            </a:br>
            <a:r>
              <a:rPr lang="en-US" dirty="0"/>
              <a:t>Assistant Professor</a:t>
            </a:r>
            <a:br>
              <a:rPr lang="en-US" dirty="0"/>
            </a:br>
            <a:r>
              <a:rPr lang="en-US" dirty="0"/>
              <a:t>Baylor College of Medicine</a:t>
            </a:r>
          </a:p>
        </p:txBody>
      </p:sp>
      <p:pic>
        <p:nvPicPr>
          <p:cNvPr id="2050" name="Picture 2" descr="Baylor College of Medicine – Logos Download">
            <a:extLst>
              <a:ext uri="{FF2B5EF4-FFF2-40B4-BE49-F238E27FC236}">
                <a16:creationId xmlns:a16="http://schemas.microsoft.com/office/drawing/2014/main" id="{7DF1A3BE-DF51-00F7-1197-BC8F503C4C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7907" y="5466511"/>
            <a:ext cx="1306127" cy="1299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5499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834A8F9-8D92-AF46-B698-484C3A4974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966875"/>
              </p:ext>
            </p:extLst>
          </p:nvPr>
        </p:nvGraphicFramePr>
        <p:xfrm>
          <a:off x="631971" y="2564364"/>
          <a:ext cx="4898246" cy="3928511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2236772">
                  <a:extLst>
                    <a:ext uri="{9D8B030D-6E8A-4147-A177-3AD203B41FA5}">
                      <a16:colId xmlns:a16="http://schemas.microsoft.com/office/drawing/2014/main" val="2741006919"/>
                    </a:ext>
                  </a:extLst>
                </a:gridCol>
                <a:gridCol w="2661474">
                  <a:extLst>
                    <a:ext uri="{9D8B030D-6E8A-4147-A177-3AD203B41FA5}">
                      <a16:colId xmlns:a16="http://schemas.microsoft.com/office/drawing/2014/main" val="2616345197"/>
                    </a:ext>
                  </a:extLst>
                </a:gridCol>
              </a:tblGrid>
              <a:tr h="53087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solidFill>
                            <a:srgbClr val="305496"/>
                          </a:solidFill>
                          <a:effectLst/>
                        </a:rPr>
                        <a:t>Totals by Site</a:t>
                      </a:r>
                      <a:endParaRPr lang="en-US" sz="2800" b="1" i="0" u="none" strike="noStrike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903276"/>
                  </a:ext>
                </a:extLst>
              </a:tr>
              <a:tr h="42470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Row Labels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Count of Physician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91262802"/>
                  </a:ext>
                </a:extLst>
              </a:tr>
              <a:tr h="42470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BCM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61521787"/>
                  </a:ext>
                </a:extLst>
              </a:tr>
              <a:tr h="42470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Texas A&amp;M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80458289"/>
                  </a:ext>
                </a:extLst>
              </a:tr>
              <a:tr h="42470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Texas Tech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28256707"/>
                  </a:ext>
                </a:extLst>
              </a:tr>
              <a:tr h="42470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UT-Austin (Dell)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27023105"/>
                  </a:ext>
                </a:extLst>
              </a:tr>
              <a:tr h="42470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UT-Houston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97194178"/>
                  </a:ext>
                </a:extLst>
              </a:tr>
              <a:tr h="42470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UTMB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02721247"/>
                  </a:ext>
                </a:extLst>
              </a:tr>
              <a:tr h="42470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Grand Total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69290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534280-365C-78AC-C7AC-6D5C195464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002243"/>
              </p:ext>
            </p:extLst>
          </p:nvPr>
        </p:nvGraphicFramePr>
        <p:xfrm>
          <a:off x="7127435" y="3189124"/>
          <a:ext cx="3748117" cy="2149859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665829">
                  <a:extLst>
                    <a:ext uri="{9D8B030D-6E8A-4147-A177-3AD203B41FA5}">
                      <a16:colId xmlns:a16="http://schemas.microsoft.com/office/drawing/2014/main" val="1597415849"/>
                    </a:ext>
                  </a:extLst>
                </a:gridCol>
                <a:gridCol w="2082288">
                  <a:extLst>
                    <a:ext uri="{9D8B030D-6E8A-4147-A177-3AD203B41FA5}">
                      <a16:colId xmlns:a16="http://schemas.microsoft.com/office/drawing/2014/main" val="2766049549"/>
                    </a:ext>
                  </a:extLst>
                </a:gridCol>
              </a:tblGrid>
              <a:tr h="47431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solidFill>
                            <a:srgbClr val="305496"/>
                          </a:solidFill>
                          <a:effectLst/>
                        </a:rPr>
                        <a:t>Totals by Cohort</a:t>
                      </a:r>
                      <a:endParaRPr lang="en-US" sz="2400" b="1" i="0" u="none" strike="noStrike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735" marR="120735" marT="60367" marB="60367" anchor="b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311386"/>
                  </a:ext>
                </a:extLst>
              </a:tr>
              <a:tr h="33267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Cohort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Count of Physicians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61262976"/>
                  </a:ext>
                </a:extLst>
              </a:tr>
              <a:tr h="33267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U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86021796"/>
                  </a:ext>
                </a:extLst>
              </a:tr>
              <a:tr h="33267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U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70079374"/>
                  </a:ext>
                </a:extLst>
              </a:tr>
              <a:tr h="33267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U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28306815"/>
                  </a:ext>
                </a:extLst>
              </a:tr>
              <a:tr h="33267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Grand Total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03847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C657338-5CE9-76D2-76B0-613789FCF39B}"/>
              </a:ext>
            </a:extLst>
          </p:cNvPr>
          <p:cNvSpPr txBox="1"/>
          <p:nvPr/>
        </p:nvSpPr>
        <p:spPr>
          <a:xfrm>
            <a:off x="492155" y="6505052"/>
            <a:ext cx="3710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* An additional 20 CPAN staff received SAFETY-A training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1F53C4-5776-0C3F-4C11-E5B0F1F9CD27}"/>
              </a:ext>
            </a:extLst>
          </p:cNvPr>
          <p:cNvSpPr txBox="1"/>
          <p:nvPr/>
        </p:nvSpPr>
        <p:spPr>
          <a:xfrm>
            <a:off x="1872616" y="458299"/>
            <a:ext cx="7315201" cy="147732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rgbClr val="FF0000"/>
                </a:solidFill>
              </a:rPr>
              <a:t>Interest and registration for trainings exceeded expectations and goal of training 50 providers was met within 3 months.</a:t>
            </a:r>
          </a:p>
        </p:txBody>
      </p:sp>
    </p:spTree>
    <p:extLst>
      <p:ext uri="{BB962C8B-B14F-4D97-AF65-F5344CB8AC3E}">
        <p14:creationId xmlns:p14="http://schemas.microsoft.com/office/powerpoint/2010/main" val="3563693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A1BA9599-ABFD-61BA-2685-776A14CB2F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8131347"/>
              </p:ext>
            </p:extLst>
          </p:nvPr>
        </p:nvGraphicFramePr>
        <p:xfrm>
          <a:off x="773651" y="1085481"/>
          <a:ext cx="5023141" cy="4687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3A19E8C9-91F1-4EB1-5FCA-60B818587B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1172049"/>
              </p:ext>
            </p:extLst>
          </p:nvPr>
        </p:nvGraphicFramePr>
        <p:xfrm>
          <a:off x="6487952" y="541176"/>
          <a:ext cx="5023141" cy="5231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13185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A2EB7C3-A639-D428-3618-0EE8BF9E37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051225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8CA31997-A719-3E94-1DF0-F21E59817A17}"/>
              </a:ext>
            </a:extLst>
          </p:cNvPr>
          <p:cNvSpPr/>
          <p:nvPr/>
        </p:nvSpPr>
        <p:spPr>
          <a:xfrm>
            <a:off x="7595118" y="3797559"/>
            <a:ext cx="2360645" cy="2556588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4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33B03-E8B4-8511-247E-0C8FE94B9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Areas for Improvement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EA5E0-D241-DE94-7F44-7DAD166A0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Attendance in consultation calls</a:t>
            </a:r>
          </a:p>
          <a:p>
            <a:pPr lvl="1"/>
            <a:r>
              <a:rPr lang="en-US" dirty="0"/>
              <a:t>Only 20% of PCPs attended all 5</a:t>
            </a:r>
          </a:p>
          <a:p>
            <a:r>
              <a:rPr lang="en-US" dirty="0"/>
              <a:t>Understand reasons for non-attendance</a:t>
            </a:r>
          </a:p>
          <a:p>
            <a:r>
              <a:rPr lang="en-US" dirty="0"/>
              <a:t>Understand reasons for non-SAFETY-A use</a:t>
            </a:r>
          </a:p>
          <a:p>
            <a:pPr lvl="1"/>
            <a:r>
              <a:rPr lang="en-US" dirty="0"/>
              <a:t>Feasibility in PCP setting? Competence?</a:t>
            </a:r>
          </a:p>
          <a:p>
            <a:r>
              <a:rPr lang="en-US" dirty="0"/>
              <a:t>Sustainable training model without payments?</a:t>
            </a:r>
          </a:p>
        </p:txBody>
      </p:sp>
    </p:spTree>
    <p:extLst>
      <p:ext uri="{BB962C8B-B14F-4D97-AF65-F5344CB8AC3E}">
        <p14:creationId xmlns:p14="http://schemas.microsoft.com/office/powerpoint/2010/main" val="802264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33685-39C9-E746-BC92-70B586D7B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83118-3DF3-AF52-A50D-C4F36421C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collection to continue through Nov.</a:t>
            </a:r>
          </a:p>
          <a:p>
            <a:r>
              <a:rPr lang="en-US" dirty="0"/>
              <a:t>Elicit reasons for PCP non-attendance/use</a:t>
            </a:r>
          </a:p>
          <a:p>
            <a:r>
              <a:rPr lang="en-US" dirty="0"/>
              <a:t>Analyze feedback and data</a:t>
            </a:r>
          </a:p>
          <a:p>
            <a:r>
              <a:rPr lang="en-US" dirty="0"/>
              <a:t>Plan for scaling up</a:t>
            </a:r>
          </a:p>
        </p:txBody>
      </p:sp>
    </p:spTree>
    <p:extLst>
      <p:ext uri="{BB962C8B-B14F-4D97-AF65-F5344CB8AC3E}">
        <p14:creationId xmlns:p14="http://schemas.microsoft.com/office/powerpoint/2010/main" val="2017841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51DF4-7B1D-2C5E-4401-CAF0BCF24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Q&amp;A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8B212-662F-7EF7-0DBD-43DBDD2A3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  <p:pic>
        <p:nvPicPr>
          <p:cNvPr id="5" name="Picture 2" descr="Baylor College of Medicine – Logos Download">
            <a:extLst>
              <a:ext uri="{FF2B5EF4-FFF2-40B4-BE49-F238E27FC236}">
                <a16:creationId xmlns:a16="http://schemas.microsoft.com/office/drawing/2014/main" id="{99AD78BC-9046-A8FD-6888-06C2FE471E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7907" y="5466511"/>
            <a:ext cx="1306127" cy="1299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49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055B7319015E448FD1C412E8D3BF38" ma:contentTypeVersion="17" ma:contentTypeDescription="Create a new document." ma:contentTypeScope="" ma:versionID="c9b99145b013152f2800ea016eb62efb">
  <xsd:schema xmlns:xsd="http://www.w3.org/2001/XMLSchema" xmlns:xs="http://www.w3.org/2001/XMLSchema" xmlns:p="http://schemas.microsoft.com/office/2006/metadata/properties" xmlns:ns2="2018a4d9-e5a5-428b-a312-dfd840ba6b63" xmlns:ns3="ef95f5f0-dadb-470a-94cb-364b588c356d" xmlns:ns4="bc6d5123-e1cb-4a6a-adf0-63854dce486e" targetNamespace="http://schemas.microsoft.com/office/2006/metadata/properties" ma:root="true" ma:fieldsID="b910f8455d27ecf63bf9ca063884c220" ns2:_="" ns3:_="" ns4:_="">
    <xsd:import namespace="2018a4d9-e5a5-428b-a312-dfd840ba6b63"/>
    <xsd:import namespace="ef95f5f0-dadb-470a-94cb-364b588c356d"/>
    <xsd:import namespace="bc6d5123-e1cb-4a6a-adf0-63854dce48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Comment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18a4d9-e5a5-428b-a312-dfd840ba6b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Comments" ma:index="16" nillable="true" ma:displayName="Comments" ma:format="Dropdown" ma:internalName="Comments">
      <xsd:simpleType>
        <xsd:restriction base="dms:Text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ed3806f-b6ab-496c-883f-16d5fb25bd6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95f5f0-dadb-470a-94cb-364b588c356d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6d5123-e1cb-4a6a-adf0-63854dce486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f7b66987-d0bb-4024-bef9-55cd6781fd71}" ma:internalName="TaxCatchAll" ma:showField="CatchAllData" ma:web="ef95f5f0-dadb-470a-94cb-364b588c35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c6d5123-e1cb-4a6a-adf0-63854dce486e" xsi:nil="true"/>
    <Comments xmlns="2018a4d9-e5a5-428b-a312-dfd840ba6b63" xsi:nil="true"/>
    <lcf76f155ced4ddcb4097134ff3c332f xmlns="2018a4d9-e5a5-428b-a312-dfd840ba6b6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1D8EDE4-525F-4BD1-9995-38782CA31FD5}"/>
</file>

<file path=customXml/itemProps2.xml><?xml version="1.0" encoding="utf-8"?>
<ds:datastoreItem xmlns:ds="http://schemas.openxmlformats.org/officeDocument/2006/customXml" ds:itemID="{03301E04-9DB3-41F2-833F-ACC0690DEE61}"/>
</file>

<file path=customXml/itemProps3.xml><?xml version="1.0" encoding="utf-8"?>
<ds:datastoreItem xmlns:ds="http://schemas.openxmlformats.org/officeDocument/2006/customXml" ds:itemID="{529A49DF-418D-462E-BAA8-05D79A61209E}"/>
</file>

<file path=docProps/app.xml><?xml version="1.0" encoding="utf-8"?>
<Properties xmlns="http://schemas.openxmlformats.org/officeDocument/2006/extended-properties" xmlns:vt="http://schemas.openxmlformats.org/officeDocument/2006/docPropsVTypes">
  <TotalTime>1403</TotalTime>
  <Words>248</Words>
  <Application>Microsoft Office PowerPoint</Application>
  <PresentationFormat>Widescreen</PresentationFormat>
  <Paragraphs>58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SAFETY-A:  A Feasibility and Acceptability Pilot in Primary Care Settings</vt:lpstr>
      <vt:lpstr>PowerPoint Presentation</vt:lpstr>
      <vt:lpstr>PowerPoint Presentation</vt:lpstr>
      <vt:lpstr>PowerPoint Presentation</vt:lpstr>
      <vt:lpstr>Areas for Improvement</vt:lpstr>
      <vt:lpstr>Next Steps</vt:lpstr>
      <vt:lpstr>Q&amp;A</vt:lpstr>
    </vt:vector>
  </TitlesOfParts>
  <Company>Baylor College of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SAFETY-A:  A Feasibility and Acceptability Pilot in Primary Care Settings</dc:title>
  <dc:creator>Pinciotti, Caitlin</dc:creator>
  <cp:lastModifiedBy>Pinciotti, Caitlin</cp:lastModifiedBy>
  <cp:revision>2</cp:revision>
  <dcterms:created xsi:type="dcterms:W3CDTF">2023-05-10T20:35:39Z</dcterms:created>
  <dcterms:modified xsi:type="dcterms:W3CDTF">2023-08-18T15:21:26Z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0x01010056055B7319015E448FD1C412E8D3BF38</vt:lpwstr>
  </property>
</Properties>
</file>