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2"/>
  </p:notesMasterIdLst>
  <p:sldIdLst>
    <p:sldId id="256" r:id="rId5"/>
    <p:sldId id="341" r:id="rId6"/>
    <p:sldId id="339" r:id="rId7"/>
    <p:sldId id="342" r:id="rId8"/>
    <p:sldId id="1098" r:id="rId9"/>
    <p:sldId id="257" r:id="rId10"/>
    <p:sldId id="109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aramond" panose="02020404030301010803" pitchFamily="18" charset="0"/>
      <p:regular r:id="rId17"/>
      <p:bold r:id="rId18"/>
      <p:italic r:id="rId19"/>
    </p:embeddedFont>
    <p:embeddedFont>
      <p:font typeface="Halyard Display" panose="020B0604020202020204" charset="0"/>
      <p:regular r:id="rId20"/>
      <p:bold r:id="rId21"/>
      <p:italic r:id="rId22"/>
    </p:embeddedFont>
    <p:embeddedFont>
      <p:font typeface="Halyard Display Light" panose="020B0604020202020204" charset="0"/>
      <p:regular r:id="rId23"/>
      <p:italic r:id="rId24"/>
    </p:embeddedFont>
    <p:embeddedFont>
      <p:font typeface="Halyard Text" panose="020B0604020202020204" charset="0"/>
      <p:regular r:id="rId25"/>
      <p:bold r:id="rId26"/>
    </p:embeddedFont>
    <p:embeddedFont>
      <p:font typeface="Halyard Text Book" panose="020B060402020202020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/>
    <p:restoredTop sz="87836" autoAdjust="0"/>
  </p:normalViewPr>
  <p:slideViewPr>
    <p:cSldViewPr snapToGrid="0" snapToObjects="1">
      <p:cViewPr varScale="1">
        <p:scale>
          <a:sx n="100" d="100"/>
          <a:sy n="100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400" dirty="0"/>
              <a:t>PeriPAN Enrollment through July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'NEW Enrollment Graph'!$A$1:$A$12</c:f>
              <c:strCache>
                <c:ptCount val="12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February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  <c:pt idx="10">
                  <c:v>June</c:v>
                </c:pt>
                <c:pt idx="11">
                  <c:v>July</c:v>
                </c:pt>
              </c:strCache>
            </c:strRef>
          </c:cat>
          <c:val>
            <c:numRef>
              <c:f>'NEW Enrollment Graph'!$B$1:$B$12</c:f>
              <c:numCache>
                <c:formatCode>General</c:formatCode>
                <c:ptCount val="12"/>
                <c:pt idx="0" formatCode="0">
                  <c:v>20</c:v>
                </c:pt>
                <c:pt idx="1">
                  <c:v>241</c:v>
                </c:pt>
                <c:pt idx="2">
                  <c:v>365</c:v>
                </c:pt>
                <c:pt idx="3">
                  <c:v>410</c:v>
                </c:pt>
                <c:pt idx="4">
                  <c:v>415</c:v>
                </c:pt>
                <c:pt idx="5">
                  <c:v>492</c:v>
                </c:pt>
                <c:pt idx="6">
                  <c:v>513</c:v>
                </c:pt>
                <c:pt idx="7">
                  <c:v>543</c:v>
                </c:pt>
                <c:pt idx="8">
                  <c:v>540</c:v>
                </c:pt>
                <c:pt idx="9">
                  <c:v>558</c:v>
                </c:pt>
                <c:pt idx="10">
                  <c:v>566</c:v>
                </c:pt>
                <c:pt idx="11">
                  <c:v>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7D-4F02-87EE-3F5E154B9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196063"/>
        <c:axId val="503543839"/>
      </c:lineChart>
      <c:catAx>
        <c:axId val="5061960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 sz="1400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503543839"/>
        <c:crosses val="autoZero"/>
        <c:auto val="1"/>
        <c:lblAlgn val="ctr"/>
        <c:lblOffset val="100"/>
        <c:noMultiLvlLbl val="0"/>
      </c:catAx>
      <c:valAx>
        <c:axId val="503543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 sz="1400" dirty="0"/>
                  <a:t>Enrolled OB's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506196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8/20/2023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1" name="Picture 1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3E23874-C7DD-C077-7080-D28D9A394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162" y="405114"/>
            <a:ext cx="4139352" cy="9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2EF166A-5E01-246B-CAC8-7A236049E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3857" y="6104593"/>
            <a:ext cx="2475749" cy="7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3D2B4D-A6C6-F7B2-BA8D-944FB2C01C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857" y="6082932"/>
            <a:ext cx="2475746" cy="7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8094498-0A80-9DD0-CBCC-351C5E2F7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F2F408D6-DCE9-EDD9-D757-D4D8E90AAE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857" y="6082932"/>
            <a:ext cx="2475746" cy="758197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1" y="10527"/>
            <a:ext cx="12179299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cmhcc.utsystem.edu/perinatal-psychiatry-access-network-peripa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F03599-0202-4563-9D83-78849D7CDC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86187"/>
            <a:ext cx="12192000" cy="41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B1A4-7CB9-404C-B379-EE4515AD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PeriPAN Activity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90714-C71B-434B-B71E-2B023380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F8CA704-2301-4352-B2F4-99A1C32EC29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5661" y="2281806"/>
            <a:ext cx="12105090" cy="26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DD8DA-E4EE-4FE0-8F21-BBD5D97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F7AF0-737C-42B0-92F1-77DD31C75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754" y="0"/>
            <a:ext cx="8696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0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4E4A104-4B16-4F5A-A337-AA5729FED92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81137" y="65627"/>
          <a:ext cx="9229725" cy="603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360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06E53-17A9-45DA-B886-C26EFA324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5793620"/>
          </a:xfrm>
        </p:spPr>
        <p:txBody>
          <a:bodyPr>
            <a:normAutofit/>
          </a:bodyPr>
          <a:lstStyle/>
          <a:p>
            <a:r>
              <a:rPr lang="en-US" sz="6000" dirty="0"/>
              <a:t>PeriPAN 2023 Webinars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0AFB957-8752-4555-85BA-409B6A9041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08777863"/>
              </p:ext>
            </p:extLst>
          </p:nvPr>
        </p:nvGraphicFramePr>
        <p:xfrm>
          <a:off x="4731798" y="950079"/>
          <a:ext cx="7359590" cy="5793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183">
                  <a:extLst>
                    <a:ext uri="{9D8B030D-6E8A-4147-A177-3AD203B41FA5}">
                      <a16:colId xmlns:a16="http://schemas.microsoft.com/office/drawing/2014/main" val="1160629680"/>
                    </a:ext>
                  </a:extLst>
                </a:gridCol>
                <a:gridCol w="5921407">
                  <a:extLst>
                    <a:ext uri="{9D8B030D-6E8A-4147-A177-3AD203B41FA5}">
                      <a16:colId xmlns:a16="http://schemas.microsoft.com/office/drawing/2014/main" val="978603444"/>
                    </a:ext>
                  </a:extLst>
                </a:gridCol>
              </a:tblGrid>
              <a:tr h="4065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 &amp; Time</a:t>
                      </a:r>
                    </a:p>
                  </a:txBody>
                  <a:tcPr marL="64729" marR="64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</a:t>
                      </a:r>
                    </a:p>
                  </a:txBody>
                  <a:tcPr marL="64729" marR="64729" anchor="ctr"/>
                </a:tc>
                <a:extLst>
                  <a:ext uri="{0D108BD9-81ED-4DB2-BD59-A6C34878D82A}">
                    <a16:rowId xmlns:a16="http://schemas.microsoft.com/office/drawing/2014/main" val="3911735840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2/21/2023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 to Perinatal Mood and Anxiety Disorders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7060"/>
                  </a:ext>
                </a:extLst>
              </a:tr>
              <a:tr h="7114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3/21/2023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Screening and Diagnosis of Anxiety and Depression in Pregnancy and the Postpartum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0699"/>
                  </a:ext>
                </a:extLst>
              </a:tr>
              <a:tr h="7114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4/18/2023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Screening and Diagnosis of Bipolar and Schizophrenia Spectrum in the Pregnancy and Postpartum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273497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5/16/2023</a:t>
                      </a:r>
                    </a:p>
                  </a:txBody>
                  <a:tcPr marL="64729" marR="64729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Suicide Risk and Safety Assessment in Perinatal Mental Health</a:t>
                      </a:r>
                    </a:p>
                  </a:txBody>
                  <a:tcPr marL="64729" marR="64729" anchor="ctr"/>
                </a:tc>
                <a:extLst>
                  <a:ext uri="{0D108BD9-81ED-4DB2-BD59-A6C34878D82A}">
                    <a16:rowId xmlns:a16="http://schemas.microsoft.com/office/drawing/2014/main" val="2128549461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6/20/2023 </a:t>
                      </a:r>
                    </a:p>
                  </a:txBody>
                  <a:tcPr marL="64729" marR="64729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Psychotropic Medication in Breastfeeding and Pregnancy </a:t>
                      </a:r>
                    </a:p>
                  </a:txBody>
                  <a:tcPr marL="64729" marR="64729" anchor="ctr"/>
                </a:tc>
                <a:extLst>
                  <a:ext uri="{0D108BD9-81ED-4DB2-BD59-A6C34878D82A}">
                    <a16:rowId xmlns:a16="http://schemas.microsoft.com/office/drawing/2014/main" val="709896161"/>
                  </a:ext>
                </a:extLst>
              </a:tr>
              <a:tr h="7114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7/18/2023</a:t>
                      </a:r>
                    </a:p>
                  </a:txBody>
                  <a:tcPr marL="64729" marR="64729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Psychopharmacology and Perinatal Mood and Anxiety Disorders</a:t>
                      </a:r>
                    </a:p>
                  </a:txBody>
                  <a:tcPr marL="64729" marR="64729" anchor="ctr"/>
                </a:tc>
                <a:extLst>
                  <a:ext uri="{0D108BD9-81ED-4DB2-BD59-A6C34878D82A}">
                    <a16:rowId xmlns:a16="http://schemas.microsoft.com/office/drawing/2014/main" val="4152556296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8/15/2023</a:t>
                      </a:r>
                    </a:p>
                  </a:txBody>
                  <a:tcPr marL="64729" marR="64729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Substance Use in the Perinatal and Postpartum Periods</a:t>
                      </a:r>
                    </a:p>
                  </a:txBody>
                  <a:tcPr marL="64729" marR="64729" anchor="ctr"/>
                </a:tc>
                <a:extLst>
                  <a:ext uri="{0D108BD9-81ED-4DB2-BD59-A6C34878D82A}">
                    <a16:rowId xmlns:a16="http://schemas.microsoft.com/office/drawing/2014/main" val="210342732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9/19/2023</a:t>
                      </a:r>
                    </a:p>
                  </a:txBody>
                  <a:tcPr marL="64729" marR="64729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Eating Disorders and Perinatal Mental Health </a:t>
                      </a:r>
                    </a:p>
                  </a:txBody>
                  <a:tcPr marL="64729" marR="64729" anchor="ctr"/>
                </a:tc>
                <a:extLst>
                  <a:ext uri="{0D108BD9-81ED-4DB2-BD59-A6C34878D82A}">
                    <a16:rowId xmlns:a16="http://schemas.microsoft.com/office/drawing/2014/main" val="3974650331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10/17/2023</a:t>
                      </a:r>
                    </a:p>
                  </a:txBody>
                  <a:tcPr marL="64729" marR="64729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Perinatal and Postpartum Psychosis</a:t>
                      </a:r>
                    </a:p>
                  </a:txBody>
                  <a:tcPr marL="64729" marR="64729" anchor="ctr"/>
                </a:tc>
                <a:extLst>
                  <a:ext uri="{0D108BD9-81ED-4DB2-BD59-A6C34878D82A}">
                    <a16:rowId xmlns:a16="http://schemas.microsoft.com/office/drawing/2014/main" val="2708984868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11/21/2023</a:t>
                      </a:r>
                    </a:p>
                  </a:txBody>
                  <a:tcPr marL="64729" marR="64729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NICU Parent Supports and Considerations</a:t>
                      </a:r>
                    </a:p>
                  </a:txBody>
                  <a:tcPr marL="64729" marR="64729" anchor="ctr"/>
                </a:tc>
                <a:extLst>
                  <a:ext uri="{0D108BD9-81ED-4DB2-BD59-A6C34878D82A}">
                    <a16:rowId xmlns:a16="http://schemas.microsoft.com/office/drawing/2014/main" val="3671916589"/>
                  </a:ext>
                </a:extLst>
              </a:tr>
              <a:tr h="4065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12/19/2023</a:t>
                      </a:r>
                    </a:p>
                  </a:txBody>
                  <a:tcPr marL="64729" marR="64729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Paternal Mental Health and the Perinatal-Postpartum Periods</a:t>
                      </a:r>
                    </a:p>
                  </a:txBody>
                  <a:tcPr marL="64729" marR="64729" anchor="ctr"/>
                </a:tc>
                <a:extLst>
                  <a:ext uri="{0D108BD9-81ED-4DB2-BD59-A6C34878D82A}">
                    <a16:rowId xmlns:a16="http://schemas.microsoft.com/office/drawing/2014/main" val="23035240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315CBA-D252-4DFF-809C-D38CC2D53E13}"/>
              </a:ext>
            </a:extLst>
          </p:cNvPr>
          <p:cNvSpPr txBox="1"/>
          <p:nvPr/>
        </p:nvSpPr>
        <p:spPr>
          <a:xfrm>
            <a:off x="4731798" y="552450"/>
            <a:ext cx="735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alyard Display Light" pitchFamily="2" charset="77"/>
                <a:ea typeface="Halyard Display Ligh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https://tcmhcc.utsystem.edu/perinatal-psychiatry-access-network-peripan/</a:t>
            </a:r>
            <a:endParaRPr lang="en-US" i="1" dirty="0">
              <a:latin typeface="Halyard Display Light" pitchFamily="2" charset="77"/>
              <a:ea typeface="Halyard Display Light" pitchFamily="2" charset="77"/>
            </a:endParaRPr>
          </a:p>
          <a:p>
            <a:endParaRPr lang="en-US" b="0" i="1" kern="1200" dirty="0">
              <a:effectLst/>
              <a:latin typeface="Halyard Display Light" pitchFamily="2" charset="77"/>
              <a:ea typeface="Halyard Display Ligh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CBD4A-961D-4222-AE95-56DC4BA5E704}"/>
              </a:ext>
            </a:extLst>
          </p:cNvPr>
          <p:cNvSpPr txBox="1"/>
          <p:nvPr/>
        </p:nvSpPr>
        <p:spPr>
          <a:xfrm>
            <a:off x="4731798" y="216564"/>
            <a:ext cx="7359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1" kern="1200" dirty="0"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Register on the PeriPAN website</a:t>
            </a:r>
          </a:p>
        </p:txBody>
      </p:sp>
    </p:spTree>
    <p:extLst>
      <p:ext uri="{BB962C8B-B14F-4D97-AF65-F5344CB8AC3E}">
        <p14:creationId xmlns:p14="http://schemas.microsoft.com/office/powerpoint/2010/main" val="130572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243280"/>
            <a:ext cx="11047751" cy="1216403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PeriPAN Expansion - Update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4" y="1228725"/>
            <a:ext cx="11047752" cy="4769403"/>
          </a:xfrm>
        </p:spPr>
        <p:txBody>
          <a:bodyPr anchor="ctr"/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Pilot program launched on August 18, 2022, in four regions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Expansion soft opening</a:t>
            </a:r>
            <a:r>
              <a:rPr lang="en-US" sz="2000">
                <a:latin typeface="Arial" panose="020B0604020202020204" pitchFamily="34" charset="0"/>
              </a:rPr>
              <a:t>: September 1, 2023</a:t>
            </a:r>
            <a:endParaRPr lang="en-US" sz="20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</a:rPr>
              <a:t>Vision 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CPAN/PeriPAN as an integrated approach at both the individual hub and overall statewide programmatic level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Shared  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Administration  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Phone systems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Outreach 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Resource and referral systems</a:t>
            </a:r>
            <a:endParaRPr lang="en-US" sz="2000" kern="100" dirty="0"/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Statewide meeting held on 8/17/2023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4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243280"/>
            <a:ext cx="11047751" cy="1216403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PeriPAN Expansion – 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4" y="1228725"/>
            <a:ext cx="11047752" cy="4769403"/>
          </a:xfrm>
        </p:spPr>
        <p:txBody>
          <a:bodyPr anchor="ctr"/>
          <a:lstStyle/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Teams to review launch training materials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Individual meetings with incoming HRIs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Soft opening on 9/1/2023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Consultation calls accepted across the state 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Pilot hubs to assist with consults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Open office hours throughout the month of September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Statewide media campaign announcing the launch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Regional OB/GYN lists shared with hubs to plan outreach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Ongoing support from COSH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Ongoing opportunities to share struggles, lessons learned, and new ideas as we move forward together!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8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7" ma:contentTypeDescription="Create a new document." ma:contentTypeScope="" ma:versionID="c9b99145b013152f2800ea016eb62efb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b910f8455d27ecf63bf9ca063884c22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f95f5f0-dadb-470a-94cb-364b588c356d">
      <UserInfo>
        <DisplayName/>
        <AccountId xsi:nil="true"/>
        <AccountType/>
      </UserInfo>
    </SharedWithUsers>
    <lcf76f155ced4ddcb4097134ff3c332f xmlns="2018a4d9-e5a5-428b-a312-dfd840ba6b63">
      <Terms xmlns="http://schemas.microsoft.com/office/infopath/2007/PartnerControls"/>
    </lcf76f155ced4ddcb4097134ff3c332f>
    <TaxCatchAll xmlns="bc6d5123-e1cb-4a6a-adf0-63854dce486e" xsi:nil="true"/>
    <Comments xmlns="2018a4d9-e5a5-428b-a312-dfd840ba6b63" xsi:nil="true"/>
    <MediaLengthInSeconds xmlns="2018a4d9-e5a5-428b-a312-dfd840ba6b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C84F36-A6C5-4882-8DFF-2FCDEB1B1960}"/>
</file>

<file path=customXml/itemProps2.xml><?xml version="1.0" encoding="utf-8"?>
<ds:datastoreItem xmlns:ds="http://schemas.openxmlformats.org/officeDocument/2006/customXml" ds:itemID="{1BA270E0-5534-4D1E-AF7D-204E9DA2801E}">
  <ds:schemaRefs>
    <ds:schemaRef ds:uri="http://www.w3.org/XML/1998/namespace"/>
    <ds:schemaRef ds:uri="http://purl.org/dc/terms/"/>
    <ds:schemaRef ds:uri="http://purl.org/dc/elements/1.1/"/>
    <ds:schemaRef ds:uri="ef95f5f0-dadb-470a-94cb-364b588c356d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bc6d5123-e1cb-4a6a-adf0-63854dce486e"/>
    <ds:schemaRef ds:uri="http://schemas.openxmlformats.org/package/2006/metadata/core-properties"/>
    <ds:schemaRef ds:uri="2018a4d9-e5a5-428b-a312-dfd840ba6b63"/>
  </ds:schemaRefs>
</ds:datastoreItem>
</file>

<file path=customXml/itemProps3.xml><?xml version="1.0" encoding="utf-8"?>
<ds:datastoreItem xmlns:ds="http://schemas.openxmlformats.org/officeDocument/2006/customXml" ds:itemID="{E3E09E3E-989C-45E9-B06A-15F6027FCF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2166</TotalTime>
  <Words>268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Halyard Text</vt:lpstr>
      <vt:lpstr>Halyard Text Book</vt:lpstr>
      <vt:lpstr>Garamond</vt:lpstr>
      <vt:lpstr>Calibri</vt:lpstr>
      <vt:lpstr>Arial</vt:lpstr>
      <vt:lpstr>Halyard Display</vt:lpstr>
      <vt:lpstr>Halyard Display Light</vt:lpstr>
      <vt:lpstr>Office Theme</vt:lpstr>
      <vt:lpstr>PowerPoint Presentation</vt:lpstr>
      <vt:lpstr>PeriPAN Activity</vt:lpstr>
      <vt:lpstr>PowerPoint Presentation</vt:lpstr>
      <vt:lpstr>PowerPoint Presentation</vt:lpstr>
      <vt:lpstr>PowerPoint Presentation</vt:lpstr>
      <vt:lpstr>PeriPAN Expansion - Update </vt:lpstr>
      <vt:lpstr>PeriPAN Expansion –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Karimifar, Mohamad</dc:creator>
  <cp:lastModifiedBy>Jenn Erdige</cp:lastModifiedBy>
  <cp:revision>36</cp:revision>
  <dcterms:created xsi:type="dcterms:W3CDTF">2022-06-27T17:01:15Z</dcterms:created>
  <dcterms:modified xsi:type="dcterms:W3CDTF">2023-08-20T14:48:58Z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