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56" r:id="rId5"/>
    <p:sldId id="338" r:id="rId6"/>
    <p:sldId id="339" r:id="rId7"/>
    <p:sldId id="259" r:id="rId8"/>
    <p:sldId id="257" r:id="rId9"/>
    <p:sldId id="260" r:id="rId10"/>
    <p:sldId id="337" r:id="rId11"/>
    <p:sldId id="336" r:id="rId12"/>
    <p:sldId id="340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</p:embeddedFont>
    <p:embeddedFont>
      <p:font typeface="Halyard Display" panose="020B0604020202020204" charset="0"/>
      <p:regular r:id="rId22"/>
      <p:bold r:id="rId23"/>
      <p:italic r:id="rId24"/>
    </p:embeddedFont>
    <p:embeddedFont>
      <p:font typeface="Halyard Display Light" panose="020B0604020202020204" charset="0"/>
      <p:regular r:id="rId25"/>
      <p:italic r:id="rId26"/>
    </p:embeddedFont>
    <p:embeddedFont>
      <p:font typeface="Halyard Text" panose="020B0604020202020204" charset="0"/>
      <p:regular r:id="rId27"/>
      <p:bold r:id="rId28"/>
    </p:embeddedFont>
    <p:embeddedFont>
      <p:font typeface="Halyard Text Book" panose="020B060402020202020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/>
    <p:restoredTop sz="87836" autoAdjust="0"/>
  </p:normalViewPr>
  <p:slideViewPr>
    <p:cSldViewPr snapToGrid="0" snapToObjects="1">
      <p:cViewPr varScale="1">
        <p:scale>
          <a:sx n="100" d="100"/>
          <a:sy n="100" d="100"/>
        </p:scale>
        <p:origin x="11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400" dirty="0"/>
              <a:t>PeriPAN Enrollment through June - 44%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906799401843093E-2"/>
          <c:y val="9.9470899470899474E-2"/>
          <c:w val="0.89756246843819298"/>
          <c:h val="0.7912312627588218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'NEW Enrollment Graph'!$A$1:$A$11</c:f>
              <c:strCache>
                <c:ptCount val="11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'NEW Enrollment Graph'!$B$1:$B$11</c:f>
              <c:numCache>
                <c:formatCode>General</c:formatCode>
                <c:ptCount val="11"/>
                <c:pt idx="0" formatCode="0">
                  <c:v>20</c:v>
                </c:pt>
                <c:pt idx="1">
                  <c:v>241</c:v>
                </c:pt>
                <c:pt idx="2">
                  <c:v>365</c:v>
                </c:pt>
                <c:pt idx="3">
                  <c:v>410</c:v>
                </c:pt>
                <c:pt idx="4">
                  <c:v>415</c:v>
                </c:pt>
                <c:pt idx="5">
                  <c:v>492</c:v>
                </c:pt>
                <c:pt idx="6">
                  <c:v>513</c:v>
                </c:pt>
                <c:pt idx="7">
                  <c:v>543</c:v>
                </c:pt>
                <c:pt idx="8">
                  <c:v>540</c:v>
                </c:pt>
                <c:pt idx="9">
                  <c:v>558</c:v>
                </c:pt>
                <c:pt idx="10">
                  <c:v>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2B-4BB1-933D-4BB7DD1B2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196063"/>
        <c:axId val="503543839"/>
      </c:lineChart>
      <c:catAx>
        <c:axId val="5061960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 sz="140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Garamond" panose="020204040303010108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503543839"/>
        <c:crosses val="autoZero"/>
        <c:auto val="1"/>
        <c:lblAlgn val="ctr"/>
        <c:lblOffset val="100"/>
        <c:noMultiLvlLbl val="0"/>
      </c:catAx>
      <c:valAx>
        <c:axId val="503543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 sz="1400"/>
                  <a:t>Enrolled OB's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Garamond" panose="020204040303010108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506196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9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9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11" name="Picture 10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3E23874-C7DD-C077-7080-D28D9A394A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2162" y="405114"/>
            <a:ext cx="4139352" cy="9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2EF166A-5E01-246B-CAC8-7A236049E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3857" y="6104593"/>
            <a:ext cx="2475749" cy="7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3D2B4D-A6C6-F7B2-BA8D-944FB2C01C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857" y="6082932"/>
            <a:ext cx="2475746" cy="7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8094498-0A80-9DD0-CBCC-351C5E2F7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F2F408D6-DCE9-EDD9-D757-D4D8E90AAE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857" y="6082932"/>
            <a:ext cx="2475746" cy="758197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1" y="10527"/>
            <a:ext cx="12179299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892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ublicdomainpictures.net/view-image.php?image=3775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ublicdomainpictures.net/view-image.php?image=377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F03599-0202-4563-9D83-78849D7CDC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86187"/>
            <a:ext cx="12192000" cy="412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B1A4-7CB9-404C-B379-EE4515AD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PeriPAN Activity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90714-C71B-434B-B71E-2B023380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D4801A-95BA-4DF6-9047-B0EEAA8C767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06834" y="2295525"/>
            <a:ext cx="11799973" cy="232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4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FCDFD4-4D2E-426D-A7F7-68346C5DEF1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b="1301"/>
          <a:stretch/>
        </p:blipFill>
        <p:spPr>
          <a:xfrm>
            <a:off x="1722622" y="0"/>
            <a:ext cx="9108706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DD8DA-E4EE-4FE0-8F21-BBD5D979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0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EDE9-54E8-D2BF-AFD1-8CF26A61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4E4A104-4B16-4F5A-A337-AA5729FED9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815214"/>
              </p:ext>
            </p:extLst>
          </p:nvPr>
        </p:nvGraphicFramePr>
        <p:xfrm>
          <a:off x="1057275" y="1"/>
          <a:ext cx="10077449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471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243280"/>
            <a:ext cx="11047751" cy="121640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4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Curriculum of Reproductive Psychiatry (NCRP)</a:t>
            </a:r>
            <a:r>
              <a:rPr lang="en-US" sz="4400" dirty="0">
                <a:latin typeface="Garamond" panose="02020404030301010803" pitchFamily="18" charset="0"/>
              </a:rPr>
              <a:t> Proposal for PeriPAN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8BF51-3AF6-F8C2-B80B-ACC6625476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0921" y="1606109"/>
            <a:ext cx="11842812" cy="4392019"/>
          </a:xfrm>
        </p:spPr>
        <p:txBody>
          <a:bodyPr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r>
              <a:rPr lang="en-US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Perinatal mental health training is not currently a requirement under ACGME guidelines for resident physicians.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</a:t>
            </a:r>
            <a:r>
              <a:rPr lang="en-US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Offer a statewide curriculum on perinatal psychiatry to resident physicians by utilizing the NCRP curriculum.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 audience:  All Texas resident physicians, with target disciplines in the specialties of psychiatry, family medicine, and OBGYN.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Duration and frequency</a:t>
            </a:r>
            <a:r>
              <a:rPr lang="en-US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One-year track curriculum, repeated yearly. A topic will be assigned each month. There will be a weekly virtual activity offered: including lecture series, interactive activities, case studies, media review, journal review, and Q&amp; A discussions.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b="1" u="sng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r>
              <a:rPr lang="en-US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The NCRP (National Curriculum of Reproductive Psychiatry) curriculum offers topics of </a:t>
            </a:r>
            <a:r>
              <a:rPr lang="en-US" kern="1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reproductive psychiatry across a women’s lifespan. We will focus on topics within the curriculum that are pertinent to perinatal </a:t>
            </a:r>
            <a:r>
              <a:rPr lang="en-US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psychiatry, in alignment with PeriPAN’s mission. The topics that will be covered include 12 main areas of focus, with one topic assigned per month.</a:t>
            </a:r>
          </a:p>
          <a:p>
            <a:r>
              <a:rPr lang="en-US" b="1" u="sng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Status</a:t>
            </a:r>
            <a:r>
              <a:rPr lang="en-US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Contact made to residency program directors to gauge interest and capture didactic times.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4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b="1" dirty="0">
                <a:latin typeface="Garamond" panose="02020404030301010803" pitchFamily="18" charset="0"/>
              </a:rPr>
              <a:t>PeriPAN NCRP Interest Survey</a:t>
            </a:r>
            <a:endParaRPr lang="en-US" sz="48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D5322-ED3A-4BFF-8635-868D2D2AD9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54046" y="1738859"/>
            <a:ext cx="10165830" cy="4512039"/>
          </a:xfrm>
        </p:spPr>
        <p:txBody>
          <a:bodyPr/>
          <a:lstStyle/>
          <a:p>
            <a:r>
              <a:rPr lang="en-US" sz="2800" dirty="0">
                <a:latin typeface="Garamond" panose="02020404030301010803" pitchFamily="18" charset="0"/>
              </a:rPr>
              <a:t>12 Institutions Surveyed: CAP, Adult, &amp; Rural Residency Programs 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Responses: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Yes – 9 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Maybe – 1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Awaiting Confirmation – 2 </a:t>
            </a:r>
          </a:p>
          <a:p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Current Perinatal Psychiatry Curriculum in General Residency Program – 1 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Current Perinatal Psychiatry Curriculum in Women’s MH Track – 1 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Current Perinatal Psychiatry Course Hours in Residency Program – 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63FAE1-F76E-4E41-88AA-A338033C7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61410" y="2352672"/>
            <a:ext cx="1553087" cy="19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4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03CAB1-3065-46A7-BFEE-537EDEB2D3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16075" y="1426129"/>
            <a:ext cx="7370781" cy="4790114"/>
          </a:xfrm>
        </p:spPr>
        <p:txBody>
          <a:bodyPr/>
          <a:lstStyle/>
          <a:p>
            <a:r>
              <a:rPr lang="en-US" dirty="0"/>
              <a:t>“Two CAP fellows in clinic with me today are excited this will be an opportunity!”</a:t>
            </a:r>
          </a:p>
          <a:p>
            <a:endParaRPr lang="en-US" sz="1400" dirty="0"/>
          </a:p>
          <a:p>
            <a:r>
              <a:rPr lang="en-US" dirty="0"/>
              <a:t>“We would be very interested in incorporating this curriculum into our program!”</a:t>
            </a:r>
          </a:p>
          <a:p>
            <a:endParaRPr lang="en-US" sz="1400" dirty="0"/>
          </a:p>
          <a:p>
            <a:r>
              <a:rPr lang="en-US" dirty="0"/>
              <a:t>“Absolutely would be very interested!”</a:t>
            </a:r>
          </a:p>
          <a:p>
            <a:endParaRPr lang="en-US" sz="1400" dirty="0"/>
          </a:p>
          <a:p>
            <a:r>
              <a:rPr lang="en-US" dirty="0"/>
              <a:t>“Sounds awesome!”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A2B199-253B-43B2-8984-EA2EF20787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8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842C80-0A72-42D8-BEB3-526CB5D60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24850" y="1541145"/>
            <a:ext cx="3775710" cy="377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37AA1-A6EB-460D-B91A-0E74C164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165433"/>
            <a:ext cx="11047751" cy="863174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dirty="0">
                <a:latin typeface="Garamond" panose="02020404030301010803" pitchFamily="18" charset="0"/>
              </a:rPr>
              <a:t>PeriPAN Expansion Update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559EB-FB79-40BB-B5CB-3A2DDBCA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1792E5-D1D2-4C97-863E-B585B8EC99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3" y="914399"/>
            <a:ext cx="11047751" cy="4981576"/>
          </a:xfrm>
        </p:spPr>
        <p:txBody>
          <a:bodyPr anchor="ctr"/>
          <a:lstStyle/>
          <a:p>
            <a:r>
              <a:rPr lang="en-US" sz="2000" b="1" dirty="0">
                <a:latin typeface="Garamond" panose="02020404030301010803" pitchFamily="18" charset="0"/>
              </a:rPr>
              <a:t>Recommendations from Lifeline for Moms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Based on the number of births annually in Texas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6-7 FTE Reproductive Psychiatrists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Required expertise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Garamond" panose="02020404030301010803" pitchFamily="18" charset="0"/>
              </a:rPr>
              <a:t>Knowledge: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</a:rPr>
              <a:t>BE/BC General Psychiatry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</a:rPr>
              <a:t>Women’s MH Fellowship Training OR 1-2 year minimum of longitudinal perinatal psychiatry clinical experience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Garamond" panose="02020404030301010803" pitchFamily="18" charset="0"/>
              </a:rPr>
              <a:t>Consultation skillset: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</a:rPr>
              <a:t>Consultation/Liaison Psychiatry Fellowship Training OR Effective skill set for providing quick, concise, collaborative guidance for clinical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Not a fully clinical job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Responsibilities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Garamond" panose="02020404030301010803" pitchFamily="18" charset="0"/>
              </a:rPr>
              <a:t>Outreach, education, and providing consultations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Garamond" panose="02020404030301010803" pitchFamily="18" charset="0"/>
              </a:rPr>
              <a:t>Creating and presenting ECHO and Webinar sessions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Garamond" panose="02020404030301010803" pitchFamily="18" charset="0"/>
              </a:rPr>
              <a:t>Engaging in implementation assistance with practices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Garamond" panose="02020404030301010803" pitchFamily="18" charset="0"/>
              </a:rPr>
              <a:t>Increasing utilization</a:t>
            </a:r>
          </a:p>
        </p:txBody>
      </p:sp>
    </p:spTree>
    <p:extLst>
      <p:ext uri="{BB962C8B-B14F-4D97-AF65-F5344CB8AC3E}">
        <p14:creationId xmlns:p14="http://schemas.microsoft.com/office/powerpoint/2010/main" val="358899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7AA1-A6EB-460D-B91A-0E74C164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165433"/>
            <a:ext cx="11047751" cy="863174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dirty="0">
                <a:latin typeface="Garamond" panose="02020404030301010803" pitchFamily="18" charset="0"/>
              </a:rPr>
              <a:t>PeriPAN Expansion Update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559EB-FB79-40BB-B5CB-3A2DDBCA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1792E5-D1D2-4C97-863E-B585B8EC99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5" y="1104900"/>
            <a:ext cx="11047751" cy="4819650"/>
          </a:xfrm>
        </p:spPr>
        <p:txBody>
          <a:bodyPr anchor="ctr"/>
          <a:lstStyle/>
          <a:p>
            <a:r>
              <a:rPr lang="en-US" sz="2000" b="1" dirty="0">
                <a:latin typeface="Garamond" panose="02020404030301010803" pitchFamily="18" charset="0"/>
              </a:rPr>
              <a:t>Recommendations from Lifeline for Moms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6 FTE Program Coordinator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12 FTE Resource and Referral Specialists across hubs creates an economy of scale </a:t>
            </a:r>
            <a:endParaRPr lang="en-US" sz="1600" dirty="0">
              <a:highlight>
                <a:srgbClr val="FFFF00"/>
              </a:highlight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Program should function as a cohesive whole at the state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Hubs should be able to cover for another, including for direct consults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Participate in state-wide, leadership, one-on-one, and role-specific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Improve utilization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Outreach &amp; Education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Engagement in implementation assistance with practices</a:t>
            </a:r>
            <a:endParaRPr lang="en-US" sz="22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842C80-0A72-42D8-BEB3-526CB5D60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24850" y="1541145"/>
            <a:ext cx="3775710" cy="37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32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7" ma:contentTypeDescription="Create a new document." ma:contentTypeScope="" ma:versionID="c9b99145b013152f2800ea016eb62efb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b910f8455d27ecf63bf9ca063884c220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f95f5f0-dadb-470a-94cb-364b588c356d">
      <UserInfo>
        <DisplayName/>
        <AccountId xsi:nil="true"/>
        <AccountType/>
      </UserInfo>
    </SharedWithUsers>
    <lcf76f155ced4ddcb4097134ff3c332f xmlns="2018a4d9-e5a5-428b-a312-dfd840ba6b63">
      <Terms xmlns="http://schemas.microsoft.com/office/infopath/2007/PartnerControls"/>
    </lcf76f155ced4ddcb4097134ff3c332f>
    <TaxCatchAll xmlns="bc6d5123-e1cb-4a6a-adf0-63854dce486e" xsi:nil="true"/>
    <Comments xmlns="2018a4d9-e5a5-428b-a312-dfd840ba6b63" xsi:nil="true"/>
    <MediaLengthInSeconds xmlns="2018a4d9-e5a5-428b-a312-dfd840ba6b63" xsi:nil="true"/>
  </documentManagement>
</p:properties>
</file>

<file path=customXml/itemProps1.xml><?xml version="1.0" encoding="utf-8"?>
<ds:datastoreItem xmlns:ds="http://schemas.openxmlformats.org/officeDocument/2006/customXml" ds:itemID="{E3E09E3E-989C-45E9-B06A-15F6027FCF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E75135-309C-4AE1-A20E-909EBE8596D1}"/>
</file>

<file path=customXml/itemProps3.xml><?xml version="1.0" encoding="utf-8"?>
<ds:datastoreItem xmlns:ds="http://schemas.openxmlformats.org/officeDocument/2006/customXml" ds:itemID="{1BA270E0-5534-4D1E-AF7D-204E9DA2801E}">
  <ds:schemaRefs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ef95f5f0-dadb-470a-94cb-364b588c356d"/>
    <ds:schemaRef ds:uri="http://schemas.microsoft.com/office/infopath/2007/PartnerControls"/>
    <ds:schemaRef ds:uri="http://schemas.openxmlformats.org/package/2006/metadata/core-properties"/>
    <ds:schemaRef ds:uri="bc6d5123-e1cb-4a6a-adf0-63854dce486e"/>
    <ds:schemaRef ds:uri="2018a4d9-e5a5-428b-a312-dfd840ba6b6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2111</TotalTime>
  <Words>488</Words>
  <Application>Microsoft Office PowerPoint</Application>
  <PresentationFormat>Widescreen</PresentationFormat>
  <Paragraphs>65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Halyard Display</vt:lpstr>
      <vt:lpstr>Calibri</vt:lpstr>
      <vt:lpstr>Arial</vt:lpstr>
      <vt:lpstr>Halyard Display Light</vt:lpstr>
      <vt:lpstr>Times New Roman</vt:lpstr>
      <vt:lpstr>Halyard Text Book</vt:lpstr>
      <vt:lpstr>Garamond</vt:lpstr>
      <vt:lpstr>Halyard Text</vt:lpstr>
      <vt:lpstr>Office Theme</vt:lpstr>
      <vt:lpstr>PowerPoint Presentation</vt:lpstr>
      <vt:lpstr>PeriPAN Activity</vt:lpstr>
      <vt:lpstr>PowerPoint Presentation</vt:lpstr>
      <vt:lpstr>PowerPoint Presentation</vt:lpstr>
      <vt:lpstr>National Curriculum of Reproductive Psychiatry (NCRP) Proposal for PeriPAN </vt:lpstr>
      <vt:lpstr>PeriPAN NCRP Interest Survey</vt:lpstr>
      <vt:lpstr>PowerPoint Presentation</vt:lpstr>
      <vt:lpstr>PeriPAN Expansion Update </vt:lpstr>
      <vt:lpstr>PeriPAN Expansion Update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Karimifar, Mohamad</dc:creator>
  <cp:lastModifiedBy>sarah.wakefield</cp:lastModifiedBy>
  <cp:revision>30</cp:revision>
  <dcterms:created xsi:type="dcterms:W3CDTF">2022-06-27T17:01:15Z</dcterms:created>
  <dcterms:modified xsi:type="dcterms:W3CDTF">2023-07-14T22:16:37Z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Order">
    <vt:r8>20800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