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modernComment_109_3FDBA94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67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alyard Display" panose="020B0604020202020204" charset="0"/>
      <p:regular r:id="rId15"/>
      <p:bold r:id="rId16"/>
      <p:italic r:id="rId17"/>
    </p:embeddedFont>
    <p:embeddedFont>
      <p:font typeface="Halyard Display Light" panose="020B0604020202020204" charset="0"/>
      <p:regular r:id="rId18"/>
      <p:italic r:id="rId19"/>
    </p:embeddedFont>
    <p:embeddedFont>
      <p:font typeface="Halyard Text" panose="020B0604020202020204" charset="0"/>
      <p:regular r:id="rId20"/>
      <p:bold r:id="rId21"/>
    </p:embeddedFont>
    <p:embeddedFont>
      <p:font typeface="Halyard Text Book" panose="020B060402020202020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49A7BC-8E44-8544-2190-661E7F848339}" name="Abigail Koch" initials="AK" userId="S::abigailk@trayt.health::e7e8483b-7dba-4bb4-842e-c4bbd60a6a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836"/>
  </p:normalViewPr>
  <p:slideViewPr>
    <p:cSldViewPr snapToGrid="0" snapToObjects="1">
      <p:cViewPr varScale="1">
        <p:scale>
          <a:sx n="114" d="100"/>
          <a:sy n="114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omments/modernComment_109_3FDBA9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440EDA-E73B-1947-B981-A0B035AE5993}" authorId="{5049A7BC-8E44-8544-2190-661E7F848339}" created="2023-06-23T18:59:49.5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71360329" sldId="265"/>
      <ac:graphicFrameMk id="5" creationId="{EE5E9BC9-63DF-FDDE-4DC6-9BCA68A4BCC7}"/>
      <ac:tblMk/>
      <ac:tcMk rowId="856996408" colId="1065413638"/>
      <ac:txMk cp="69" len="6">
        <ac:context len="123" hash="3193615860"/>
      </ac:txMk>
    </ac:txMkLst>
    <p188:pos x="8676124" y="7547064"/>
    <p188:txBody>
      <a:bodyPr/>
      <a:lstStyle/>
      <a:p>
        <a:r>
          <a:rPr lang="en-US"/>
          <a:t>Teacher version of Vanderbilt scale has different question numbers</a:t>
        </a:r>
      </a:p>
    </p188:txBody>
  </p188:cm>
  <p188:cm id="{2AFD7A86-EA74-D448-AB02-509F2BC037A3}" authorId="{5049A7BC-8E44-8544-2190-661E7F848339}" created="2023-06-23T19:00:04.84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71360329" sldId="265"/>
      <ac:graphicFrameMk id="5" creationId="{EE5E9BC9-63DF-FDDE-4DC6-9BCA68A4BCC7}"/>
      <ac:tblMk/>
      <ac:tcMk rowId="856996408" colId="1065413638"/>
      <ac:txMk cp="69" len="6">
        <ac:context len="123" hash="3193615860"/>
      </ac:txMk>
    </ac:txMkLst>
    <p188:pos x="8676124" y="7547064"/>
    <p188:txBody>
      <a:bodyPr/>
      <a:lstStyle/>
      <a:p>
        <a:r>
          <a:rPr lang="en-US"/>
          <a:t>https://www.assessments.com/assessments_documentation/gain_ss/GAIN-SS%20Manual.pdf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9_3FDBA9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Management and Governance Committee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3200" dirty="0"/>
              <a:t>Proposal for Uniform Assessment of Outcomes</a:t>
            </a:r>
          </a:p>
          <a:p>
            <a:pPr algn="ctr"/>
            <a:r>
              <a:rPr lang="en-US" sz="3200"/>
              <a:t>June 6, 2023</a:t>
            </a:r>
            <a:endParaRPr lang="en-US" sz="3200" dirty="0"/>
          </a:p>
          <a:p>
            <a:pPr algn="ctr"/>
            <a:r>
              <a:rPr lang="en-US" sz="3200" dirty="0"/>
              <a:t>Steven R Pliszka MD, Co-Chair</a:t>
            </a:r>
          </a:p>
          <a:p>
            <a:pPr algn="ctr"/>
            <a:r>
              <a:rPr lang="en-US" sz="3200" dirty="0"/>
              <a:t>Alexander Vo PhD, Co-Chair</a:t>
            </a:r>
          </a:p>
        </p:txBody>
      </p:sp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45" y="611730"/>
            <a:ext cx="10165830" cy="5944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Measurement Based Care in TCHATT/Data in TRAYT</a:t>
            </a:r>
            <a:br>
              <a:rPr lang="en-US" dirty="0"/>
            </a:br>
            <a:r>
              <a:rPr lang="en-US" dirty="0"/>
              <a:t>Original data show in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E16A9-16A3-0CC9-CEF4-C944FDD6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64" y="1738859"/>
            <a:ext cx="9725636" cy="40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4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88E8-FC82-3322-46DE-D23BFEC9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Questions for a Uniform Assessment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0A3D4-878A-7538-943A-DC647A41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0501E-2A52-72C4-ACFD-970A4DEE0E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5" y="1303143"/>
            <a:ext cx="11047751" cy="40878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What are the outcomes of TCHATT?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Columbia Impairment Scale (Global, all clients)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Specific symptom groups (Depression, anxiety, PTSD, suicide, Substance abuse, Disruptive behavior, ADHD)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What are the baseline characteristics (Moderators) that influence TCHATT outcome?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What are the aspects of treatment (Mediators) that influence TCHATT outcome?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Operationalizing symptom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All scales entered into TRAYT (either manually by staff or by patient/parent)</a:t>
            </a:r>
          </a:p>
        </p:txBody>
      </p:sp>
    </p:spTree>
    <p:extLst>
      <p:ext uri="{BB962C8B-B14F-4D97-AF65-F5344CB8AC3E}">
        <p14:creationId xmlns:p14="http://schemas.microsoft.com/office/powerpoint/2010/main" val="420266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E47B-B148-F1B0-F054-1D694B96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Scales obtained before (-2 weeks) or at baseline assessment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A9328-D1F3-EB12-A058-1E7B777B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E5E9BC9-63DF-FDDE-4DC6-9BCA68A4BCC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05944866"/>
              </p:ext>
            </p:extLst>
          </p:nvPr>
        </p:nvGraphicFramePr>
        <p:xfrm>
          <a:off x="1125798" y="1083980"/>
          <a:ext cx="10065113" cy="954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289">
                  <a:extLst>
                    <a:ext uri="{9D8B030D-6E8A-4147-A177-3AD203B41FA5}">
                      <a16:colId xmlns:a16="http://schemas.microsoft.com/office/drawing/2014/main" val="1165291159"/>
                    </a:ext>
                  </a:extLst>
                </a:gridCol>
                <a:gridCol w="1571585">
                  <a:extLst>
                    <a:ext uri="{9D8B030D-6E8A-4147-A177-3AD203B41FA5}">
                      <a16:colId xmlns:a16="http://schemas.microsoft.com/office/drawing/2014/main" val="477482745"/>
                    </a:ext>
                  </a:extLst>
                </a:gridCol>
                <a:gridCol w="1681869">
                  <a:extLst>
                    <a:ext uri="{9D8B030D-6E8A-4147-A177-3AD203B41FA5}">
                      <a16:colId xmlns:a16="http://schemas.microsoft.com/office/drawing/2014/main" val="3835058302"/>
                    </a:ext>
                  </a:extLst>
                </a:gridCol>
                <a:gridCol w="1553437">
                  <a:extLst>
                    <a:ext uri="{9D8B030D-6E8A-4147-A177-3AD203B41FA5}">
                      <a16:colId xmlns:a16="http://schemas.microsoft.com/office/drawing/2014/main" val="880208409"/>
                    </a:ext>
                  </a:extLst>
                </a:gridCol>
                <a:gridCol w="1812022">
                  <a:extLst>
                    <a:ext uri="{9D8B030D-6E8A-4147-A177-3AD203B41FA5}">
                      <a16:colId xmlns:a16="http://schemas.microsoft.com/office/drawing/2014/main" val="863978589"/>
                    </a:ext>
                  </a:extLst>
                </a:gridCol>
                <a:gridCol w="2046911">
                  <a:extLst>
                    <a:ext uri="{9D8B030D-6E8A-4147-A177-3AD203B41FA5}">
                      <a16:colId xmlns:a16="http://schemas.microsoft.com/office/drawing/2014/main" val="1065413638"/>
                    </a:ext>
                  </a:extLst>
                </a:gridCol>
              </a:tblGrid>
              <a:tr h="5472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Informant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Administer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50801"/>
                  </a:ext>
                </a:extLst>
              </a:tr>
              <a:tr h="312735">
                <a:tc>
                  <a:txBody>
                    <a:bodyPr/>
                    <a:lstStyle/>
                    <a:p>
                      <a:r>
                        <a:rPr lang="en-US" dirty="0"/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PHQ-A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+kid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For MDD: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≥10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For suicide risk: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answer of 1, 2, or 3 to  item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150440"/>
                  </a:ext>
                </a:extLst>
              </a:tr>
              <a:tr h="429860">
                <a:tc>
                  <a:txBody>
                    <a:bodyPr/>
                    <a:lstStyle/>
                    <a:p>
                      <a:r>
                        <a:rPr lang="en-US" dirty="0"/>
                        <a:t>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GAD 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Age 11-13 + Kid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For GAD: ≥10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76811"/>
                  </a:ext>
                </a:extLst>
              </a:tr>
              <a:tr h="547286">
                <a:tc>
                  <a:txBody>
                    <a:bodyPr/>
                    <a:lstStyle/>
                    <a:p>
                      <a:r>
                        <a:rPr lang="en-US" dirty="0"/>
                        <a:t>ADHD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Vanderbilt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Parent Scale only: 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For ADD: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Score 2 or 3 on ≥6 of items 1-9 (Inattentive) or on ≥6 of items 10-18 (hyperactive/ impulsive) or both –AND– score ≥4 on at least 2 or score 5 on ≥1 of  items 48-54 (performance questions)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205865"/>
                  </a:ext>
                </a:extLst>
              </a:tr>
              <a:tr h="547286">
                <a:tc>
                  <a:txBody>
                    <a:bodyPr/>
                    <a:lstStyle/>
                    <a:p>
                      <a:r>
                        <a:rPr lang="en-US" dirty="0"/>
                        <a:t>ODD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Vanderbilt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Parent Scale only: 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For ODD: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Score 2 or 3 on ≥4 of items 19-26 –AND– score ≥4 on at least 2 or score 5 on ≥1 of  items 48-54 (performance questions)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9534"/>
                  </a:ext>
                </a:extLst>
              </a:tr>
              <a:tr h="547286">
                <a:tc>
                  <a:txBody>
                    <a:bodyPr/>
                    <a:lstStyle/>
                    <a:p>
                      <a:r>
                        <a:rPr lang="en-US" dirty="0"/>
                        <a:t>Suicide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Columbia 7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Yes on Item 1 or 2 ONLY: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Behavioral health referral 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Yes on Item 2 AND (3 OR 6b) but No on 4 and 5: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Behavioral health consultation + consider safety planning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Yes on Item 2 AND 4, 5, or 6: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Behavioral health consultation + safety 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055721"/>
                  </a:ext>
                </a:extLst>
              </a:tr>
              <a:tr h="1016389">
                <a:tc>
                  <a:txBody>
                    <a:bodyPr/>
                    <a:lstStyle/>
                    <a:p>
                      <a:r>
                        <a:rPr lang="en-US" dirty="0"/>
                        <a:t>Substance Abuse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CRAFT 2.0- (</a:t>
                      </a:r>
                      <a:r>
                        <a:rPr lang="en-US" dirty="0" err="1"/>
                        <a:t>bsl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GAINS (f/u)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+ 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5-10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CRAFFT 2.0: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 or more non-zero responses Part B is </a:t>
                      </a:r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positive screen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GAIN-SS: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 1 or more non-zero responses to Item 3a.-3e.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996408"/>
                  </a:ext>
                </a:extLst>
              </a:tr>
              <a:tr h="312735">
                <a:tc>
                  <a:txBody>
                    <a:bodyPr/>
                    <a:lstStyle/>
                    <a:p>
                      <a:r>
                        <a:rPr lang="en-US" dirty="0"/>
                        <a:t>PTSD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CATS-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Parent/kid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5-10 min 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Caregiver version ages 3-6: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score 12-14 is moderate distress, ≥15 is probably PTSD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Youth version ages 7-17: 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score 15-20 is moderate distress, ≥21 is probable PTSD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752016"/>
                  </a:ext>
                </a:extLst>
              </a:tr>
              <a:tr h="781838">
                <a:tc>
                  <a:txBody>
                    <a:bodyPr/>
                    <a:lstStyle/>
                    <a:p>
                      <a:r>
                        <a:rPr lang="en-US" dirty="0"/>
                        <a:t>Impairment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Clinician administered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Impairment:  score ≥15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82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3603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D109-6847-EDC0-4B8D-6F90FCCB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scales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E109ED-9ACF-F81F-3967-A68E70B1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936FA-A44E-71F5-8E87-047DE810F15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Done at same interval as Columbia Impairment Scale (CIS).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Only those scales that are above the clinical range (when applicable) will be done at follow- need to be define for each scale, including a cut off for those that do not have a published clinical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Executive committee may need to consider funding issues for added staff if this is determined to be needed in order to be sure data is gathered/recorded.</a:t>
            </a:r>
          </a:p>
        </p:txBody>
      </p:sp>
    </p:spTree>
    <p:extLst>
      <p:ext uri="{BB962C8B-B14F-4D97-AF65-F5344CB8AC3E}">
        <p14:creationId xmlns:p14="http://schemas.microsoft.com/office/powerpoint/2010/main" val="799227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7" ma:contentTypeDescription="Create a new document." ma:contentTypeScope="" ma:versionID="c9b99145b013152f2800ea016eb62efb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b910f8455d27ecf63bf9ca063884c22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D2939-55FE-41E3-A406-BB09ACF739B0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  <ds:schemaRef ds:uri="ef95f5f0-dadb-470a-94cb-364b588c356d"/>
  </ds:schemaRefs>
</ds:datastoreItem>
</file>

<file path=customXml/itemProps2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C8F22-E141-4730-98A0-15EC0E01EBBC}"/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 (3)</Template>
  <TotalTime>299</TotalTime>
  <Words>547</Words>
  <Application>Microsoft Office PowerPoint</Application>
  <PresentationFormat>Widescreen</PresentationFormat>
  <Paragraphs>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Halyard Display</vt:lpstr>
      <vt:lpstr>Halyard Text Book</vt:lpstr>
      <vt:lpstr>Arial</vt:lpstr>
      <vt:lpstr>Halyard Display Light</vt:lpstr>
      <vt:lpstr>Halyard Text</vt:lpstr>
      <vt:lpstr>Office Theme</vt:lpstr>
      <vt:lpstr>Data Management and Governance Committee</vt:lpstr>
      <vt:lpstr>Measurement Based Care in TCHATT/Data in TRAYT Original data show in Spring 2023</vt:lpstr>
      <vt:lpstr>Broad Questions for a Uniform Assessment</vt:lpstr>
      <vt:lpstr>Scales obtained before (-2 weeks) or at baseline assessment </vt:lpstr>
      <vt:lpstr>Follow up scales</vt:lpstr>
    </vt:vector>
  </TitlesOfParts>
  <Company>UT Health San Antonio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and Governance Committee</dc:title>
  <dc:creator>Pliszka, Steven R</dc:creator>
  <cp:lastModifiedBy>Pliszka, Steven R</cp:lastModifiedBy>
  <cp:revision>20</cp:revision>
  <dcterms:created xsi:type="dcterms:W3CDTF">2023-03-28T16:40:35Z</dcterms:created>
  <dcterms:modified xsi:type="dcterms:W3CDTF">2023-08-10T13:31:58Z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