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89" r:id="rId6"/>
    <p:sldId id="267" r:id="rId7"/>
    <p:sldId id="298" r:id="rId8"/>
    <p:sldId id="294" r:id="rId9"/>
    <p:sldId id="295" r:id="rId10"/>
    <p:sldId id="296" r:id="rId11"/>
    <p:sldId id="297" r:id="rId12"/>
    <p:sldId id="266" r:id="rId13"/>
    <p:sldId id="288" r:id="rId14"/>
    <p:sldId id="276" r:id="rId15"/>
    <p:sldId id="290" r:id="rId16"/>
    <p:sldId id="29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alyard Display" panose="020B0604020202020204" charset="0"/>
      <p:regular r:id="rId23"/>
      <p:bold r:id="rId24"/>
      <p:italic r:id="rId25"/>
    </p:embeddedFont>
    <p:embeddedFont>
      <p:font typeface="Halyard Display Light" panose="020B060402020202020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5B63A-36A7-9885-149F-B7BD8F0EC19C}" v="48" dt="2023-08-18T20:57:35.698"/>
    <p1510:client id="{812604E4-8EC8-4D75-BBAA-F266E34C4C33}" v="11" dt="2023-08-18T17:40:53.261"/>
    <p1510:client id="{DCE3BF7F-F642-BC67-88CB-E4B1D7F97CCE}" v="38" dt="2023-08-21T13:20:46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2"/>
    <p:restoredTop sz="94836"/>
  </p:normalViewPr>
  <p:slideViewPr>
    <p:cSldViewPr snapToGrid="0" snapToObjects="1">
      <p:cViewPr varScale="1">
        <p:scale>
          <a:sx n="78" d="100"/>
          <a:sy n="78" d="100"/>
        </p:scale>
        <p:origin x="101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tiz, Edith J" userId="S::edith.ortiz_bcm.edu#ext#@utsystemadmin.onmicrosoft.com::6793c2b3-3dcb-4000-9543-623db040fb8f" providerId="AD" clId="Web-{DCE3BF7F-F642-BC67-88CB-E4B1D7F97CCE}"/>
    <pc:docChg chg="modSld">
      <pc:chgData name="Ortiz, Edith J" userId="S::edith.ortiz_bcm.edu#ext#@utsystemadmin.onmicrosoft.com::6793c2b3-3dcb-4000-9543-623db040fb8f" providerId="AD" clId="Web-{DCE3BF7F-F642-BC67-88CB-E4B1D7F97CCE}" dt="2023-08-21T13:20:45.204" v="23" actId="20577"/>
      <pc:docMkLst>
        <pc:docMk/>
      </pc:docMkLst>
      <pc:sldChg chg="modSp">
        <pc:chgData name="Ortiz, Edith J" userId="S::edith.ortiz_bcm.edu#ext#@utsystemadmin.onmicrosoft.com::6793c2b3-3dcb-4000-9543-623db040fb8f" providerId="AD" clId="Web-{DCE3BF7F-F642-BC67-88CB-E4B1D7F97CCE}" dt="2023-08-21T13:20:45.204" v="23" actId="20577"/>
        <pc:sldMkLst>
          <pc:docMk/>
          <pc:sldMk cId="3988754604" sldId="266"/>
        </pc:sldMkLst>
        <pc:spChg chg="mod">
          <ac:chgData name="Ortiz, Edith J" userId="S::edith.ortiz_bcm.edu#ext#@utsystemadmin.onmicrosoft.com::6793c2b3-3dcb-4000-9543-623db040fb8f" providerId="AD" clId="Web-{DCE3BF7F-F642-BC67-88CB-E4B1D7F97CCE}" dt="2023-08-21T13:20:45.204" v="23" actId="20577"/>
          <ac:spMkLst>
            <pc:docMk/>
            <pc:sldMk cId="3988754604" sldId="266"/>
            <ac:spMk id="3" creationId="{035A21B5-2DDD-61EB-2771-55F18A655788}"/>
          </ac:spMkLst>
        </pc:spChg>
        <pc:spChg chg="mod">
          <ac:chgData name="Ortiz, Edith J" userId="S::edith.ortiz_bcm.edu#ext#@utsystemadmin.onmicrosoft.com::6793c2b3-3dcb-4000-9543-623db040fb8f" providerId="AD" clId="Web-{DCE3BF7F-F642-BC67-88CB-E4B1D7F97CCE}" dt="2023-08-21T13:19:57.140" v="12" actId="20577"/>
          <ac:spMkLst>
            <pc:docMk/>
            <pc:sldMk cId="3988754604" sldId="266"/>
            <ac:spMk id="15" creationId="{9302A6C2-92F2-764E-30C8-58E8932867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Percent of the increase :  30% increase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Percent of the increase :  29% increase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9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52065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71CA151-60DD-5648-C8F2-73D15A609D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866" y="6130268"/>
            <a:ext cx="2853302" cy="48055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C27CE-9843-0B66-DD0A-6F77628C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8779"/>
            <a:ext cx="10515600" cy="2253235"/>
          </a:xfrm>
        </p:spPr>
        <p:txBody>
          <a:bodyPr/>
          <a:lstStyle/>
          <a:p>
            <a:r>
              <a:rPr lang="en-US" dirty="0"/>
              <a:t>Centralized Operation Support Hub -COSH Updates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571BB-6CAE-31C6-F873-A931B7B21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0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Dr. Laurel Williams           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Halyard Display Light" pitchFamily="2" charset="77"/>
                <a:ea typeface="Halyard Display Light" pitchFamily="2" charset="77"/>
              </a:rPr>
              <a:t>Edith Ortiz  	              </a:t>
            </a:r>
          </a:p>
          <a:p>
            <a:pPr algn="l"/>
            <a:r>
              <a:rPr lang="en-US" sz="20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Jenn Cole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F130C-9939-778F-CA14-B17A56062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20" y="3535195"/>
            <a:ext cx="4358612" cy="29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937F74-B211-4B7E-A410-171D2B729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9" y="1405658"/>
            <a:ext cx="12010161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5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11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4A0D0-9054-5EA4-C91A-EFEBB5272CC9}"/>
              </a:ext>
            </a:extLst>
          </p:cNvPr>
          <p:cNvSpPr txBox="1"/>
          <p:nvPr/>
        </p:nvSpPr>
        <p:spPr>
          <a:xfrm>
            <a:off x="756822" y="356898"/>
            <a:ext cx="9670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Halyard Display" panose="020B0604020202020204" charset="0"/>
              </a:rPr>
              <a:t>TCHATT Students Referred Since Program Start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Halyard Display" panose="020B0604020202020204" charset="0"/>
              </a:rPr>
              <a:t>​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A4053-12CE-A9ED-E3AC-BBA42129BD74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A0EB5E-AEF1-18AE-A3D4-006FEBFA9C1E}"/>
              </a:ext>
            </a:extLst>
          </p:cNvPr>
          <p:cNvSpPr txBox="1"/>
          <p:nvPr/>
        </p:nvSpPr>
        <p:spPr>
          <a:xfrm>
            <a:off x="284085" y="2299774"/>
            <a:ext cx="3383070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Halyard Display Light"/>
              </a:rPr>
              <a:t>Total Students Referred to the Program 41,200 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alyard Display Light"/>
              </a:rPr>
              <a:t>​</a:t>
            </a:r>
          </a:p>
          <a:p>
            <a:endParaRPr lang="en-US" sz="1600" dirty="0">
              <a:solidFill>
                <a:srgbClr val="000000"/>
              </a:solidFill>
              <a:latin typeface="Halyard Display Light"/>
            </a:endParaRPr>
          </a:p>
          <a:p>
            <a:pPr fontAlgn="base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Halyard Display Light"/>
              </a:rPr>
              <a:t>Students Served </a:t>
            </a:r>
            <a:r>
              <a:rPr lang="en-US" sz="1600" dirty="0">
                <a:solidFill>
                  <a:srgbClr val="000000"/>
                </a:solidFill>
                <a:latin typeface="Halyard Display Light"/>
              </a:rPr>
              <a:t> </a:t>
            </a:r>
            <a:endParaRPr lang="en-US" sz="1600" dirty="0">
              <a:solidFill>
                <a:srgbClr val="000000"/>
              </a:solidFill>
              <a:latin typeface="Halyard Display Light"/>
              <a:cs typeface="Segoe UI" panose="020B0502040204020203" pitchFamily="34" charset="0"/>
            </a:endParaRPr>
          </a:p>
          <a:p>
            <a:pPr algn="l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Halyard Display Light"/>
              </a:rPr>
              <a:t>24,542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alyard Display Light"/>
              </a:rPr>
              <a:t>​</a:t>
            </a:r>
            <a:endParaRPr lang="en-US" sz="1600" b="0" i="0" dirty="0">
              <a:solidFill>
                <a:srgbClr val="000000"/>
              </a:solidFill>
              <a:effectLst/>
              <a:latin typeface="Halyard Display Light"/>
              <a:cs typeface="Segoe UI"/>
            </a:endParaRPr>
          </a:p>
          <a:p>
            <a:endParaRPr lang="en-US" sz="1600" dirty="0">
              <a:solidFill>
                <a:srgbClr val="000000"/>
              </a:solidFill>
              <a:latin typeface="Halyard Display Light"/>
            </a:endParaRPr>
          </a:p>
          <a:p>
            <a:pPr fontAlgn="base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Halyard Display Light"/>
              </a:rPr>
              <a:t>Sessions with Students</a:t>
            </a:r>
            <a:endParaRPr lang="en-US" sz="1600" dirty="0">
              <a:solidFill>
                <a:srgbClr val="000000"/>
              </a:solidFill>
              <a:latin typeface="Halyard Display Light"/>
              <a:cs typeface="Segoe UI" panose="020B0502040204020203" pitchFamily="34" charset="0"/>
            </a:endParaRPr>
          </a:p>
          <a:p>
            <a:pPr algn="l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Halyard Display Light"/>
              </a:rPr>
              <a:t>97,054 </a:t>
            </a:r>
            <a:endParaRPr lang="en-US" sz="1600" b="0" i="0" dirty="0">
              <a:solidFill>
                <a:srgbClr val="000000"/>
              </a:solidFill>
              <a:effectLst/>
              <a:latin typeface="Halyard Display Light"/>
              <a:cs typeface="Segoe U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6DC61-35B1-573D-30A3-2F38029F7650}"/>
              </a:ext>
            </a:extLst>
          </p:cNvPr>
          <p:cNvSpPr txBox="1"/>
          <p:nvPr/>
        </p:nvSpPr>
        <p:spPr>
          <a:xfrm>
            <a:off x="375926" y="5544227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  <p:pic>
        <p:nvPicPr>
          <p:cNvPr id="4" name="Picture 3" descr="A graph with a line and a line&#10;&#10;Description automatically generated">
            <a:extLst>
              <a:ext uri="{FF2B5EF4-FFF2-40B4-BE49-F238E27FC236}">
                <a16:creationId xmlns:a16="http://schemas.microsoft.com/office/drawing/2014/main" id="{C0317950-30D9-8A8C-2F0C-C356B858E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350" y="1040093"/>
            <a:ext cx="8293100" cy="47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5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12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F3EB02-AAA4-4602-A112-027E28417AA3}"/>
              </a:ext>
            </a:extLst>
          </p:cNvPr>
          <p:cNvSpPr txBox="1"/>
          <p:nvPr/>
        </p:nvSpPr>
        <p:spPr>
          <a:xfrm>
            <a:off x="676922" y="361310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Halyard Display" panose="020B0604020202020204" charset="0"/>
              </a:rPr>
              <a:t>Current Trayt Initiatives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Halyard Display" panose="020B0604020202020204" charset="0"/>
              </a:rPr>
              <a:t>​</a:t>
            </a:r>
            <a:endParaRPr lang="en-US" sz="3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A9B5A1-AA32-677D-56AB-ECDC9D6C3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531101"/>
              </p:ext>
            </p:extLst>
          </p:nvPr>
        </p:nvGraphicFramePr>
        <p:xfrm>
          <a:off x="781975" y="2059231"/>
          <a:ext cx="10515600" cy="2268389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15061387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937517567"/>
                    </a:ext>
                  </a:extLst>
                </a:gridCol>
              </a:tblGrid>
              <a:tr h="34870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Feature​</a:t>
                      </a:r>
                      <a:endParaRPr lang="en-US" sz="17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7176" marR="87176" marT="43588" marB="43588">
                    <a:lnL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Phase ​</a:t>
                      </a:r>
                      <a:endParaRPr lang="en-US" sz="17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7176" marR="87176" marT="43588" marB="43588">
                    <a:lnL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828298"/>
                  </a:ext>
                </a:extLst>
              </a:tr>
              <a:tr h="37776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Medication Tracking </a:t>
                      </a:r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176" marR="87176" marT="43588" marB="43588" anchor="ctr">
                    <a:lnL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 in Sandbox</a:t>
                      </a:r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176" marR="87176" marT="43588" marB="43588" anchor="ctr">
                    <a:lnL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772732"/>
                  </a:ext>
                </a:extLst>
              </a:tr>
              <a:tr h="40863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Automated CIS </a:t>
                      </a:r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176" marR="87176" marT="43588" marB="43588" anchor="ctr">
                    <a:lnL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Design</a:t>
                      </a:r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176" marR="87176" marT="43588" marB="43588" anchor="ctr">
                    <a:lnL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610056"/>
                  </a:ext>
                </a:extLst>
              </a:tr>
              <a:tr h="37776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Crisis Messaging Pop Up</a:t>
                      </a:r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176" marR="87176" marT="43588" marB="43588" anchor="ctr">
                    <a:lnL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Defining Requirements</a:t>
                      </a:r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176" marR="87176" marT="43588" marB="43588" anchor="ctr">
                    <a:lnL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888252"/>
                  </a:ext>
                </a:extLst>
              </a:tr>
              <a:tr h="37776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RCADS-25 Assessment</a:t>
                      </a:r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176" marR="87176" marT="43588" marB="43588" anchor="ctr">
                    <a:lnL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 in Sandbox</a:t>
                      </a:r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176" marR="87176" marT="43588" marB="43588" anchor="ctr">
                    <a:lnL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734818"/>
                  </a:ext>
                </a:extLst>
              </a:tr>
              <a:tr h="37776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as MFA</a:t>
                      </a:r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176" marR="87176" marT="43588" marB="43588" anchor="ctr">
                    <a:lnL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Defining Requirements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176" marR="87176" marT="43588" marB="43588" anchor="ctr">
                    <a:lnL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11084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426165E-8217-575D-F99D-50D614F1F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975" y="20591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3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13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898DC-9628-EA9D-32CA-6677135A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46" y="865436"/>
            <a:ext cx="9169179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D6A73E-CD25-96F4-74FF-D1548B5AE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47" y="1076760"/>
            <a:ext cx="10351905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CPAN Call Volume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01633E-BA54-96F4-D801-772DEF20D4DA}"/>
              </a:ext>
            </a:extLst>
          </p:cNvPr>
          <p:cNvSpPr txBox="1"/>
          <p:nvPr/>
        </p:nvSpPr>
        <p:spPr>
          <a:xfrm>
            <a:off x="1154097" y="6508081"/>
            <a:ext cx="3622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* this data is preliminary and is subject to change</a:t>
            </a:r>
            <a:endParaRPr lang="en-US" sz="10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2DE1CD-48D9-BEBC-2124-A221208AD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097" y="986901"/>
            <a:ext cx="10324730" cy="52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4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1285C-630C-0C80-E84D-C0456CD7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CPAN Psychiatry Consults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34DB-558A-E939-6026-D8C7BDC0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3C0894-D7A5-403E-A98C-F521BA4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1225119"/>
            <a:ext cx="10722211" cy="5041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B08517-7D11-1472-3C4C-4F671969C3E6}"/>
              </a:ext>
            </a:extLst>
          </p:cNvPr>
          <p:cNvSpPr txBox="1"/>
          <p:nvPr/>
        </p:nvSpPr>
        <p:spPr>
          <a:xfrm>
            <a:off x="1154097" y="6508081"/>
            <a:ext cx="3622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* this data is preliminary and is subject to change</a:t>
            </a:r>
            <a:endParaRPr lang="en-US" sz="10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5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E34DC-8EA4-6A9D-DF14-7D324A7F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CPAN 30 Minute Metric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96FD3-515C-D9CE-5F30-69474A35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ACF650-0AF1-5784-E841-DD68C7227B77}"/>
              </a:ext>
            </a:extLst>
          </p:cNvPr>
          <p:cNvSpPr txBox="1"/>
          <p:nvPr/>
        </p:nvSpPr>
        <p:spPr>
          <a:xfrm>
            <a:off x="1639918" y="6507331"/>
            <a:ext cx="9244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* this data is preliminary and is subject to change</a:t>
            </a:r>
            <a:endParaRPr lang="en-US" sz="10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202C6A-67C3-A6A1-54CB-60203DA8F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45" y="1071562"/>
            <a:ext cx="10729721" cy="528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5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49913-6506-3694-7D60-E83AEC25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FF769-AFC3-D34C-BBE2-D845FE32360A}"/>
              </a:ext>
            </a:extLst>
          </p:cNvPr>
          <p:cNvSpPr txBox="1"/>
          <p:nvPr/>
        </p:nvSpPr>
        <p:spPr>
          <a:xfrm>
            <a:off x="1420427" y="337351"/>
            <a:ext cx="8984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kern="1200" dirty="0">
                <a:effectLst/>
                <a:latin typeface="Halyard Display" panose="020B0604020202020204" charset="0"/>
                <a:ea typeface="Halyard Display Light" pitchFamily="2" charset="77"/>
              </a:rPr>
              <a:t>CPAN Patient Served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9D992-B248-7386-0AD2-A9C06352F649}"/>
              </a:ext>
            </a:extLst>
          </p:cNvPr>
          <p:cNvSpPr txBox="1"/>
          <p:nvPr/>
        </p:nvSpPr>
        <p:spPr>
          <a:xfrm>
            <a:off x="1278383" y="6471821"/>
            <a:ext cx="8646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* this data is preliminary and is subject to change</a:t>
            </a:r>
            <a:endParaRPr lang="en-US" sz="10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6CD8A4-E16C-5218-EF4D-4591CE7C7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82" y="1037597"/>
            <a:ext cx="9969625" cy="53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5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B6FB-77F2-E2DD-1D50-43C11010A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CPAN Provider Enrollment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9BF66-1F49-D97D-F801-BB91C915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47335A-CD66-9AE6-B9CF-72224D469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07" y="1089414"/>
            <a:ext cx="9878581" cy="5343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C88281-8C8F-74F9-2957-04918FE17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98" y="6581255"/>
            <a:ext cx="6090432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5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6D4B4-FD22-744E-747C-CBF165F2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CPAN Clinic Enrollment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3BCCA-B764-5006-6A78-D0380DAE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E3B7F2-D7C3-1775-232E-3508125F2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15" y="1120775"/>
            <a:ext cx="9896752" cy="5359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7396CD-5D88-4AB2-FC19-2AEAD33622AF}"/>
              </a:ext>
            </a:extLst>
          </p:cNvPr>
          <p:cNvSpPr txBox="1"/>
          <p:nvPr/>
        </p:nvSpPr>
        <p:spPr>
          <a:xfrm>
            <a:off x="1156317" y="6536809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0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* this data is preliminary and is subject to change</a:t>
            </a:r>
            <a:endParaRPr lang="en-US" sz="10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50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045" y="986529"/>
            <a:ext cx="10165830" cy="1298890"/>
          </a:xfrm>
        </p:spPr>
        <p:txBody>
          <a:bodyPr>
            <a:normAutofit/>
          </a:bodyPr>
          <a:lstStyle/>
          <a:p>
            <a:r>
              <a:rPr lang="en-US" sz="3200" u="sng" dirty="0"/>
              <a:t>CPAN Direct Consult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9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02A6C2-92F2-764E-30C8-58E8932867F6}"/>
              </a:ext>
            </a:extLst>
          </p:cNvPr>
          <p:cNvSpPr txBox="1"/>
          <p:nvPr/>
        </p:nvSpPr>
        <p:spPr>
          <a:xfrm>
            <a:off x="1695634" y="1867510"/>
            <a:ext cx="8034292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1200" dirty="0">
                <a:effectLst/>
                <a:latin typeface="Halyard Display Light"/>
                <a:ea typeface="Halyard Display Light" pitchFamily="2" charset="77"/>
              </a:rPr>
              <a:t>Total Direct Consult: </a:t>
            </a:r>
            <a:r>
              <a:rPr lang="en-US" sz="2400" b="1" dirty="0">
                <a:latin typeface="Halyard Display Light"/>
                <a:ea typeface="Halyard Display Light" pitchFamily="2" charset="77"/>
              </a:rPr>
              <a:t>250 </a:t>
            </a:r>
            <a:r>
              <a:rPr lang="en-US" sz="1000" b="1" dirty="0">
                <a:latin typeface="Halyard Display Light"/>
                <a:ea typeface="Halyard Display Light" pitchFamily="2" charset="77"/>
              </a:rPr>
              <a:t>*data from 8 of 9 teams</a:t>
            </a:r>
            <a:endParaRPr lang="en-US" sz="1000" b="1" kern="1200" dirty="0">
              <a:effectLst/>
              <a:latin typeface="Halyard Display Light"/>
              <a:ea typeface="Halyard Display Light" pitchFamily="2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 9 teams doing direct consults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Teams are collaborating on direct consults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Halyard Display Light" pitchFamily="2" charset="77"/>
                <a:ea typeface="Halyard Display Light" pitchFamily="2" charset="77"/>
              </a:rPr>
              <a:t>C</a:t>
            </a:r>
            <a:r>
              <a:rPr lang="en-US" sz="2400" b="1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urrently developing the statewide direct consultation process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5A21B5-2DDD-61EB-2771-55F18A655788}"/>
              </a:ext>
            </a:extLst>
          </p:cNvPr>
          <p:cNvSpPr txBox="1">
            <a:spLocks/>
          </p:cNvSpPr>
          <p:nvPr/>
        </p:nvSpPr>
        <p:spPr>
          <a:xfrm>
            <a:off x="1454045" y="4594388"/>
            <a:ext cx="10165830" cy="1298890"/>
          </a:xfrm>
          <a:prstGeom prst="rect">
            <a:avLst/>
          </a:prstGeom>
        </p:spPr>
        <p:txBody>
          <a:bodyPr lIns="91440" tIns="45720" rIns="91440" bIns="4572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alyard Display" pitchFamily="2" charset="77"/>
                <a:ea typeface="Halyard Display" pitchFamily="2" charset="77"/>
                <a:cs typeface="+mj-cs"/>
              </a:defRPr>
            </a:lvl1pPr>
          </a:lstStyle>
          <a:p>
            <a:r>
              <a:rPr lang="en-US" u="sng" dirty="0"/>
              <a:t>CPAN Texting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Halyard Display"/>
              </a:rPr>
              <a:t>Total Text – 984 to date </a:t>
            </a:r>
            <a:r>
              <a:rPr lang="en-US" sz="1200" dirty="0">
                <a:latin typeface="Halyard Display Light"/>
              </a:rPr>
              <a:t>*data from 11 of 12 teams </a:t>
            </a:r>
            <a:r>
              <a:rPr lang="en-US" sz="2300" dirty="0">
                <a:solidFill>
                  <a:srgbClr val="FF0000"/>
                </a:solidFill>
                <a:latin typeface="Halyard Display"/>
              </a:rPr>
              <a:t> </a:t>
            </a:r>
          </a:p>
          <a:p>
            <a:r>
              <a:rPr lang="en-US" sz="1500" dirty="0">
                <a:latin typeface="Halyard Display" panose="020B0604020202020204" charset="0"/>
              </a:rPr>
              <a:t>  </a:t>
            </a:r>
          </a:p>
          <a:p>
            <a:endParaRPr lang="en-US" sz="25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54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7" ma:contentTypeDescription="Create a new document." ma:contentTypeScope="" ma:versionID="c9b99145b013152f2800ea016eb62efb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b910f8455d27ecf63bf9ca063884c220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lcf76f155ced4ddcb4097134ff3c332f xmlns="2018a4d9-e5a5-428b-a312-dfd840ba6b63">
      <Terms xmlns="http://schemas.microsoft.com/office/infopath/2007/PartnerControls"/>
    </lcf76f155ced4ddcb4097134ff3c332f>
    <Comments xmlns="2018a4d9-e5a5-428b-a312-dfd840ba6b63" xsi:nil="true"/>
    <SharedWithUsers xmlns="ef95f5f0-dadb-470a-94cb-364b588c356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AB643BA-116C-4B78-9CAE-947652F1DA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CD4EF-E2C1-4D63-85BF-F570BA9BFF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18a4d9-e5a5-428b-a312-dfd840ba6b63"/>
    <ds:schemaRef ds:uri="ef95f5f0-dadb-470a-94cb-364b588c356d"/>
    <ds:schemaRef ds:uri="bc6d5123-e1cb-4a6a-adf0-63854dce4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4D2939-55FE-41E3-A406-BB09ACF739B0}">
  <ds:schemaRefs>
    <ds:schemaRef ds:uri="http://schemas.microsoft.com/office/2006/metadata/properties"/>
    <ds:schemaRef ds:uri="http://schemas.microsoft.com/office/infopath/2007/PartnerControls"/>
    <ds:schemaRef ds:uri="bc6d5123-e1cb-4a6a-adf0-63854dce486e"/>
    <ds:schemaRef ds:uri="2018a4d9-e5a5-428b-a312-dfd840ba6b63"/>
    <ds:schemaRef ds:uri="ef95f5f0-dadb-470a-94cb-364b588c35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TCMHCC template</Template>
  <TotalTime>9953</TotalTime>
  <Words>239</Words>
  <Application>Microsoft Office PowerPoint</Application>
  <PresentationFormat>Widescreen</PresentationFormat>
  <Paragraphs>63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Centralized Operation Support Hub -COSH Updates </vt:lpstr>
      <vt:lpstr>PowerPoint Presentation</vt:lpstr>
      <vt:lpstr>CPAN Call Volume </vt:lpstr>
      <vt:lpstr>CPAN Psychiatry Consults  </vt:lpstr>
      <vt:lpstr>CPAN 30 Minute Metric </vt:lpstr>
      <vt:lpstr>PowerPoint Presentation</vt:lpstr>
      <vt:lpstr>CPAN Provider Enrollment </vt:lpstr>
      <vt:lpstr>CPAN Clinic Enrollment </vt:lpstr>
      <vt:lpstr>CPAN Direct Consult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Inman, Lashelle</dc:creator>
  <cp:lastModifiedBy>Cole, Jennipher Lynn</cp:lastModifiedBy>
  <cp:revision>38</cp:revision>
  <dcterms:created xsi:type="dcterms:W3CDTF">2023-05-01T16:10:16Z</dcterms:created>
  <dcterms:modified xsi:type="dcterms:W3CDTF">2023-08-21T13:20:48Z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Order">
    <vt:r8>25100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