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9" r:id="rId6"/>
    <p:sldId id="266" r:id="rId7"/>
    <p:sldId id="260" r:id="rId8"/>
    <p:sldId id="264" r:id="rId9"/>
    <p:sldId id="263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alyard Display" panose="020B0604020202020204" charset="0"/>
      <p:regular r:id="rId17"/>
      <p:bold r:id="rId18"/>
      <p:italic r:id="rId19"/>
    </p:embeddedFont>
    <p:embeddedFont>
      <p:font typeface="Halyard Display Light" panose="020B0604020202020204" charset="0"/>
      <p:regular r:id="rId20"/>
      <p:italic r:id="rId21"/>
    </p:embeddedFont>
    <p:embeddedFont>
      <p:font typeface="Halyard Text" panose="020B0604020202020204" charset="0"/>
      <p:regular r:id="rId22"/>
      <p:bold r:id="rId23"/>
    </p:embeddedFont>
    <p:embeddedFont>
      <p:font typeface="Halyard Text Book" panose="020B060402020202020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2"/>
    <p:restoredTop sz="94836"/>
  </p:normalViewPr>
  <p:slideViewPr>
    <p:cSldViewPr snapToGrid="0" snapToObjects="1">
      <p:cViewPr>
        <p:scale>
          <a:sx n="73" d="100"/>
          <a:sy n="73" d="100"/>
        </p:scale>
        <p:origin x="1205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2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ARPA Project Overview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Executive Committee Meeting</a:t>
            </a:r>
          </a:p>
          <a:p>
            <a:r>
              <a:rPr lang="en-US" dirty="0"/>
              <a:t>July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98387-1EE7-B9CC-37B4-61C3BB9A8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ARPA Operations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6ABB68-4737-2A9B-3A06-D7A82D6F97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00281" y="703947"/>
            <a:ext cx="7027862" cy="58288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“ARPA Project Informational Sessions” held by TCMHCC and facilitated by participating HRIs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1-1 project and goal review sessions completed between TCMHCC and project leads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1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7">
            <a:extLst>
              <a:ext uri="{FF2B5EF4-FFF2-40B4-BE49-F238E27FC236}">
                <a16:creationId xmlns:a16="http://schemas.microsoft.com/office/drawing/2014/main" id="{DC8BA8F6-30A5-D2F5-C8AE-87A1AFE9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96" y="125212"/>
            <a:ext cx="11047751" cy="863174"/>
          </a:xfrm>
        </p:spPr>
        <p:txBody>
          <a:bodyPr>
            <a:normAutofit/>
          </a:bodyPr>
          <a:lstStyle/>
          <a:p>
            <a:r>
              <a:rPr lang="en-US" dirty="0"/>
              <a:t>Risks and Actions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0A0549B7-83FA-B3B8-EDFF-FD5DC54F974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B4A6C-D91C-1440-977D-6F60EB24D40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" name="Picture Placeholder 22" descr="Bar chart with solid fill">
            <a:extLst>
              <a:ext uri="{FF2B5EF4-FFF2-40B4-BE49-F238E27FC236}">
                <a16:creationId xmlns:a16="http://schemas.microsoft.com/office/drawing/2014/main" id="{A98BC7A8-C58B-6AA8-9F2B-970AB0497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02166" y="873455"/>
            <a:ext cx="755862" cy="755862"/>
          </a:xfrm>
          <a:prstGeom prst="rect">
            <a:avLst/>
          </a:prstGeom>
        </p:spPr>
      </p:pic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014BF2FD-37E5-7143-52A2-18524260199C}"/>
              </a:ext>
            </a:extLst>
          </p:cNvPr>
          <p:cNvSpPr txBox="1">
            <a:spLocks/>
          </p:cNvSpPr>
          <p:nvPr/>
        </p:nvSpPr>
        <p:spPr>
          <a:xfrm>
            <a:off x="950496" y="2107867"/>
            <a:ext cx="3611446" cy="3427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Halyard Text Book" panose="020B0604020202020204" charset="0"/>
              </a:rPr>
              <a:t>Issues</a:t>
            </a:r>
          </a:p>
          <a:p>
            <a:pPr marL="342900" indent="-342900"/>
            <a:r>
              <a:rPr lang="en-US" sz="2000" dirty="0">
                <a:latin typeface="Halyard Text Book" panose="020B0604020202020204" charset="0"/>
              </a:rPr>
              <a:t>Turnover</a:t>
            </a:r>
          </a:p>
          <a:p>
            <a:pPr marL="342900" indent="-342900"/>
            <a:r>
              <a:rPr lang="en-US" sz="2000" dirty="0">
                <a:latin typeface="Halyard Text Book" panose="020B0604020202020204" charset="0"/>
              </a:rPr>
              <a:t>Hiring Difficulties</a:t>
            </a:r>
          </a:p>
          <a:p>
            <a:pPr marL="0" indent="0">
              <a:buNone/>
            </a:pPr>
            <a:r>
              <a:rPr lang="en-US" sz="2000" b="1" dirty="0">
                <a:latin typeface="Halyard Text Book" panose="020B0604020202020204" charset="0"/>
              </a:rPr>
              <a:t>Actions</a:t>
            </a:r>
          </a:p>
          <a:p>
            <a:pPr marL="342900" indent="-342900"/>
            <a:r>
              <a:rPr lang="en-US" sz="2000" dirty="0">
                <a:solidFill>
                  <a:prstClr val="black"/>
                </a:solidFill>
                <a:latin typeface="Halyard Text Book" panose="020B0604020202020204" charset="0"/>
              </a:rPr>
              <a:t>Reviewed staffing models in budget meetings</a:t>
            </a:r>
          </a:p>
          <a:p>
            <a:pPr marL="342900" indent="-342900"/>
            <a:r>
              <a:rPr lang="en-US" sz="2000" dirty="0">
                <a:solidFill>
                  <a:prstClr val="black"/>
                </a:solidFill>
                <a:latin typeface="Halyard Text Book" panose="020B0604020202020204" charset="0"/>
              </a:rPr>
              <a:t>Explore additional employment benefits that can be offered to help recruitment (like supervision hours)</a:t>
            </a:r>
          </a:p>
          <a:p>
            <a:pPr marL="342900" indent="-342900"/>
            <a:r>
              <a:rPr lang="en-US" sz="2000" dirty="0">
                <a:solidFill>
                  <a:prstClr val="black"/>
                </a:solidFill>
                <a:latin typeface="Halyard Text Book" panose="020B0604020202020204" charset="0"/>
              </a:rPr>
              <a:t>Encourage use of interns and other provider types</a:t>
            </a:r>
          </a:p>
        </p:txBody>
      </p:sp>
      <p:pic>
        <p:nvPicPr>
          <p:cNvPr id="20" name="Picture Placeholder 24" descr="User with solid fill">
            <a:extLst>
              <a:ext uri="{FF2B5EF4-FFF2-40B4-BE49-F238E27FC236}">
                <a16:creationId xmlns:a16="http://schemas.microsoft.com/office/drawing/2014/main" id="{7D3DCBB9-956D-1548-057B-F35ACD64D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250097" y="873455"/>
            <a:ext cx="755862" cy="755862"/>
          </a:xfrm>
          <a:prstGeom prst="rect">
            <a:avLst/>
          </a:prstGeom>
        </p:spPr>
      </p:pic>
      <p:pic>
        <p:nvPicPr>
          <p:cNvPr id="21" name="Picture Placeholder 26" descr="Clock with solid fill">
            <a:extLst>
              <a:ext uri="{FF2B5EF4-FFF2-40B4-BE49-F238E27FC236}">
                <a16:creationId xmlns:a16="http://schemas.microsoft.com/office/drawing/2014/main" id="{71EBDB8C-8E70-833E-41F8-073B0E1F1A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031861" y="873455"/>
            <a:ext cx="755862" cy="755862"/>
          </a:xfrm>
          <a:prstGeom prst="rect">
            <a:avLst/>
          </a:prstGeom>
        </p:spPr>
      </p:pic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A2259B87-A93B-2700-7FB3-7C5F311DAB59}"/>
              </a:ext>
            </a:extLst>
          </p:cNvPr>
          <p:cNvSpPr txBox="1">
            <a:spLocks/>
          </p:cNvSpPr>
          <p:nvPr/>
        </p:nvSpPr>
        <p:spPr>
          <a:xfrm>
            <a:off x="5006051" y="1582554"/>
            <a:ext cx="3148093" cy="220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latin typeface="Halyard Text Book" panose="020B0604020202020204" charset="0"/>
              </a:rPr>
              <a:t>Data</a:t>
            </a:r>
            <a:endParaRPr lang="en-US" b="1" dirty="0">
              <a:latin typeface="Halyard Text Book" panose="020B0604020202020204" charset="0"/>
            </a:endParaRP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1CA64E38-D7CC-FB13-97E7-770A146362D4}"/>
              </a:ext>
            </a:extLst>
          </p:cNvPr>
          <p:cNvSpPr txBox="1">
            <a:spLocks/>
          </p:cNvSpPr>
          <p:nvPr/>
        </p:nvSpPr>
        <p:spPr>
          <a:xfrm>
            <a:off x="4775989" y="2102066"/>
            <a:ext cx="3611446" cy="3427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Halyard Text Book" panose="020B0604020202020204" charset="0"/>
              </a:rPr>
              <a:t>Issues</a:t>
            </a:r>
            <a:endParaRPr lang="en-US" sz="2000" dirty="0">
              <a:latin typeface="Halyard Text Book" panose="020B0604020202020204" charset="0"/>
            </a:endParaRPr>
          </a:p>
          <a:p>
            <a:pPr marL="342900" indent="-342900"/>
            <a:r>
              <a:rPr lang="en-US" sz="2000" dirty="0">
                <a:latin typeface="Halyard Text Book" panose="020B0604020202020204" charset="0"/>
              </a:rPr>
              <a:t>Data collection sources</a:t>
            </a:r>
          </a:p>
          <a:p>
            <a:pPr marL="342900" indent="-342900"/>
            <a:r>
              <a:rPr lang="en-US" sz="2000" dirty="0">
                <a:latin typeface="Halyard Text Book" panose="020B0604020202020204" charset="0"/>
              </a:rPr>
              <a:t>Missing reports</a:t>
            </a:r>
          </a:p>
          <a:p>
            <a:pPr marL="0" indent="0">
              <a:buNone/>
            </a:pPr>
            <a:r>
              <a:rPr lang="en-US" sz="2000" b="1" dirty="0">
                <a:latin typeface="Halyard Text Book" panose="020B0604020202020204" charset="0"/>
              </a:rPr>
              <a:t>Actions</a:t>
            </a:r>
          </a:p>
          <a:p>
            <a:pPr marL="342900" indent="-342900"/>
            <a:r>
              <a:rPr lang="en-US" sz="2000" dirty="0">
                <a:latin typeface="Halyard Text Book" panose="020B0604020202020204" charset="0"/>
              </a:rPr>
              <a:t>Data reviewed in 1-1 meetings with HRIs for accuracy</a:t>
            </a:r>
          </a:p>
          <a:p>
            <a:pPr marL="342900" indent="-342900"/>
            <a:r>
              <a:rPr lang="en-US" sz="2000" dirty="0">
                <a:latin typeface="Halyard Text Book" panose="020B0604020202020204" charset="0"/>
              </a:rPr>
              <a:t>ARPA Power BI dashboard is being built with direct TRAYT data to reconcile manual reports</a:t>
            </a:r>
          </a:p>
          <a:p>
            <a:pPr marL="342900" indent="-342900"/>
            <a:r>
              <a:rPr lang="en-US" sz="2000" dirty="0">
                <a:latin typeface="Halyard Text Book" panose="020B0604020202020204" charset="0"/>
              </a:rPr>
              <a:t>Missing reports requested/escalated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355C4B7B-4E27-684D-3C84-F666F65390A8}"/>
              </a:ext>
            </a:extLst>
          </p:cNvPr>
          <p:cNvSpPr txBox="1">
            <a:spLocks/>
          </p:cNvSpPr>
          <p:nvPr/>
        </p:nvSpPr>
        <p:spPr>
          <a:xfrm>
            <a:off x="1055597" y="1582554"/>
            <a:ext cx="3148093" cy="220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Halyard Text Book" panose="020B0604020202020204" charset="0"/>
              </a:rPr>
              <a:t>Staffing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29F940C3-922E-8D4A-9CDF-E79925A84384}"/>
              </a:ext>
            </a:extLst>
          </p:cNvPr>
          <p:cNvSpPr txBox="1">
            <a:spLocks/>
          </p:cNvSpPr>
          <p:nvPr/>
        </p:nvSpPr>
        <p:spPr>
          <a:xfrm>
            <a:off x="8573928" y="2102066"/>
            <a:ext cx="3643654" cy="3427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Halyard Text Book" panose="020B0604020202020204" charset="0"/>
              </a:rPr>
              <a:t>Issues</a:t>
            </a:r>
            <a:endParaRPr lang="en-US" sz="2000" dirty="0">
              <a:latin typeface="Halyard Text Book" panose="020B0604020202020204" charset="0"/>
            </a:endParaRPr>
          </a:p>
          <a:p>
            <a:pPr marL="342900" indent="-342900"/>
            <a:r>
              <a:rPr lang="en-US" sz="2000" dirty="0">
                <a:latin typeface="Halyard Text Book" panose="020B0604020202020204" charset="0"/>
              </a:rPr>
              <a:t>Delays due to fellowship/residency cycle</a:t>
            </a:r>
          </a:p>
          <a:p>
            <a:pPr marL="0" indent="0">
              <a:buNone/>
            </a:pPr>
            <a:r>
              <a:rPr lang="en-US" sz="2000" b="1" dirty="0">
                <a:latin typeface="Halyard Text Book" panose="020B0604020202020204" charset="0"/>
              </a:rPr>
              <a:t>Actions</a:t>
            </a:r>
          </a:p>
          <a:p>
            <a:pPr marL="342900" indent="-342900"/>
            <a:r>
              <a:rPr lang="en-US" sz="2000" dirty="0">
                <a:latin typeface="Halyard Text Book" panose="020B0604020202020204" charset="0"/>
              </a:rPr>
              <a:t>Revise goals based on actual onboarding timelines</a:t>
            </a:r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09DDDCF6-B487-31EB-1F62-02AD7312DED9}"/>
              </a:ext>
            </a:extLst>
          </p:cNvPr>
          <p:cNvSpPr txBox="1">
            <a:spLocks/>
          </p:cNvSpPr>
          <p:nvPr/>
        </p:nvSpPr>
        <p:spPr>
          <a:xfrm>
            <a:off x="8835746" y="1582554"/>
            <a:ext cx="3148093" cy="2208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latin typeface="Halyard Text Book" panose="020B0604020202020204" charset="0"/>
              </a:rPr>
              <a:t>Timing</a:t>
            </a:r>
            <a:endParaRPr lang="en-US" b="1" dirty="0">
              <a:latin typeface="Halyard Text Boo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2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F68CB-9757-C0FC-ED15-7E95C19EC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8" t="26218" r="39753" b="21424"/>
          <a:stretch/>
        </p:blipFill>
        <p:spPr>
          <a:xfrm>
            <a:off x="950496" y="830317"/>
            <a:ext cx="10825735" cy="5526033"/>
          </a:xfrm>
          <a:prstGeom prst="rect">
            <a:avLst/>
          </a:prstGeom>
        </p:spPr>
      </p:pic>
      <p:sp>
        <p:nvSpPr>
          <p:cNvPr id="6" name="Title 27">
            <a:extLst>
              <a:ext uri="{FF2B5EF4-FFF2-40B4-BE49-F238E27FC236}">
                <a16:creationId xmlns:a16="http://schemas.microsoft.com/office/drawing/2014/main" id="{A872E817-7826-19CB-963B-8DE91D29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96" y="125212"/>
            <a:ext cx="11047751" cy="863174"/>
          </a:xfrm>
        </p:spPr>
        <p:txBody>
          <a:bodyPr>
            <a:normAutofit/>
          </a:bodyPr>
          <a:lstStyle/>
          <a:p>
            <a:r>
              <a:rPr lang="en-US" dirty="0"/>
              <a:t>CPAN ARPA Metric Overview</a:t>
            </a:r>
          </a:p>
        </p:txBody>
      </p:sp>
    </p:spTree>
    <p:extLst>
      <p:ext uri="{BB962C8B-B14F-4D97-AF65-F5344CB8AC3E}">
        <p14:creationId xmlns:p14="http://schemas.microsoft.com/office/powerpoint/2010/main" val="208884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7A439-D728-A187-5813-05C88F174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4" t="25558" r="36688" b="21165"/>
          <a:stretch/>
        </p:blipFill>
        <p:spPr>
          <a:xfrm>
            <a:off x="890440" y="882870"/>
            <a:ext cx="10935655" cy="5406234"/>
          </a:xfrm>
          <a:prstGeom prst="rect">
            <a:avLst/>
          </a:prstGeom>
        </p:spPr>
      </p:pic>
      <p:sp>
        <p:nvSpPr>
          <p:cNvPr id="3" name="Title 27">
            <a:extLst>
              <a:ext uri="{FF2B5EF4-FFF2-40B4-BE49-F238E27FC236}">
                <a16:creationId xmlns:a16="http://schemas.microsoft.com/office/drawing/2014/main" id="{101BFCD5-9E0A-C122-0236-CE43B66A4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96" y="125212"/>
            <a:ext cx="11047751" cy="863174"/>
          </a:xfrm>
        </p:spPr>
        <p:txBody>
          <a:bodyPr>
            <a:normAutofit/>
          </a:bodyPr>
          <a:lstStyle/>
          <a:p>
            <a:r>
              <a:rPr lang="en-US" dirty="0"/>
              <a:t>CPWE ARPA Metric Overview</a:t>
            </a:r>
          </a:p>
        </p:txBody>
      </p:sp>
    </p:spTree>
    <p:extLst>
      <p:ext uri="{BB962C8B-B14F-4D97-AF65-F5344CB8AC3E}">
        <p14:creationId xmlns:p14="http://schemas.microsoft.com/office/powerpoint/2010/main" val="180891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B7EDDD-AAC1-4051-B68F-4160172F0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8" t="23703" r="38926" b="20907"/>
          <a:stretch/>
        </p:blipFill>
        <p:spPr>
          <a:xfrm>
            <a:off x="953375" y="704193"/>
            <a:ext cx="10577444" cy="5652157"/>
          </a:xfrm>
          <a:prstGeom prst="rect">
            <a:avLst/>
          </a:prstGeom>
        </p:spPr>
      </p:pic>
      <p:sp>
        <p:nvSpPr>
          <p:cNvPr id="3" name="Title 27">
            <a:extLst>
              <a:ext uri="{FF2B5EF4-FFF2-40B4-BE49-F238E27FC236}">
                <a16:creationId xmlns:a16="http://schemas.microsoft.com/office/drawing/2014/main" id="{DC8BA8F6-30A5-D2F5-C8AE-87A1AFE9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96" y="125212"/>
            <a:ext cx="11047751" cy="863174"/>
          </a:xfrm>
        </p:spPr>
        <p:txBody>
          <a:bodyPr>
            <a:normAutofit/>
          </a:bodyPr>
          <a:lstStyle/>
          <a:p>
            <a:r>
              <a:rPr lang="en-US" dirty="0"/>
              <a:t>TCHATT ARPA Metric Overview</a:t>
            </a:r>
          </a:p>
        </p:txBody>
      </p:sp>
    </p:spTree>
    <p:extLst>
      <p:ext uri="{BB962C8B-B14F-4D97-AF65-F5344CB8AC3E}">
        <p14:creationId xmlns:p14="http://schemas.microsoft.com/office/powerpoint/2010/main" val="189134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409A22-4FA0-E151-281B-71C3BE5681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698B2-2B9B-44E9-2B68-4FE2D50A83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7" ma:contentTypeDescription="Create a new document." ma:contentTypeScope="" ma:versionID="c9b99145b013152f2800ea016eb62efb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b910f8455d27ecf63bf9ca063884c22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2018a4d9-e5a5-428b-a312-dfd840ba6b63">
      <Terms xmlns="http://schemas.microsoft.com/office/infopath/2007/PartnerControls"/>
    </lcf76f155ced4ddcb4097134ff3c332f>
    <Comments xmlns="2018a4d9-e5a5-428b-a312-dfd840ba6b63" xsi:nil="true"/>
    <SharedWithUsers xmlns="ef95f5f0-dadb-470a-94cb-364b588c356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C91225-414F-475E-AC5C-BD6CFE82A210}"/>
</file>

<file path=customXml/itemProps3.xml><?xml version="1.0" encoding="utf-8"?>
<ds:datastoreItem xmlns:ds="http://schemas.openxmlformats.org/officeDocument/2006/customXml" ds:itemID="{E24D2939-55FE-41E3-A406-BB09ACF739B0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2018a4d9-e5a5-428b-a312-dfd840ba6b63"/>
    <ds:schemaRef ds:uri="ef95f5f0-dadb-470a-94cb-364b588c35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TCMHCC template</Template>
  <TotalTime>56</TotalTime>
  <Words>151</Words>
  <Application>Microsoft Office PowerPoint</Application>
  <PresentationFormat>Widescreen</PresentationFormat>
  <Paragraphs>41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Halyard Display Light</vt:lpstr>
      <vt:lpstr>Halyard Text</vt:lpstr>
      <vt:lpstr>Halyard Display</vt:lpstr>
      <vt:lpstr>Halyard Text Book</vt:lpstr>
      <vt:lpstr>Office Theme</vt:lpstr>
      <vt:lpstr>ARPA Project Overview</vt:lpstr>
      <vt:lpstr>PowerPoint Presentation</vt:lpstr>
      <vt:lpstr>Risks and Actions</vt:lpstr>
      <vt:lpstr>CPAN ARPA Metric Overview</vt:lpstr>
      <vt:lpstr>CPWE ARPA Metric Overview</vt:lpstr>
      <vt:lpstr>TCHATT ARPA Metric 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Sarah</dc:creator>
  <cp:lastModifiedBy>McLaughlin, Sarah</cp:lastModifiedBy>
  <cp:revision>5</cp:revision>
  <dcterms:created xsi:type="dcterms:W3CDTF">2023-07-13T16:57:57Z</dcterms:created>
  <dcterms:modified xsi:type="dcterms:W3CDTF">2023-07-13T17:54:48Z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25100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