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334" r:id="rId7"/>
    <p:sldId id="335" r:id="rId8"/>
    <p:sldId id="257" r:id="rId9"/>
    <p:sldId id="260" r:id="rId10"/>
    <p:sldId id="33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aramond" panose="02020404030301010803" pitchFamily="18" charset="0"/>
      <p:regular r:id="rId17"/>
      <p:bold r:id="rId18"/>
      <p:italic r:id="rId19"/>
    </p:embeddedFont>
    <p:embeddedFont>
      <p:font typeface="Halyard Display" panose="020B0604020202020204" charset="0"/>
      <p:regular r:id="rId20"/>
      <p:bold r:id="rId21"/>
      <p:italic r:id="rId22"/>
    </p:embeddedFont>
    <p:embeddedFont>
      <p:font typeface="Halyard Display Light" panose="020B0604020202020204" charset="0"/>
      <p:regular r:id="rId23"/>
      <p:italic r:id="rId24"/>
    </p:embeddedFont>
    <p:embeddedFont>
      <p:font typeface="Halyard Text" panose="020B0604020202020204" charset="0"/>
      <p:regular r:id="rId25"/>
      <p:bold r:id="rId26"/>
    </p:embeddedFont>
    <p:embeddedFont>
      <p:font typeface="Halyard Text Book" panose="020B060402020202020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3E23874-C7DD-C077-7080-D28D9A394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162" y="405114"/>
            <a:ext cx="4139352" cy="9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EF166A-5E01-246B-CAC8-7A236049E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857" y="6104593"/>
            <a:ext cx="2475749" cy="7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3D2B4D-A6C6-F7B2-BA8D-944FB2C01C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857" y="6082932"/>
            <a:ext cx="2475746" cy="7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8094498-0A80-9DD0-CBCC-351C5E2F7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2F408D6-DCE9-EDD9-D757-D4D8E90AAE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857" y="6082932"/>
            <a:ext cx="2475746" cy="758197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1" y="10527"/>
            <a:ext cx="12179299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03599-0202-4563-9D83-78849D7CDC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86187"/>
            <a:ext cx="12192000" cy="41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142111"/>
            <a:ext cx="3794125" cy="592312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Garamond" panose="02020404030301010803" pitchFamily="18" charset="0"/>
              </a:rPr>
              <a:t>PeriPAN</a:t>
            </a:r>
            <a:endParaRPr lang="en-US" sz="54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5400" b="1" dirty="0">
                <a:solidFill>
                  <a:srgbClr val="FFFFFF"/>
                </a:solidFill>
                <a:latin typeface="Garamond" panose="02020404030301010803" pitchFamily="18" charset="0"/>
              </a:rPr>
              <a:t>Pilot-wide</a:t>
            </a:r>
            <a:endParaRPr lang="en-US" sz="54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5400" b="1" dirty="0">
                <a:solidFill>
                  <a:srgbClr val="FFFFFF"/>
                </a:solidFill>
                <a:latin typeface="Garamond" panose="02020404030301010803" pitchFamily="18" charset="0"/>
              </a:rPr>
              <a:t>Enrollment</a:t>
            </a:r>
            <a:endParaRPr lang="en-US" sz="54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5400" b="1" dirty="0">
                <a:solidFill>
                  <a:srgbClr val="FFFFFF"/>
                </a:solidFill>
                <a:latin typeface="Garamond" panose="02020404030301010803" pitchFamily="18" charset="0"/>
              </a:rPr>
              <a:t>43%</a:t>
            </a:r>
            <a:endParaRPr lang="en-US" sz="54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9DB33E2-4073-498F-AF57-56B54FBAF25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630723" y="1274635"/>
            <a:ext cx="7493454" cy="438793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142111"/>
            <a:ext cx="3794125" cy="592312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Garamond" panose="02020404030301010803" pitchFamily="18" charset="0"/>
              </a:rPr>
              <a:t>PeriPAN</a:t>
            </a:r>
            <a:endParaRPr lang="en-US" sz="54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5400" b="1" dirty="0">
                <a:solidFill>
                  <a:srgbClr val="FFFFFF"/>
                </a:solidFill>
                <a:latin typeface="Garamond" panose="02020404030301010803" pitchFamily="18" charset="0"/>
              </a:rPr>
              <a:t>Consult Activity</a:t>
            </a:r>
            <a:endParaRPr lang="en-US" sz="54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229AC9-2F4A-4DF4-BE7E-6085DDC1BEF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641658" y="1310899"/>
            <a:ext cx="7521612" cy="42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3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142111"/>
            <a:ext cx="3794125" cy="592312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Garamond" panose="02020404030301010803" pitchFamily="18" charset="0"/>
              </a:rPr>
              <a:t>PeriPAN</a:t>
            </a:r>
            <a:endParaRPr lang="en-US" sz="54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5400" b="1" dirty="0">
                <a:solidFill>
                  <a:srgbClr val="FFFFFF"/>
                </a:solidFill>
                <a:latin typeface="Garamond" panose="02020404030301010803" pitchFamily="18" charset="0"/>
              </a:rPr>
              <a:t>Consult Activity</a:t>
            </a:r>
            <a:endParaRPr lang="en-US" sz="54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D0BBF-A4D9-480B-8868-29FAF660BD3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626651" y="1263395"/>
            <a:ext cx="7579615" cy="43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PeriPAN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1303143"/>
            <a:ext cx="11047751" cy="4452973"/>
          </a:xfrm>
        </p:spPr>
        <p:txBody>
          <a:bodyPr/>
          <a:lstStyle/>
          <a:p>
            <a:r>
              <a:rPr lang="en-US" u="sng" dirty="0">
                <a:latin typeface="Garamond" panose="02020404030301010803" pitchFamily="18" charset="0"/>
              </a:rPr>
              <a:t>Upcoming Webinar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"Suicide Risk and Safety Assessment in Perinatal Mental Health" </a:t>
            </a:r>
          </a:p>
          <a:p>
            <a:r>
              <a:rPr lang="en-US" dirty="0">
                <a:latin typeface="Garamond" panose="02020404030301010803" pitchFamily="18" charset="0"/>
              </a:rPr>
              <a:t>May 16, 2023 | 12:00-1:00 pm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u="sng" dirty="0">
                <a:latin typeface="Garamond" panose="02020404030301010803" pitchFamily="18" charset="0"/>
              </a:rPr>
              <a:t>Project ECHO Launch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"Introduction to ECHO" | May 9, 2023</a:t>
            </a:r>
          </a:p>
          <a:p>
            <a:r>
              <a:rPr lang="en-US" dirty="0">
                <a:latin typeface="Garamond" panose="02020404030301010803" pitchFamily="18" charset="0"/>
              </a:rPr>
              <a:t>"Screening and Diagnosis of Anxiety and Depression in the Pregnancy and Postpartum Period" | May 23, 2023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u="sng" dirty="0">
                <a:latin typeface="Garamond" panose="02020404030301010803" pitchFamily="18" charset="0"/>
              </a:rPr>
              <a:t>PeriPAN Promotional Video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Filming in Austin</a:t>
            </a:r>
            <a:endParaRPr lang="en-US" sz="3200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May 16th</a:t>
            </a:r>
            <a:endParaRPr lang="en-US" sz="3200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Guest Collaborator: UTSW OB</a:t>
            </a:r>
            <a:endParaRPr lang="en-US" sz="3200" dirty="0">
              <a:latin typeface="Garamond" panose="02020404030301010803" pitchFamily="18" charset="0"/>
            </a:endParaRPr>
          </a:p>
          <a:p>
            <a:pPr algn="ctr"/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45" y="268495"/>
            <a:ext cx="10165830" cy="129889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latin typeface="Garamond" panose="02020404030301010803" pitchFamily="18" charset="0"/>
              </a:rPr>
              <a:t>PeriPAN Webinar Activity</a:t>
            </a:r>
            <a:endParaRPr lang="en-US" sz="48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20DF-F8A1-40CB-BF2A-91A26ADB7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9"/>
          <a:stretch/>
        </p:blipFill>
        <p:spPr>
          <a:xfrm>
            <a:off x="1132782" y="1446522"/>
            <a:ext cx="4107842" cy="2596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56755-495B-4ED6-85D7-727D33B9A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226" y="4185141"/>
            <a:ext cx="4213290" cy="2672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F891DC-DBBA-4848-9F8A-282CB99A39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39"/>
          <a:stretch/>
        </p:blipFill>
        <p:spPr>
          <a:xfrm>
            <a:off x="7526869" y="1446523"/>
            <a:ext cx="3954896" cy="2596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DA3E8E-7C35-47A4-B9E2-E7663F550381}"/>
              </a:ext>
            </a:extLst>
          </p:cNvPr>
          <p:cNvSpPr txBox="1"/>
          <p:nvPr/>
        </p:nvSpPr>
        <p:spPr>
          <a:xfrm>
            <a:off x="7097086" y="4244297"/>
            <a:ext cx="4384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Garamond" panose="02020404030301010803" pitchFamily="18" charset="0"/>
              </a:rPr>
              <a:t>Regional Participation</a:t>
            </a:r>
          </a:p>
          <a:p>
            <a:pPr algn="ctr"/>
            <a:endParaRPr lang="en-US" sz="2000" dirty="0">
              <a:latin typeface="Garamond" panose="02020404030301010803" pitchFamily="18" charset="0"/>
            </a:endParaRP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Pilot Regions Represented (4)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UT Dell | UTSW | BCM | TTUHSC</a:t>
            </a:r>
          </a:p>
          <a:p>
            <a:pPr algn="ctr"/>
            <a:endParaRPr lang="en-US" sz="2000" dirty="0">
              <a:latin typeface="Garamond" panose="02020404030301010803" pitchFamily="18" charset="0"/>
            </a:endParaRP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Outside of Pilot Regions Represented (7)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TAMU | UTSA | UTRGV | UTH    UTT | UNT | UTMB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A72400-D007-4540-BF01-61BAB2DF0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93" y="2363955"/>
            <a:ext cx="828791" cy="762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E580D6-15AB-4C1C-9309-7E423645D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4956" y="2316323"/>
            <a:ext cx="1028844" cy="857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0DDFAE-4445-43EC-8C03-45E89480F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420" y="5135752"/>
            <a:ext cx="971686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4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7AA1-A6EB-460D-B91A-0E74C16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165433"/>
            <a:ext cx="11047751" cy="863174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Garamond" panose="02020404030301010803" pitchFamily="18" charset="0"/>
              </a:rPr>
              <a:t>Upcoming Webinar Schedule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559EB-FB79-40BB-B5CB-3A2DDBCA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9D96A2-D79F-4F60-88D2-6C48B3F7857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863753" y="1028607"/>
            <a:ext cx="8464492" cy="50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6" ma:contentTypeDescription="Create a new document." ma:contentTypeScope="" ma:versionID="be82dfd0f656d7552e061c4b79aaa0e2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138bd8bace7eae73466e6c890fc0711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95f5f0-dadb-470a-94cb-364b588c356d">
      <UserInfo>
        <DisplayName/>
        <AccountId xsi:nil="true"/>
        <AccountType/>
      </UserInfo>
    </SharedWithUsers>
    <lcf76f155ced4ddcb4097134ff3c332f xmlns="2018a4d9-e5a5-428b-a312-dfd840ba6b63">
      <Terms xmlns="http://schemas.microsoft.com/office/infopath/2007/PartnerControls"/>
    </lcf76f155ced4ddcb4097134ff3c332f>
    <TaxCatchAll xmlns="bc6d5123-e1cb-4a6a-adf0-63854dce486e" xsi:nil="true"/>
    <Comments xmlns="2018a4d9-e5a5-428b-a312-dfd840ba6b63" xsi:nil="true"/>
    <MediaLengthInSeconds xmlns="2018a4d9-e5a5-428b-a312-dfd840ba6b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0A2890-7F8E-421A-BD2A-1A948B61D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A270E0-5534-4D1E-AF7D-204E9DA2801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bc6d5123-e1cb-4a6a-adf0-63854dce486e"/>
    <ds:schemaRef ds:uri="ef95f5f0-dadb-470a-94cb-364b588c356d"/>
    <ds:schemaRef ds:uri="http://schemas.microsoft.com/office/infopath/2007/PartnerControls"/>
    <ds:schemaRef ds:uri="2018a4d9-e5a5-428b-a312-dfd840ba6b6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E09E3E-989C-45E9-B06A-15F6027FCF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127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Halyard Text Book</vt:lpstr>
      <vt:lpstr>Garamond</vt:lpstr>
      <vt:lpstr>Halyard Display Light</vt:lpstr>
      <vt:lpstr>Halyard Display</vt:lpstr>
      <vt:lpstr>Arial</vt:lpstr>
      <vt:lpstr>Calibri</vt:lpstr>
      <vt:lpstr>Halyard Text</vt:lpstr>
      <vt:lpstr>Office Theme</vt:lpstr>
      <vt:lpstr>PowerPoint Presentation</vt:lpstr>
      <vt:lpstr>PowerPoint Presentation</vt:lpstr>
      <vt:lpstr>PowerPoint Presentation</vt:lpstr>
      <vt:lpstr>PowerPoint Presentation</vt:lpstr>
      <vt:lpstr>PeriPAN Updates</vt:lpstr>
      <vt:lpstr>PeriPAN Webinar Activity</vt:lpstr>
      <vt:lpstr>Upcoming Webinar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Karimifar, Mohamad</dc:creator>
  <cp:lastModifiedBy>sarah.wakefield</cp:lastModifiedBy>
  <cp:revision>8</cp:revision>
  <dcterms:created xsi:type="dcterms:W3CDTF">2022-06-27T17:01:15Z</dcterms:created>
  <dcterms:modified xsi:type="dcterms:W3CDTF">2023-05-15T16:23:45Z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