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87" r:id="rId4"/>
    <p:sldId id="286" r:id="rId5"/>
    <p:sldId id="288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A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216" autoAdjust="0"/>
  </p:normalViewPr>
  <p:slideViewPr>
    <p:cSldViewPr snapToGrid="0">
      <p:cViewPr varScale="1">
        <p:scale>
          <a:sx n="79" d="100"/>
          <a:sy n="79" d="100"/>
        </p:scale>
        <p:origin x="9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8B46F-7EA1-4DCD-98FA-BB871DCA8078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FFCDB-C622-4A89-9B5E-3F33CEAB0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53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DFFCDB-C622-4A89-9B5E-3F33CEAB02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25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DFFCDB-C622-4A89-9B5E-3F33CEAB02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94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83343-382A-4618-ACA6-5B0AB83AD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C5E818-02BA-4405-82FE-F4F14307F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951B4-EB51-4263-A314-FB4612EFC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A90C7-A9E8-4BFF-9A93-99463B07B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150B0-49DE-4C1D-A79F-F5DE952D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0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C741A-2962-44D0-A2BF-AD567F055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1B099-EA05-41CD-85EA-884B3F651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08B05-0A67-4BD9-ADD6-026B0422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074FF-506C-4133-B46B-66A3D9C52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16754-CA25-4BDA-8C2F-7B60C48F8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6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60C19D-2925-409C-AE23-283AE5ECC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CB140-F43B-4F45-A381-AE0F3D0FB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B89FE-04E7-4309-A06A-40822EE31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546F6-4816-4A27-A16D-B3822937E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BEB14-A77C-4D7D-B7A5-F52335C40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3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4826A-E633-445F-93EA-5A6B89BBF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DFC1A-4A39-4186-9E4A-37DB38C3B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34240-5F97-44FE-8876-0859DAC8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86284-3AC1-42BD-891A-B2014D7D9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64784-5FD2-44F9-BE5E-B84246A5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5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AC8BF-5821-47EA-A882-29E33BF5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1FA27-1506-41F4-8E2A-76C73D211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6B3E0-D1C9-4095-B1FD-84BFBE79C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30CA7-5667-4C49-AB71-520F3A5E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6BB45-0B92-422C-A9CF-B1299D04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A4D60-DA2C-4DA8-9B08-AD5C6DA15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C23DE-B4F1-4A2A-A928-3CEC3A0C2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C83B3-3A60-45CF-9F00-F15E3759F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51CC9B-EE10-4E13-B7D1-F7E769858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5CD21-DEA4-490D-95E5-E05B1D0F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C0B92-EE40-4F71-9FAE-456385086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7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7E4B-1F83-4909-83C7-D1BB0925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A8D04-F38C-465C-9A12-BC9A012B8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3E3C8E-9000-4914-8D33-E0BF5D3EB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E7D249-CF49-4AB2-8FAD-DA28CC1E20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D8D152-DF83-435C-8AF5-B4052A1F1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055C44-9559-4AE6-BC33-0F6F61673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E7CC3-0CDD-4814-B81F-2524ACF54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A13C27-6E9D-4DE3-BE18-9F432660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4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9A08C-C497-44E1-85C8-E3260804E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08BE8-E61C-441E-9C29-5D1E11455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B3D70-13F4-4AEC-B624-130475F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4301DB-1F10-4810-8C80-83591589F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2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C3C0C9-07BB-4D44-AECE-7EEC2F473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DDECFC-3561-4EA7-831D-5060B01D7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DFEB2-38A9-4B51-A333-C56AAB8E2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0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959A6-C9BE-4412-8C88-DDD9ED87A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2AB47-ACE4-42B0-A0D7-701563C3E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92044-CDE2-4D54-BBDD-9FF8FE7C01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6ACB1-249F-4B59-BAB0-293F1BE30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6ADEE-EDB1-41F9-AA7B-872447DE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41052-D25F-4E8B-B866-72E70A2B2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7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99CA5-DD50-4E54-8388-7935E40E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8296B3-E5C7-46A1-B9D3-14C6C8952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63B572-D6EC-4204-955D-96AD0A614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42632-79C7-4F94-B20A-2917C642F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9D4A-4438-4F82-91F2-AADB990111E3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2676B-1A4B-4F33-95D1-59D94F2F7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E33D4-08C1-4927-B318-10330810F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9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BE7739-3A62-43B5-85DD-706750EC5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4D13B-6BF1-4B61-A8F0-1F73D0646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B262C-9E0B-4EDF-95C3-C8ED315F0F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9D4A-4438-4F82-91F2-AADB990111E3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B0C6A-660C-4E78-883C-BD0950703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26B9D-80FC-4D1C-998F-6C5DF7C39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44926-97F8-4109-9D39-9D8DBDC4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6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1B941B-653B-450D-A6E1-989DFBAC9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38" y="1566473"/>
            <a:ext cx="10601325" cy="2166723"/>
          </a:xfrm>
        </p:spPr>
        <p:txBody>
          <a:bodyPr>
            <a:normAutofit/>
          </a:bodyPr>
          <a:lstStyle/>
          <a:p>
            <a:r>
              <a:rPr lang="en-US" sz="6600" dirty="0"/>
              <a:t>Internal Evaluation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55C3D-7EB2-4BEC-B876-DA3080DCC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38" y="4092320"/>
            <a:ext cx="10601325" cy="1144884"/>
          </a:xfrm>
        </p:spPr>
        <p:txBody>
          <a:bodyPr>
            <a:normAutofit/>
          </a:bodyPr>
          <a:lstStyle/>
          <a:p>
            <a:r>
              <a:rPr lang="en-US" dirty="0"/>
              <a:t>September 20, 2022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A9A5357-F1E1-4E43-942D-B1A0D39E40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375"/>
            <a:ext cx="12192000" cy="8096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89329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08F2C-6826-475E-8758-58DEACA55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 for TCHATT Evaluation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62341-F908-437A-82C1-E82BC6AE4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937"/>
            <a:ext cx="10515600" cy="3864032"/>
          </a:xfrm>
        </p:spPr>
        <p:txBody>
          <a:bodyPr>
            <a:normAutofit lnSpcReduction="10000"/>
          </a:bodyPr>
          <a:lstStyle/>
          <a:p>
            <a:pPr marL="466725" marR="0" indent="-41275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Measures one or more key constructs</a:t>
            </a:r>
          </a:p>
          <a:p>
            <a:pPr marL="466725" marR="0" indent="-41275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Broadband</a:t>
            </a:r>
          </a:p>
          <a:p>
            <a:pPr marL="466725" marR="0" indent="-41275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Psychometrically sound</a:t>
            </a:r>
          </a:p>
          <a:p>
            <a:pPr marL="466725" marR="0" indent="-41275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Tested in population of interest (culturally fair)</a:t>
            </a:r>
          </a:p>
          <a:p>
            <a:pPr marL="466725" marR="0" indent="-41275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Sensitive to change</a:t>
            </a:r>
          </a:p>
          <a:p>
            <a:pPr marL="466725" marR="0" indent="-41275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Low burden on families</a:t>
            </a:r>
          </a:p>
          <a:p>
            <a:pPr marL="466725" marR="0" indent="-41275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Low cost or free</a:t>
            </a:r>
          </a:p>
          <a:p>
            <a:pPr marL="466725" marR="0" indent="-41275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Already being built in 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</a:rPr>
              <a:t>Trayt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D4F38B-32F5-446A-BF3C-A2B2F8C69C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375"/>
            <a:ext cx="12192000" cy="8096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5730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08F2C-6826-475E-8758-58DEACA55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Review of TCHATT Evaluation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62341-F908-437A-82C1-E82BC6AE4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937"/>
            <a:ext cx="10515600" cy="3425451"/>
          </a:xfrm>
        </p:spPr>
        <p:txBody>
          <a:bodyPr>
            <a:normAutofit fontScale="92500"/>
          </a:bodyPr>
          <a:lstStyle/>
          <a:p>
            <a:pPr marL="466725" marR="0" indent="-41275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Review of global symptom and functioning scales</a:t>
            </a:r>
          </a:p>
          <a:p>
            <a:pPr marL="466725" marR="0" indent="-41275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Review of team’s existing measures</a:t>
            </a:r>
          </a:p>
          <a:p>
            <a:pPr marL="466725" marR="0" indent="-41275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Recommendations and discussion among TCHATT teams</a:t>
            </a:r>
          </a:p>
          <a:p>
            <a:pPr marL="466725" marR="0" indent="-412750">
              <a:spcBef>
                <a:spcPts val="0"/>
              </a:spcBef>
              <a:spcAft>
                <a:spcPts val="0"/>
              </a:spcAft>
            </a:pPr>
            <a:r>
              <a:rPr lang="en-US" sz="3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Recommendation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All teams collect the Columbia Impairment Scale from a caregiver at program entry (or within a window of entry), at the 4</a:t>
            </a:r>
            <a:r>
              <a:rPr lang="en-US" sz="36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TCHATT session, and every additional 5 sessions (if applicable)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D4F38B-32F5-446A-BF3C-A2B2F8C69C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375"/>
            <a:ext cx="12192000" cy="8096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649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08F2C-6826-475E-8758-58DEACA55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 of the CIS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62341-F908-437A-82C1-E82BC6AE4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273"/>
            <a:ext cx="10515600" cy="4045527"/>
          </a:xfrm>
        </p:spPr>
        <p:txBody>
          <a:bodyPr>
            <a:normAutofit/>
          </a:bodyPr>
          <a:lstStyle/>
          <a:p>
            <a:pPr marL="466725" marR="0" indent="-41275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13 items</a:t>
            </a:r>
          </a:p>
          <a:p>
            <a:pPr marL="466725" marR="0" indent="-41275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Measures general impairment, including impairment with family, peers, and other adults, academic or occupational functioning, and use of leisure time</a:t>
            </a:r>
          </a:p>
          <a:p>
            <a:pPr marL="466725" marR="0" indent="-41275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Unidimensional measure of functioning</a:t>
            </a:r>
          </a:p>
          <a:p>
            <a:pPr marL="466725" marR="0" indent="-41275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Total score ≥ 15 suggests clinically significant functional impairment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D4F38B-32F5-446A-BF3C-A2B2F8C69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375"/>
            <a:ext cx="12192000" cy="8096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34929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08F2C-6826-475E-8758-58DEACA55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Decisions on Specialized Campuses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62341-F908-437A-82C1-E82BC6AE4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7929"/>
            <a:ext cx="10515600" cy="1579758"/>
          </a:xfrm>
        </p:spPr>
        <p:txBody>
          <a:bodyPr>
            <a:normAutofit fontScale="55000" lnSpcReduction="20000"/>
          </a:bodyPr>
          <a:lstStyle/>
          <a:p>
            <a:pPr marL="466725" marR="0" indent="-41275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Decision: Which campuses are included in the “expectation” to be enrolled in TCHATT for statewide expansion? (Does not exclude them from being enrolled)</a:t>
            </a:r>
          </a:p>
          <a:p>
            <a:pPr marL="466725" marR="0" indent="-41275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</a:rPr>
              <a:t>Rationale: Are students at the campus expected to have access to specialized mental health care?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D4F38B-32F5-446A-BF3C-A2B2F8C69C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375"/>
            <a:ext cx="12192000" cy="809625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2EEA527-DFA8-4349-B69F-05C944548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45563"/>
              </p:ext>
            </p:extLst>
          </p:nvPr>
        </p:nvGraphicFramePr>
        <p:xfrm>
          <a:off x="1137920" y="3173031"/>
          <a:ext cx="991616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4896">
                  <a:extLst>
                    <a:ext uri="{9D8B030D-6E8A-4147-A177-3AD203B41FA5}">
                      <a16:colId xmlns:a16="http://schemas.microsoft.com/office/drawing/2014/main" val="2077691793"/>
                    </a:ext>
                  </a:extLst>
                </a:gridCol>
                <a:gridCol w="1853184">
                  <a:extLst>
                    <a:ext uri="{9D8B030D-6E8A-4147-A177-3AD203B41FA5}">
                      <a16:colId xmlns:a16="http://schemas.microsoft.com/office/drawing/2014/main" val="3614450186"/>
                    </a:ext>
                  </a:extLst>
                </a:gridCol>
                <a:gridCol w="3096768">
                  <a:extLst>
                    <a:ext uri="{9D8B030D-6E8A-4147-A177-3AD203B41FA5}">
                      <a16:colId xmlns:a16="http://schemas.microsoft.com/office/drawing/2014/main" val="423512801"/>
                    </a:ext>
                  </a:extLst>
                </a:gridCol>
                <a:gridCol w="1861312">
                  <a:extLst>
                    <a:ext uri="{9D8B030D-6E8A-4147-A177-3AD203B41FA5}">
                      <a16:colId xmlns:a16="http://schemas.microsoft.com/office/drawing/2014/main" val="5133412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Locations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Recommendation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Locations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Recommendation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19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Adult prison / Adult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included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 childhood / Head Start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Include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836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Locked juvenile 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included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Specialized schools (maternity, family violence, foster care)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Include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24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Psychiatric 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included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Recovery high schools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Include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447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General hospital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included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University residential programs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Include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47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Residential treatment 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included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Homebound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Include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74191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568946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5B7319015E448FD1C412E8D3BF38" ma:contentTypeVersion="16" ma:contentTypeDescription="Create a new document." ma:contentTypeScope="" ma:versionID="be82dfd0f656d7552e061c4b79aaa0e2">
  <xsd:schema xmlns:xsd="http://www.w3.org/2001/XMLSchema" xmlns:xs="http://www.w3.org/2001/XMLSchema" xmlns:p="http://schemas.microsoft.com/office/2006/metadata/properties" xmlns:ns2="2018a4d9-e5a5-428b-a312-dfd840ba6b63" xmlns:ns3="ef95f5f0-dadb-470a-94cb-364b588c356d" xmlns:ns4="bc6d5123-e1cb-4a6a-adf0-63854dce486e" targetNamespace="http://schemas.microsoft.com/office/2006/metadata/properties" ma:root="true" ma:fieldsID="138bd8bace7eae73466e6c890fc07110" ns2:_="" ns3:_="" ns4:_="">
    <xsd:import namespace="2018a4d9-e5a5-428b-a312-dfd840ba6b63"/>
    <xsd:import namespace="ef95f5f0-dadb-470a-94cb-364b588c356d"/>
    <xsd:import namespace="bc6d5123-e1cb-4a6a-adf0-63854dce4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Comment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18a4d9-e5a5-428b-a312-dfd840ba6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Comments" ma:index="16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ed3806f-b6ab-496c-883f-16d5fb25bd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95f5f0-dadb-470a-94cb-364b588c356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d5123-e1cb-4a6a-adf0-63854dce486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7b66987-d0bb-4024-bef9-55cd6781fd71}" ma:internalName="TaxCatchAll" ma:showField="CatchAllData" ma:web="ef95f5f0-dadb-470a-94cb-364b588c35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6d5123-e1cb-4a6a-adf0-63854dce486e" xsi:nil="true"/>
    <Comments xmlns="2018a4d9-e5a5-428b-a312-dfd840ba6b63" xsi:nil="true"/>
    <lcf76f155ced4ddcb4097134ff3c332f xmlns="2018a4d9-e5a5-428b-a312-dfd840ba6b6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3DC0AA2-CC1B-4F93-85F2-5CAA550DEC4B}"/>
</file>

<file path=customXml/itemProps2.xml><?xml version="1.0" encoding="utf-8"?>
<ds:datastoreItem xmlns:ds="http://schemas.openxmlformats.org/officeDocument/2006/customXml" ds:itemID="{4963402F-46B4-4C39-AB7F-301BD8DA4EBE}"/>
</file>

<file path=customXml/itemProps3.xml><?xml version="1.0" encoding="utf-8"?>
<ds:datastoreItem xmlns:ds="http://schemas.openxmlformats.org/officeDocument/2006/customXml" ds:itemID="{3ADF651B-9DBD-4085-A432-8EB8E1325AAA}"/>
</file>

<file path=docProps/app.xml><?xml version="1.0" encoding="utf-8"?>
<Properties xmlns="http://schemas.openxmlformats.org/officeDocument/2006/extended-properties" xmlns:vt="http://schemas.openxmlformats.org/officeDocument/2006/docPropsVTypes">
  <TotalTime>2895</TotalTime>
  <Words>260</Words>
  <Application>Microsoft Office PowerPoint</Application>
  <PresentationFormat>Widescreen</PresentationFormat>
  <Paragraphs>50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Internal Evaluation Updates</vt:lpstr>
      <vt:lpstr>Consideration for TCHATT Evaluation Measure</vt:lpstr>
      <vt:lpstr>Review of TCHATT Evaluation Measures</vt:lpstr>
      <vt:lpstr>Summary of the CIS</vt:lpstr>
      <vt:lpstr>Decisions on Specialized Campuses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Inman, Lashelle</dc:creator>
  <cp:lastModifiedBy>Lopez, Molly A</cp:lastModifiedBy>
  <cp:revision>35</cp:revision>
  <dcterms:created xsi:type="dcterms:W3CDTF">2021-10-26T17:47:42Z</dcterms:created>
  <dcterms:modified xsi:type="dcterms:W3CDTF">2022-09-17T14:49:47Z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CF309F36-EEBA-4BD1-A18B-E57347221344</vt:lpwstr>
  </property>
  <property fmtid="{D5CDD505-2E9C-101B-9397-08002B2CF9AE}" pid="3" name="ArticulatePath">
    <vt:lpwstr>TCMHCC-ARPA-Budget-for-Approval-Feb-2022-Final</vt:lpwstr>
  </property>
  <property fmtid="{D5CDD505-2E9C-101B-9397-08002B2CF9AE}" pid="4" name="ContentTypeId">
    <vt:lpwstr>0x01010056055B7319015E448FD1C412E8D3BF38</vt:lpwstr>
  </property>
</Properties>
</file>