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  <p:sldMasterId id="2147483659" r:id="rId2"/>
    <p:sldMasterId id="2147483669" r:id="rId3"/>
  </p:sldMasterIdLst>
  <p:notesMasterIdLst>
    <p:notesMasterId r:id="rId7"/>
  </p:notesMasterIdLst>
  <p:sldIdLst>
    <p:sldId id="734" r:id="rId4"/>
    <p:sldId id="712" r:id="rId5"/>
    <p:sldId id="733" r:id="rId6"/>
  </p:sldIdLst>
  <p:sldSz cx="9144000" cy="5143500" type="screen16x9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3540F3E4-3A56-594D-A98C-62123F4F527F}">
          <p14:sldIdLst>
            <p14:sldId id="734"/>
            <p14:sldId id="712"/>
            <p14:sldId id="7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31F"/>
    <a:srgbClr val="BF5700"/>
    <a:srgbClr val="C01338"/>
    <a:srgbClr val="C00000"/>
    <a:srgbClr val="79C82A"/>
    <a:srgbClr val="DE7E7A"/>
    <a:srgbClr val="D61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0955" autoAdjust="0"/>
  </p:normalViewPr>
  <p:slideViewPr>
    <p:cSldViewPr>
      <p:cViewPr varScale="1">
        <p:scale>
          <a:sx n="91" d="100"/>
          <a:sy n="91" d="100"/>
        </p:scale>
        <p:origin x="57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10/21/2022</a:t>
            </a:fld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" y="700088"/>
            <a:ext cx="62039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799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343"/>
            <a:ext cx="7772400" cy="110299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33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4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021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70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29489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78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98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4470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4470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75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96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13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908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478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291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50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15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95300" y="1200150"/>
            <a:ext cx="7886700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95300" y="33337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Insert your subtitle or any additional description text here up to</a:t>
            </a:r>
            <a:br>
              <a:rPr lang="en-US" dirty="0"/>
            </a:br>
            <a:r>
              <a:rPr lang="en-US" dirty="0"/>
              <a:t>two lines of text or you can delete this text box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28650" y="3105150"/>
            <a:ext cx="561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/>
          <p:cNvSpPr txBox="1">
            <a:spLocks/>
          </p:cNvSpPr>
          <p:nvPr userDrawn="1"/>
        </p:nvSpPr>
        <p:spPr>
          <a:xfrm>
            <a:off x="490384" y="41719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050" b="0" i="0" cap="all" baseline="0" dirty="0">
                <a:latin typeface="Arial Black" charset="0"/>
              </a:rPr>
              <a:t>Presenter or speaker name</a:t>
            </a:r>
          </a:p>
          <a:p>
            <a:pPr fontAlgn="auto">
              <a:lnSpc>
                <a:spcPct val="30000"/>
              </a:lnSpc>
              <a:spcAft>
                <a:spcPts val="0"/>
              </a:spcAft>
            </a:pPr>
            <a:r>
              <a:rPr lang="en-US" sz="1050" dirty="0"/>
              <a:t>Position/Role,</a:t>
            </a:r>
            <a:r>
              <a:rPr lang="en-US" sz="1050" baseline="0" dirty="0"/>
              <a:t> The University of Texas at Austin</a:t>
            </a:r>
            <a:endParaRPr lang="en-US" sz="1050" dirty="0"/>
          </a:p>
        </p:txBody>
      </p:sp>
      <p:sp>
        <p:nvSpPr>
          <p:cNvPr id="16" name="Text Placeholder 9"/>
          <p:cNvSpPr txBox="1">
            <a:spLocks/>
          </p:cNvSpPr>
          <p:nvPr userDrawn="1"/>
        </p:nvSpPr>
        <p:spPr>
          <a:xfrm>
            <a:off x="548640" y="457200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b="0" i="0" cap="all" baseline="0" dirty="0">
                <a:latin typeface="Arial Black" charset="0"/>
              </a:rPr>
              <a:t>Month 20xx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50332291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800" b="1" i="0" kern="800" cap="all" normalizeH="0" baseline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400" b="0" i="0" kern="120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10"/>
            <a:ext cx="8229600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8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7" r:id="rId5"/>
    <p:sldLayoutId id="214748366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972"/>
            <a:ext cx="822960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16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7" r:id="rId5"/>
    <p:sldLayoutId id="214748367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rachael.holt@austin.utexas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28650" y="3105150"/>
            <a:ext cx="561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"/>
          <p:cNvSpPr txBox="1">
            <a:spLocks/>
          </p:cNvSpPr>
          <p:nvPr/>
        </p:nvSpPr>
        <p:spPr>
          <a:xfrm>
            <a:off x="584735" y="4171950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cs typeface="Arial" charset="0"/>
              </a:rPr>
              <a:t>Linda haster</a:t>
            </a:r>
          </a:p>
          <a:p>
            <a:pPr marL="0" marR="0" lvl="0" indent="0" algn="l" defTabSz="914400" rtl="0" eaLnBrk="1" fontAlgn="auto" latinLnBrk="0" hangingPunct="1">
              <a:lnSpc>
                <a:spcPct val="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Associate Director - SPAA, Office of Sponsored Projects, The University of Texas at Austin</a:t>
            </a:r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548640" y="457200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cap="all" dirty="0" smtClean="0">
                <a:solidFill>
                  <a:prstClr val="white"/>
                </a:solidFill>
                <a:latin typeface="Arial Black" charset="0"/>
              </a:rPr>
              <a:t>OCTOBER 25, </a:t>
            </a:r>
            <a:r>
              <a:rPr lang="en-US" sz="1200" cap="all" dirty="0">
                <a:solidFill>
                  <a:prstClr val="white"/>
                </a:solidFill>
                <a:latin typeface="Arial Black" charset="0"/>
              </a:rPr>
              <a:t>2022</a:t>
            </a:r>
            <a:endParaRPr kumimoji="0" lang="en-US" sz="1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charset="0"/>
              <a:cs typeface="Arial" charset="0"/>
            </a:endParaRPr>
          </a:p>
        </p:txBody>
      </p:sp>
      <p:sp>
        <p:nvSpPr>
          <p:cNvPr id="13" name="Title Placeholder 7"/>
          <p:cNvSpPr txBox="1">
            <a:spLocks/>
          </p:cNvSpPr>
          <p:nvPr/>
        </p:nvSpPr>
        <p:spPr>
          <a:xfrm>
            <a:off x="502920" y="1200150"/>
            <a:ext cx="7886700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8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</a:rPr>
              <a:t>Arpa sb 8 section 8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8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</a:rPr>
              <a:t>fiscal agent – UT Austin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99" y="320040"/>
            <a:ext cx="187739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Texas Child Mental Health Care Consortium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352550"/>
            <a:ext cx="8229600" cy="3581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Contract </a:t>
            </a:r>
            <a:r>
              <a:rPr lang="en-US" sz="2000" dirty="0" smtClean="0"/>
              <a:t>Update</a:t>
            </a:r>
            <a:endParaRPr lang="en-US" dirty="0"/>
          </a:p>
          <a:p>
            <a:pPr lvl="1">
              <a:buFontTx/>
              <a:buChar char="-"/>
            </a:pPr>
            <a:r>
              <a:rPr lang="en-US" sz="1800" dirty="0" smtClean="0"/>
              <a:t>7 sub-award agreements have been signed by HRI’s/Meadows</a:t>
            </a:r>
          </a:p>
          <a:p>
            <a:pPr lvl="1">
              <a:buFontTx/>
              <a:buChar char="-"/>
            </a:pPr>
            <a:r>
              <a:rPr lang="en-US" sz="1800" dirty="0" smtClean="0"/>
              <a:t>4 sub-award agreements in negotiation </a:t>
            </a:r>
            <a:endParaRPr lang="en-US" sz="1800" dirty="0"/>
          </a:p>
          <a:p>
            <a:pPr marL="1371600" lvl="3" indent="0">
              <a:buNone/>
            </a:pPr>
            <a:endParaRPr lang="en-US" sz="1200" dirty="0" smtClean="0"/>
          </a:p>
          <a:p>
            <a:r>
              <a:rPr lang="en-US" sz="2000" dirty="0"/>
              <a:t>Invoicing </a:t>
            </a:r>
            <a:endParaRPr lang="en-US" sz="2000" dirty="0" smtClean="0"/>
          </a:p>
          <a:p>
            <a:pPr lvl="1">
              <a:buFontTx/>
              <a:buChar char="-"/>
            </a:pPr>
            <a:r>
              <a:rPr lang="en-US" sz="1800" dirty="0" smtClean="0"/>
              <a:t>Sub invoices received and being routed for </a:t>
            </a:r>
            <a:r>
              <a:rPr lang="en-US" sz="1800" smtClean="0"/>
              <a:t>reimbursement 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000" dirty="0" smtClean="0"/>
              <a:t>Reporting  </a:t>
            </a:r>
            <a:endParaRPr lang="en-US" sz="2000" dirty="0"/>
          </a:p>
          <a:p>
            <a:pPr lvl="1">
              <a:buFontTx/>
              <a:buChar char="-"/>
            </a:pPr>
            <a:r>
              <a:rPr lang="en-US" sz="1800" dirty="0" smtClean="0"/>
              <a:t>Quarterly Report ending 9/30/22 </a:t>
            </a:r>
          </a:p>
          <a:p>
            <a:pPr lvl="2">
              <a:buFontTx/>
              <a:buChar char="-"/>
            </a:pPr>
            <a:r>
              <a:rPr lang="en-US" sz="1400" dirty="0" smtClean="0"/>
              <a:t>Due 10/31/22 </a:t>
            </a:r>
            <a:endParaRPr lang="en-US" sz="1400" dirty="0"/>
          </a:p>
          <a:p>
            <a:pPr lvl="1">
              <a:buFontTx/>
              <a:buChar char="-"/>
            </a:pPr>
            <a:endParaRPr lang="en-US" sz="1800" dirty="0" smtClean="0"/>
          </a:p>
          <a:p>
            <a:pPr lvl="3"/>
            <a:endParaRPr lang="en-US" sz="1200" dirty="0"/>
          </a:p>
          <a:p>
            <a:pPr marL="457200" lvl="1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FC8F89-6A0D-4774-8522-1089AE04341F}"/>
              </a:ext>
            </a:extLst>
          </p:cNvPr>
          <p:cNvSpPr/>
          <p:nvPr/>
        </p:nvSpPr>
        <p:spPr>
          <a:xfrm>
            <a:off x="2286000" y="197158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63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Contact Information</a:t>
            </a:r>
            <a:endParaRPr lang="en-US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64127" y="1352550"/>
            <a:ext cx="8229600" cy="332994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Linda Haster, Authorized Official</a:t>
            </a:r>
          </a:p>
          <a:p>
            <a:pPr lvl="1"/>
            <a:r>
              <a:rPr lang="en-US" dirty="0"/>
              <a:t>linda.haster@austin.utexas.edu</a:t>
            </a:r>
          </a:p>
          <a:p>
            <a:r>
              <a:rPr lang="en-US" sz="2800" dirty="0"/>
              <a:t>Joy Hatch, Financial Contact</a:t>
            </a:r>
          </a:p>
          <a:p>
            <a:pPr lvl="1"/>
            <a:r>
              <a:rPr lang="en-US" dirty="0"/>
              <a:t>joyhatch@austin.utexas.edu</a:t>
            </a:r>
          </a:p>
          <a:p>
            <a:r>
              <a:rPr lang="en-US" sz="2800" dirty="0"/>
              <a:t>Laura Ochoa, Administrative Contact</a:t>
            </a:r>
          </a:p>
          <a:p>
            <a:pPr lvl="1"/>
            <a:r>
              <a:rPr lang="en-US" dirty="0"/>
              <a:t>ochoa@austin.utexas.edu</a:t>
            </a:r>
          </a:p>
          <a:p>
            <a:r>
              <a:rPr lang="en-US" sz="2800" dirty="0"/>
              <a:t>Rachael Holt, Administrative </a:t>
            </a:r>
            <a:r>
              <a:rPr lang="en-US" sz="2800" dirty="0" smtClean="0"/>
              <a:t>Associate</a:t>
            </a:r>
            <a:endParaRPr lang="en-US" sz="2800" dirty="0"/>
          </a:p>
          <a:p>
            <a:pPr lvl="1"/>
            <a:r>
              <a:rPr lang="en-US" dirty="0" smtClean="0">
                <a:hlinkClick r:id="rId2"/>
              </a:rPr>
              <a:t>rachael.holt@austin.utexas.edu</a:t>
            </a:r>
            <a:endParaRPr lang="en-US" dirty="0" smtClean="0"/>
          </a:p>
          <a:p>
            <a:pPr lvl="2"/>
            <a:r>
              <a:rPr lang="en-US" dirty="0" smtClean="0"/>
              <a:t>Process sub-award reimbursements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97681"/>
      </p:ext>
    </p:extLst>
  </p:cSld>
  <p:clrMapOvr>
    <a:masterClrMapping/>
  </p:clrMapOvr>
</p:sld>
</file>

<file path=ppt/theme/theme1.xml><?xml version="1.0" encoding="utf-8"?>
<a:theme xmlns:a="http://schemas.openxmlformats.org/drawingml/2006/main" name="16-9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-9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-9 White Backgr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55B7319015E448FD1C412E8D3BF38" ma:contentTypeVersion="16" ma:contentTypeDescription="Create a new document." ma:contentTypeScope="" ma:versionID="be82dfd0f656d7552e061c4b79aaa0e2">
  <xsd:schema xmlns:xsd="http://www.w3.org/2001/XMLSchema" xmlns:xs="http://www.w3.org/2001/XMLSchema" xmlns:p="http://schemas.microsoft.com/office/2006/metadata/properties" xmlns:ns2="2018a4d9-e5a5-428b-a312-dfd840ba6b63" xmlns:ns3="ef95f5f0-dadb-470a-94cb-364b588c356d" xmlns:ns4="bc6d5123-e1cb-4a6a-adf0-63854dce486e" targetNamespace="http://schemas.microsoft.com/office/2006/metadata/properties" ma:root="true" ma:fieldsID="138bd8bace7eae73466e6c890fc07110" ns2:_="" ns3:_="" ns4:_="">
    <xsd:import namespace="2018a4d9-e5a5-428b-a312-dfd840ba6b63"/>
    <xsd:import namespace="ef95f5f0-dadb-470a-94cb-364b588c356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Comment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8a4d9-e5a5-428b-a312-dfd840ba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f5f0-dadb-470a-94cb-364b588c3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66987-d0bb-4024-bef9-55cd6781fd71}" ma:internalName="TaxCatchAll" ma:showField="CatchAllData" ma:web="ef95f5f0-dadb-470a-94cb-364b588c3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d5123-e1cb-4a6a-adf0-63854dce486e" xsi:nil="true"/>
    <Comments xmlns="2018a4d9-e5a5-428b-a312-dfd840ba6b63" xsi:nil="true"/>
    <lcf76f155ced4ddcb4097134ff3c332f xmlns="2018a4d9-e5a5-428b-a312-dfd840ba6b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DCDF793-6D61-43E6-86B1-98EB58922E86}"/>
</file>

<file path=customXml/itemProps2.xml><?xml version="1.0" encoding="utf-8"?>
<ds:datastoreItem xmlns:ds="http://schemas.openxmlformats.org/officeDocument/2006/customXml" ds:itemID="{F18127C3-76AE-437B-AD25-45658637414B}"/>
</file>

<file path=customXml/itemProps3.xml><?xml version="1.0" encoding="utf-8"?>
<ds:datastoreItem xmlns:ds="http://schemas.openxmlformats.org/officeDocument/2006/customXml" ds:itemID="{C2D764B7-D9BC-42F7-99C7-E942772C458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6508</TotalTime>
  <Words>99</Words>
  <Application>Microsoft Office PowerPoint</Application>
  <PresentationFormat>On-screen Show (16:9)</PresentationFormat>
  <Paragraphs>30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Arial Black</vt:lpstr>
      <vt:lpstr>Calibri</vt:lpstr>
      <vt:lpstr>ヒラギノ角ゴ Pro W3</vt:lpstr>
      <vt:lpstr>16-9 Cover</vt:lpstr>
      <vt:lpstr>16-9 Light Background</vt:lpstr>
      <vt:lpstr>16-9 White Backgroud</vt:lpstr>
      <vt:lpstr>PowerPoint Presentation</vt:lpstr>
      <vt:lpstr>Texas Child Mental Health Care Consortium </vt:lpstr>
      <vt:lpstr>Contact Information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subject/>
  <dc:creator>University Marketing and Creative Services</dc:creator>
  <cp:keywords/>
  <dc:description/>
  <cp:lastModifiedBy>Haster, Linda</cp:lastModifiedBy>
  <cp:revision>438</cp:revision>
  <cp:lastPrinted>2011-01-24T02:49:42Z</cp:lastPrinted>
  <dcterms:created xsi:type="dcterms:W3CDTF">2011-06-30T15:04:08Z</dcterms:created>
  <dcterms:modified xsi:type="dcterms:W3CDTF">2022-10-21T17:37:11Z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0x01010056055B7319015E448FD1C412E8D3BF38</vt:lpwstr>
  </property>
</Properties>
</file>