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</p:sldMasterIdLst>
  <p:notesMasterIdLst>
    <p:notesMasterId r:id="rId10"/>
  </p:notesMasterIdLst>
  <p:sldIdLst>
    <p:sldId id="734" r:id="rId4"/>
    <p:sldId id="712" r:id="rId5"/>
    <p:sldId id="736" r:id="rId6"/>
    <p:sldId id="737" r:id="rId7"/>
    <p:sldId id="728" r:id="rId8"/>
    <p:sldId id="733" r:id="rId9"/>
  </p:sldIdLst>
  <p:sldSz cx="9144000" cy="5143500" type="screen16x9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3540F3E4-3A56-594D-A98C-62123F4F527F}">
          <p14:sldIdLst>
            <p14:sldId id="734"/>
            <p14:sldId id="712"/>
            <p14:sldId id="736"/>
            <p14:sldId id="737"/>
            <p14:sldId id="728"/>
            <p14:sldId id="7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1F"/>
    <a:srgbClr val="BF5700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0955" autoAdjust="0"/>
  </p:normalViewPr>
  <p:slideViewPr>
    <p:cSldViewPr>
      <p:cViewPr varScale="1">
        <p:scale>
          <a:sx n="91" d="100"/>
          <a:sy n="91" d="100"/>
        </p:scale>
        <p:origin x="57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8/26/2022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" y="700088"/>
            <a:ext cx="62039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74355-CE0D-4C68-A6CB-C364ED71B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9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343"/>
            <a:ext cx="77724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9028"/>
            <a:ext cx="403860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4470"/>
            <a:ext cx="403860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64151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0884"/>
            <a:ext cx="5111750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8" y="1601629"/>
            <a:ext cx="3008313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29050"/>
            <a:ext cx="54864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254817"/>
            <a:ext cx="54864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478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650"/>
            <a:ext cx="8229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9530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5300" y="33337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490384" y="4171949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dirty="0"/>
              <a:t>Position/Role,</a:t>
            </a:r>
            <a:r>
              <a:rPr lang="en-US" sz="1050" baseline="0" dirty="0"/>
              <a:t> The University of Texas at Austin</a:t>
            </a:r>
            <a:endParaRPr lang="en-US" sz="1050" dirty="0"/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</a:rPr>
              <a:t>Month 20xx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86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10"/>
            <a:ext cx="82296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9972"/>
            <a:ext cx="82296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28650" y="3105150"/>
            <a:ext cx="5619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/>
          <p:cNvSpPr txBox="1">
            <a:spLocks/>
          </p:cNvSpPr>
          <p:nvPr/>
        </p:nvSpPr>
        <p:spPr>
          <a:xfrm>
            <a:off x="584735" y="4171950"/>
            <a:ext cx="7886700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cs typeface="Arial" charset="0"/>
              </a:rPr>
              <a:t>Linda haster</a:t>
            </a:r>
          </a:p>
          <a:p>
            <a:pPr marL="0" marR="0" lvl="0" indent="0" algn="l" defTabSz="914400" rtl="0" eaLnBrk="1" fontAlgn="auto" latinLnBrk="0" hangingPunct="1">
              <a:lnSpc>
                <a:spcPct val="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Associate Director - SPAA, Office of Sponsored Projects, The University of Texas at Austin</a:t>
            </a:r>
          </a:p>
        </p:txBody>
      </p:sp>
      <p:sp>
        <p:nvSpPr>
          <p:cNvPr id="12" name="Text Placeholder 9"/>
          <p:cNvSpPr txBox="1">
            <a:spLocks/>
          </p:cNvSpPr>
          <p:nvPr/>
        </p:nvSpPr>
        <p:spPr>
          <a:xfrm>
            <a:off x="548640" y="457200"/>
            <a:ext cx="7828444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cap="all" dirty="0">
                <a:solidFill>
                  <a:prstClr val="white"/>
                </a:solidFill>
                <a:latin typeface="Arial Black" charset="0"/>
              </a:rPr>
              <a:t>August 29, 2022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charset="0"/>
              <a:cs typeface="Arial" charset="0"/>
            </a:endParaRPr>
          </a:p>
        </p:txBody>
      </p:sp>
      <p:sp>
        <p:nvSpPr>
          <p:cNvPr id="13" name="Title Placeholder 7"/>
          <p:cNvSpPr txBox="1">
            <a:spLocks/>
          </p:cNvSpPr>
          <p:nvPr/>
        </p:nvSpPr>
        <p:spPr>
          <a:xfrm>
            <a:off x="502920" y="1200150"/>
            <a:ext cx="7886700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8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</a:rPr>
              <a:t>Arpa sb 8 section 8</a:t>
            </a:r>
          </a:p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8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</a:rPr>
              <a:t>fiscal agent – UT Austin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99" y="320040"/>
            <a:ext cx="18773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Texas Child Mental Health Care Consortium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581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Contract Status</a:t>
            </a:r>
            <a:endParaRPr lang="en-US" dirty="0"/>
          </a:p>
          <a:p>
            <a:pPr lvl="1"/>
            <a:r>
              <a:rPr lang="en-US" sz="1800" dirty="0"/>
              <a:t>THECB to UT Austin (as fiscal agent</a:t>
            </a:r>
            <a:r>
              <a:rPr lang="en-US" sz="1800" dirty="0" smtClean="0"/>
              <a:t>) </a:t>
            </a:r>
          </a:p>
          <a:p>
            <a:pPr lvl="2"/>
            <a:r>
              <a:rPr lang="en-US" sz="1400" dirty="0" smtClean="0"/>
              <a:t>Received on 8/24</a:t>
            </a:r>
            <a:endParaRPr lang="en-US" sz="1400" dirty="0"/>
          </a:p>
          <a:p>
            <a:pPr lvl="1"/>
            <a:r>
              <a:rPr lang="en-US" sz="1800" dirty="0"/>
              <a:t>THECB to UT </a:t>
            </a:r>
            <a:r>
              <a:rPr lang="en-US" sz="1800" dirty="0" smtClean="0"/>
              <a:t>System</a:t>
            </a:r>
          </a:p>
          <a:p>
            <a:pPr lvl="2"/>
            <a:r>
              <a:rPr lang="en-US" sz="1400" dirty="0" smtClean="0"/>
              <a:t>Received on 8/24</a:t>
            </a:r>
            <a:endParaRPr lang="en-US" sz="1400" dirty="0"/>
          </a:p>
          <a:p>
            <a:pPr lvl="1"/>
            <a:r>
              <a:rPr lang="en-US" sz="1800" dirty="0" smtClean="0"/>
              <a:t>UT System to UT Austin</a:t>
            </a:r>
          </a:p>
          <a:p>
            <a:pPr lvl="2"/>
            <a:r>
              <a:rPr lang="en-US" sz="1400" dirty="0" smtClean="0"/>
              <a:t>Signatures being routed as of 8/24</a:t>
            </a:r>
          </a:p>
          <a:p>
            <a:pPr marL="457200" lvl="1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  <a:p>
            <a:r>
              <a:rPr lang="en-US" sz="2000" dirty="0"/>
              <a:t>Sub-Award </a:t>
            </a:r>
            <a:r>
              <a:rPr lang="en-US" sz="2000" dirty="0" smtClean="0"/>
              <a:t>FDP Agreements </a:t>
            </a:r>
            <a:endParaRPr lang="en-US" sz="2000" dirty="0"/>
          </a:p>
          <a:p>
            <a:pPr lvl="1"/>
            <a:r>
              <a:rPr lang="en-US" sz="2000" dirty="0"/>
              <a:t>UT Austin to HRI’s </a:t>
            </a:r>
            <a:r>
              <a:rPr lang="en-US" sz="2000" dirty="0" smtClean="0"/>
              <a:t>and Meadows</a:t>
            </a:r>
          </a:p>
          <a:p>
            <a:pPr lvl="2"/>
            <a:r>
              <a:rPr lang="en-US" sz="1400" dirty="0" smtClean="0"/>
              <a:t>Distributed </a:t>
            </a:r>
            <a:r>
              <a:rPr lang="en-US" sz="1400" dirty="0" smtClean="0"/>
              <a:t>final </a:t>
            </a:r>
            <a:r>
              <a:rPr lang="en-US" sz="1400" dirty="0"/>
              <a:t>agreement </a:t>
            </a:r>
            <a:r>
              <a:rPr lang="en-US" sz="1400" dirty="0" smtClean="0"/>
              <a:t>on 8/26</a:t>
            </a:r>
            <a:endParaRPr lang="en-US" sz="1400" dirty="0"/>
          </a:p>
          <a:p>
            <a:pPr marL="1371600" lvl="3" indent="0">
              <a:buNone/>
            </a:pPr>
            <a:endParaRPr lang="en-US" sz="1200" dirty="0" smtClean="0"/>
          </a:p>
          <a:p>
            <a:pPr lvl="3"/>
            <a:endParaRPr lang="en-US" sz="12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FC8F89-6A0D-4774-8522-1089AE04341F}"/>
              </a:ext>
            </a:extLst>
          </p:cNvPr>
          <p:cNvSpPr/>
          <p:nvPr/>
        </p:nvSpPr>
        <p:spPr>
          <a:xfrm>
            <a:off x="2286000" y="197158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3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6260" y="742950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dirty="0"/>
              <a:t>Texas Child Mental Health Care Consortium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200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State Confirmation Process</a:t>
            </a:r>
            <a:endParaRPr lang="en-US" dirty="0"/>
          </a:p>
          <a:p>
            <a:pPr lvl="1"/>
            <a:r>
              <a:rPr lang="en-US" sz="1800" dirty="0" smtClean="0"/>
              <a:t>Fully executed Agreements </a:t>
            </a:r>
          </a:p>
          <a:p>
            <a:pPr lvl="2"/>
            <a:r>
              <a:rPr lang="en-US" sz="1400" dirty="0" smtClean="0"/>
              <a:t>If UT Austin has </a:t>
            </a:r>
            <a:r>
              <a:rPr lang="en-US" sz="1400" dirty="0" smtClean="0">
                <a:solidFill>
                  <a:srgbClr val="FF0000"/>
                </a:solidFill>
              </a:rPr>
              <a:t>received</a:t>
            </a:r>
            <a:r>
              <a:rPr lang="en-US" sz="1400" dirty="0" smtClean="0"/>
              <a:t> fully executed contracts by end of day on Sept 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</a:p>
          <a:p>
            <a:pPr lvl="3"/>
            <a:r>
              <a:rPr lang="en-US" sz="1000" dirty="0" smtClean="0"/>
              <a:t>Both Grantor and Grantee can confirm expenditure/revenue during the confirmation process </a:t>
            </a:r>
          </a:p>
          <a:p>
            <a:pPr lvl="3"/>
            <a:r>
              <a:rPr lang="en-US" sz="1000" dirty="0" smtClean="0"/>
              <a:t>Confirmed expenditures will be included on the SEFA</a:t>
            </a:r>
            <a:endParaRPr lang="en-US" sz="1000" dirty="0"/>
          </a:p>
          <a:p>
            <a:pPr lvl="2"/>
            <a:r>
              <a:rPr lang="en-US" sz="1400" dirty="0"/>
              <a:t>If UT Austin does not receive fully executed contracts by Sept </a:t>
            </a:r>
            <a:r>
              <a:rPr lang="en-US" sz="1400" dirty="0" smtClean="0"/>
              <a:t>19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deadline</a:t>
            </a:r>
            <a:endParaRPr lang="en-US" sz="1400" dirty="0"/>
          </a:p>
          <a:p>
            <a:pPr lvl="3"/>
            <a:r>
              <a:rPr lang="en-US" sz="1400" dirty="0"/>
              <a:t>Neither Grantor or Grantee can confirm expenditure/revenue during the confirmation process </a:t>
            </a:r>
          </a:p>
          <a:p>
            <a:pPr lvl="3"/>
            <a:r>
              <a:rPr lang="en-US" sz="1400" dirty="0" smtClean="0"/>
              <a:t>Expenditures will NOT be </a:t>
            </a:r>
            <a:r>
              <a:rPr lang="en-US" sz="1400" dirty="0"/>
              <a:t>included </a:t>
            </a:r>
            <a:r>
              <a:rPr lang="en-US" sz="1400" dirty="0" smtClean="0"/>
              <a:t>on the SEFA</a:t>
            </a:r>
            <a:endParaRPr lang="en-US" sz="1400" dirty="0"/>
          </a:p>
          <a:p>
            <a:pPr lvl="3"/>
            <a:r>
              <a:rPr lang="en-US" sz="1400" dirty="0"/>
              <a:t>Pre-Award spending would have to be </a:t>
            </a:r>
            <a:r>
              <a:rPr lang="en-US" sz="1400" dirty="0" smtClean="0"/>
              <a:t>excluded as an expense and reclassified to a Pre-Paid </a:t>
            </a:r>
            <a:r>
              <a:rPr lang="en-US" sz="1400" dirty="0"/>
              <a:t>Account </a:t>
            </a:r>
            <a:r>
              <a:rPr lang="en-US" sz="1400" dirty="0" smtClean="0"/>
              <a:t>(Asset </a:t>
            </a:r>
            <a:r>
              <a:rPr lang="en-US" sz="1400" dirty="0"/>
              <a:t>classification)</a:t>
            </a:r>
          </a:p>
          <a:p>
            <a:pPr lvl="4"/>
            <a:r>
              <a:rPr lang="en-US" sz="1000" dirty="0"/>
              <a:t>Should not be reported as unbilled AR because neither party has a fully executed agreement</a:t>
            </a:r>
          </a:p>
          <a:p>
            <a:pPr lvl="4"/>
            <a:r>
              <a:rPr lang="en-US" sz="1000" dirty="0"/>
              <a:t>Year-End Adjusting (</a:t>
            </a:r>
            <a:r>
              <a:rPr lang="en-US" sz="1000" dirty="0" smtClean="0"/>
              <a:t>reversing) </a:t>
            </a:r>
            <a:r>
              <a:rPr lang="en-US" sz="1000" dirty="0"/>
              <a:t>E</a:t>
            </a:r>
            <a:r>
              <a:rPr lang="en-US" sz="1000" dirty="0" smtClean="0"/>
              <a:t>ntry </a:t>
            </a:r>
            <a:r>
              <a:rPr lang="en-US" sz="1000" dirty="0"/>
              <a:t>would be </a:t>
            </a:r>
            <a:r>
              <a:rPr lang="en-US" sz="1000" dirty="0" smtClean="0"/>
              <a:t>required</a:t>
            </a:r>
          </a:p>
          <a:p>
            <a:pPr lvl="4"/>
            <a:r>
              <a:rPr lang="en-US" sz="1000" dirty="0" smtClean="0"/>
              <a:t>Expenditures </a:t>
            </a:r>
            <a:r>
              <a:rPr lang="en-US" sz="1000" dirty="0"/>
              <a:t>would be reported in FY22-23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FC8F89-6A0D-4774-8522-1089AE04341F}"/>
              </a:ext>
            </a:extLst>
          </p:cNvPr>
          <p:cNvSpPr/>
          <p:nvPr/>
        </p:nvSpPr>
        <p:spPr>
          <a:xfrm>
            <a:off x="2286000" y="197158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0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Texas Child Mental Health Care Consortium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2590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Invoicing </a:t>
            </a:r>
          </a:p>
          <a:p>
            <a:pPr lvl="1"/>
            <a:r>
              <a:rPr lang="en-US" sz="1400" dirty="0" smtClean="0"/>
              <a:t>Begin in September</a:t>
            </a:r>
          </a:p>
          <a:p>
            <a:pPr lvl="2"/>
            <a:endParaRPr lang="en-US" sz="1400" dirty="0" smtClean="0"/>
          </a:p>
          <a:p>
            <a:pPr marL="457200" lvl="1" indent="0">
              <a:buNone/>
            </a:pPr>
            <a:r>
              <a:rPr lang="en-US" sz="1800" dirty="0" smtClean="0"/>
              <a:t>	</a:t>
            </a:r>
            <a:endParaRPr lang="en-US" sz="1800" dirty="0"/>
          </a:p>
          <a:p>
            <a:r>
              <a:rPr lang="en-US" sz="2000" dirty="0" smtClean="0"/>
              <a:t>Reporting </a:t>
            </a:r>
          </a:p>
          <a:p>
            <a:pPr lvl="1"/>
            <a:r>
              <a:rPr lang="en-US" sz="1600" dirty="0" smtClean="0"/>
              <a:t>Next Quarterly Report </a:t>
            </a:r>
          </a:p>
          <a:p>
            <a:pPr lvl="2"/>
            <a:r>
              <a:rPr lang="en-US" sz="1200" dirty="0" smtClean="0"/>
              <a:t>Due in October for period ending 9/30/22 </a:t>
            </a:r>
            <a:endParaRPr lang="en-US" sz="1200" dirty="0"/>
          </a:p>
          <a:p>
            <a:pPr lvl="3"/>
            <a:endParaRPr lang="en-US" sz="12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FC8F89-6A0D-4774-8522-1089AE04341F}"/>
              </a:ext>
            </a:extLst>
          </p:cNvPr>
          <p:cNvSpPr/>
          <p:nvPr/>
        </p:nvSpPr>
        <p:spPr>
          <a:xfrm>
            <a:off x="2286000" y="197158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9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59810"/>
            <a:ext cx="8229600" cy="338833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Questions?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4127" y="1733550"/>
            <a:ext cx="8229600" cy="294894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6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Contact Information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64127" y="1733550"/>
            <a:ext cx="8229600" cy="294894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Linda Haster, Authorized Official</a:t>
            </a:r>
          </a:p>
          <a:p>
            <a:pPr lvl="1"/>
            <a:r>
              <a:rPr lang="en-US" dirty="0"/>
              <a:t>linda.haster@austin.utexas.edu</a:t>
            </a:r>
          </a:p>
          <a:p>
            <a:r>
              <a:rPr lang="en-US" sz="2800" dirty="0"/>
              <a:t>Joy Hatch, Financial Contact</a:t>
            </a:r>
          </a:p>
          <a:p>
            <a:pPr lvl="1"/>
            <a:r>
              <a:rPr lang="en-US" dirty="0"/>
              <a:t>joyhatch@austin.utexas.edu</a:t>
            </a:r>
          </a:p>
          <a:p>
            <a:r>
              <a:rPr lang="en-US" sz="2800" dirty="0"/>
              <a:t>Laura Ochoa, Administrative Contact</a:t>
            </a:r>
          </a:p>
          <a:p>
            <a:pPr lvl="1"/>
            <a:r>
              <a:rPr lang="en-US" dirty="0"/>
              <a:t>ochoa@austin.utexas.edu</a:t>
            </a:r>
          </a:p>
          <a:p>
            <a:r>
              <a:rPr lang="en-US" sz="2800" dirty="0"/>
              <a:t>Rachael Holt, Administrative Associate</a:t>
            </a:r>
          </a:p>
          <a:p>
            <a:pPr lvl="1"/>
            <a:r>
              <a:rPr lang="en-US" dirty="0"/>
              <a:t>rachael.holt@austin.utexas.edu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97681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6" ma:contentTypeDescription="Create a new document." ma:contentTypeScope="" ma:versionID="be82dfd0f656d7552e061c4b79aaa0e2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138bd8bace7eae73466e6c890fc0711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EB4C1D-1C72-4D5A-BCC2-117E69FA9C2B}"/>
</file>

<file path=customXml/itemProps2.xml><?xml version="1.0" encoding="utf-8"?>
<ds:datastoreItem xmlns:ds="http://schemas.openxmlformats.org/officeDocument/2006/customXml" ds:itemID="{5E185346-2E4B-4578-8213-58876A20ED3C}"/>
</file>

<file path=customXml/itemProps3.xml><?xml version="1.0" encoding="utf-8"?>
<ds:datastoreItem xmlns:ds="http://schemas.openxmlformats.org/officeDocument/2006/customXml" ds:itemID="{CDAAAD5C-1988-47A7-B2A9-CC495C13D3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6494</TotalTime>
  <Words>264</Words>
  <Application>Microsoft Office PowerPoint</Application>
  <PresentationFormat>On-screen Show (16:9)</PresentationFormat>
  <Paragraphs>53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ヒラギノ角ゴ Pro W3</vt:lpstr>
      <vt:lpstr>16-9 Cover</vt:lpstr>
      <vt:lpstr>16-9 Light Background</vt:lpstr>
      <vt:lpstr>16-9 White Backgroud</vt:lpstr>
      <vt:lpstr>PowerPoint Presentation</vt:lpstr>
      <vt:lpstr>Texas Child Mental Health Care Consortium </vt:lpstr>
      <vt:lpstr>Texas Child Mental Health Care Consortium </vt:lpstr>
      <vt:lpstr>Texas Child Mental Health Care Consortium </vt:lpstr>
      <vt:lpstr>Questions?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Haster, Linda</cp:lastModifiedBy>
  <cp:revision>436</cp:revision>
  <cp:lastPrinted>2011-01-24T02:49:42Z</cp:lastPrinted>
  <dcterms:created xsi:type="dcterms:W3CDTF">2011-06-30T15:04:08Z</dcterms:created>
  <dcterms:modified xsi:type="dcterms:W3CDTF">2022-08-26T17:09:34Z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</Properties>
</file>