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1"/>
  </p:notesMasterIdLst>
  <p:handoutMasterIdLst>
    <p:handoutMasterId r:id="rId12"/>
  </p:handoutMasterIdLst>
  <p:sldIdLst>
    <p:sldId id="350" r:id="rId5"/>
    <p:sldId id="356" r:id="rId6"/>
    <p:sldId id="352" r:id="rId7"/>
    <p:sldId id="357" r:id="rId8"/>
    <p:sldId id="367" r:id="rId9"/>
    <p:sldId id="3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ACFA5-45DB-9B10-5DF8-209F7A94B7E7}" v="1" dt="2022-05-13T21:09:56.031"/>
    <p1510:client id="{D0B02BE6-D01B-4D28-9A81-7254F22D5240}" v="4" dt="2022-05-12T20:44:41.9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93" autoAdjust="0"/>
    <p:restoredTop sz="95226" autoAdjust="0"/>
  </p:normalViewPr>
  <p:slideViewPr>
    <p:cSldViewPr snapToGrid="0">
      <p:cViewPr varScale="1">
        <p:scale>
          <a:sx n="65" d="100"/>
          <a:sy n="65" d="100"/>
        </p:scale>
        <p:origin x="99" y="6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commentAuthors" Target="commentAuthors.xml" Id="rId13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handoutMaster" Target="handoutMasters/handoutMaster1.xml" Id="rId12" /><Relationship Type="http://schemas.openxmlformats.org/officeDocument/2006/relationships/tableStyles" Target="tableStyles.xml" Id="rId17" /><Relationship Type="http://schemas.openxmlformats.org/officeDocument/2006/relationships/customXml" Target="../customXml/item2.xml" Id="rId2" /><Relationship Type="http://schemas.openxmlformats.org/officeDocument/2006/relationships/theme" Target="theme/theme1.xml" Id="rId16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notesMaster" Target="notesMasters/notesMaster1.xml" Id="rId11" /><Relationship Type="http://schemas.openxmlformats.org/officeDocument/2006/relationships/slide" Target="slides/slide1.xml" Id="rId5" /><Relationship Type="http://schemas.openxmlformats.org/officeDocument/2006/relationships/viewProps" Target="viewProps.xml" Id="rId15" /><Relationship Type="http://schemas.openxmlformats.org/officeDocument/2006/relationships/slide" Target="slides/slide6.xml" Id="rId10" /><Relationship Type="http://schemas.microsoft.com/office/2015/10/relationships/revisionInfo" Target="revisionInfo.xml" Id="rId19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presProps" Target="presProps.xml" Id="rId14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May 13,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May 13,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May 13,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79872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4379737" y="180318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79736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79736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112192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4379737" y="4116184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379736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379736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7083749" y="4116184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083748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083748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16,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A-SUDS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1">
            <a:extLst>
              <a:ext uri="{FF2B5EF4-FFF2-40B4-BE49-F238E27FC236}">
                <a16:creationId xmlns:a16="http://schemas.microsoft.com/office/drawing/2014/main" id="{4539DD39-1B99-4E3D-A492-04558C8044DD}"/>
              </a:ext>
            </a:extLst>
          </p:cNvPr>
          <p:cNvSpPr txBox="1">
            <a:spLocks/>
          </p:cNvSpPr>
          <p:nvPr userDrawn="1"/>
        </p:nvSpPr>
        <p:spPr>
          <a:xfrm>
            <a:off x="3086100" y="63750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May 16, 2022</a:t>
            </a:r>
            <a:endParaRPr lang="en-US" dirty="0"/>
          </a:p>
        </p:txBody>
      </p:sp>
      <p:sp>
        <p:nvSpPr>
          <p:cNvPr id="21" name="Footer Placeholder 2">
            <a:extLst>
              <a:ext uri="{FF2B5EF4-FFF2-40B4-BE49-F238E27FC236}">
                <a16:creationId xmlns:a16="http://schemas.microsoft.com/office/drawing/2014/main" id="{15873AA7-361F-4ADE-AE59-F4A708DF3B27}"/>
              </a:ext>
            </a:extLst>
          </p:cNvPr>
          <p:cNvSpPr txBox="1">
            <a:spLocks/>
          </p:cNvSpPr>
          <p:nvPr userDrawn="1"/>
        </p:nvSpPr>
        <p:spPr>
          <a:xfrm>
            <a:off x="1588770" y="63750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A-SUDS Update</a:t>
            </a:r>
            <a:endParaRPr lang="en-US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B9FEDD81-33CA-45D5-BBE4-928F4B467856}"/>
              </a:ext>
            </a:extLst>
          </p:cNvPr>
          <p:cNvSpPr txBox="1">
            <a:spLocks/>
          </p:cNvSpPr>
          <p:nvPr userDrawn="1"/>
        </p:nvSpPr>
        <p:spPr>
          <a:xfrm>
            <a:off x="1065530" y="63750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May 13,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May 13,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Date Placeholder 1">
            <a:extLst>
              <a:ext uri="{FF2B5EF4-FFF2-40B4-BE49-F238E27FC236}">
                <a16:creationId xmlns:a16="http://schemas.microsoft.com/office/drawing/2014/main" id="{18969F35-ECB3-440C-9CDE-56CE124F2A6B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2992120" y="6332220"/>
            <a:ext cx="1313180" cy="24765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16, 2022</a:t>
            </a:r>
          </a:p>
        </p:txBody>
      </p:sp>
      <p:sp>
        <p:nvSpPr>
          <p:cNvPr id="34" name="Footer Placeholder 2">
            <a:extLst>
              <a:ext uri="{FF2B5EF4-FFF2-40B4-BE49-F238E27FC236}">
                <a16:creationId xmlns:a16="http://schemas.microsoft.com/office/drawing/2014/main" id="{25130EF8-22F3-4B4C-9377-281C9931798B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1494790" y="6332220"/>
            <a:ext cx="1497330" cy="24765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A-SUDS Update</a:t>
            </a:r>
          </a:p>
        </p:txBody>
      </p:sp>
      <p:sp>
        <p:nvSpPr>
          <p:cNvPr id="35" name="Slide Number Placeholder 3">
            <a:extLst>
              <a:ext uri="{FF2B5EF4-FFF2-40B4-BE49-F238E27FC236}">
                <a16:creationId xmlns:a16="http://schemas.microsoft.com/office/drawing/2014/main" id="{0D3DF3AE-1D89-460D-8122-85DA65B6E96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May 13, 2022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May 13, 2022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378288"/>
            <a:ext cx="5491571" cy="1514019"/>
          </a:xfrm>
        </p:spPr>
        <p:txBody>
          <a:bodyPr>
            <a:noAutofit/>
          </a:bodyPr>
          <a:lstStyle/>
          <a:p>
            <a:r>
              <a:rPr lang="en-US" sz="4400" dirty="0"/>
              <a:t>Adolescent Substance Use TCHATT Enhancement</a:t>
            </a:r>
            <a:br>
              <a:rPr lang="en-US" sz="4400" dirty="0"/>
            </a:br>
            <a:r>
              <a:rPr lang="en-US" sz="4400" dirty="0">
                <a:solidFill>
                  <a:srgbClr val="FF0000"/>
                </a:solidFill>
              </a:rPr>
              <a:t>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/>
          <a:lstStyle/>
          <a:p>
            <a:r>
              <a:rPr lang="en-US" dirty="0">
                <a:latin typeface="+mj-lt"/>
              </a:rPr>
              <a:t>Joseph Blader, PhD</a:t>
            </a:r>
            <a:r>
              <a:rPr lang="en-US" dirty="0"/>
              <a:t> </a:t>
            </a:r>
          </a:p>
          <a:p>
            <a:r>
              <a:rPr lang="en-US" dirty="0"/>
              <a:t>UT Health Science Center at San Antonio </a:t>
            </a:r>
          </a:p>
          <a:p>
            <a:r>
              <a:rPr lang="en-US" dirty="0"/>
              <a:t>May 16, 2022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EB1D7F-284F-6F46-99FA-EBB8ED69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3898" y="254783"/>
            <a:ext cx="4561371" cy="610863"/>
          </a:xfrm>
        </p:spPr>
        <p:txBody>
          <a:bodyPr/>
          <a:lstStyle/>
          <a:p>
            <a:r>
              <a:rPr lang="en-US" dirty="0"/>
              <a:t>Partnering Sites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2DA2B67-BDBB-C945-988B-6C0D86F697CE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610938" y="6164793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>
                <a:solidFill>
                  <a:srgbClr val="0070C0"/>
                </a:solidFill>
              </a:rPr>
              <a:pPr/>
              <a:t>2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1EAEE347-BDD8-5349-BB37-C8938BFCFF4C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1134178" y="6164793"/>
            <a:ext cx="1497330" cy="2476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A-SUDS Update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160BE06-EC01-1145-BF3B-C02AC24955C4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2631508" y="6164793"/>
            <a:ext cx="1313180" cy="2476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May 16, 2022</a:t>
            </a:r>
          </a:p>
        </p:txBody>
      </p:sp>
      <p:pic>
        <p:nvPicPr>
          <p:cNvPr id="20" name="Picture Placeholder 19" descr="Icon&#10;&#10;Description automatically generated">
            <a:extLst>
              <a:ext uri="{FF2B5EF4-FFF2-40B4-BE49-F238E27FC236}">
                <a16:creationId xmlns:a16="http://schemas.microsoft.com/office/drawing/2014/main" id="{AABA071B-B864-4298-A8B5-5012B1758E27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3" r="2728" b="-6531"/>
          <a:stretch/>
        </p:blipFill>
        <p:spPr>
          <a:xfrm>
            <a:off x="1918722" y="1412502"/>
            <a:ext cx="2060452" cy="2295759"/>
          </a:xfrm>
        </p:spPr>
      </p:pic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C0E00C52-F4EF-4F15-BAB8-55563116C2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035" y="1336658"/>
            <a:ext cx="1831585" cy="1831585"/>
          </a:xfrm>
          <a:prstGeom prst="rect">
            <a:avLst/>
          </a:prstGeom>
        </p:spPr>
      </p:pic>
      <p:pic>
        <p:nvPicPr>
          <p:cNvPr id="45" name="Picture 44" descr="Text, logo, company name&#10;&#10;Description automatically generated">
            <a:extLst>
              <a:ext uri="{FF2B5EF4-FFF2-40B4-BE49-F238E27FC236}">
                <a16:creationId xmlns:a16="http://schemas.microsoft.com/office/drawing/2014/main" id="{9087B7CF-3922-48D4-AAAF-AFD28CBA4C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446" y="3708261"/>
            <a:ext cx="2237311" cy="2237311"/>
          </a:xfrm>
          <a:prstGeom prst="rect">
            <a:avLst/>
          </a:prstGeom>
        </p:spPr>
      </p:pic>
      <p:pic>
        <p:nvPicPr>
          <p:cNvPr id="47" name="Picture 46" descr="Logo, company name&#10;&#10;Description automatically generated">
            <a:extLst>
              <a:ext uri="{FF2B5EF4-FFF2-40B4-BE49-F238E27FC236}">
                <a16:creationId xmlns:a16="http://schemas.microsoft.com/office/drawing/2014/main" id="{C74B7E3E-FB77-4424-BD8F-84083FC708D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03" b="28352"/>
          <a:stretch/>
        </p:blipFill>
        <p:spPr>
          <a:xfrm>
            <a:off x="2203130" y="4015103"/>
            <a:ext cx="3572671" cy="1687896"/>
          </a:xfrm>
          <a:prstGeom prst="rect">
            <a:avLst/>
          </a:prstGeom>
        </p:spPr>
      </p:pic>
      <p:pic>
        <p:nvPicPr>
          <p:cNvPr id="4" name="Picture 3" descr="Text, logo, company name&#10;&#10;Description automatically generated">
            <a:extLst>
              <a:ext uri="{FF2B5EF4-FFF2-40B4-BE49-F238E27FC236}">
                <a16:creationId xmlns:a16="http://schemas.microsoft.com/office/drawing/2014/main" id="{3E14824E-F160-40DC-BCBB-CE0B0E1DA2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08261"/>
            <a:ext cx="22193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4756-A790-C845-A85F-35391529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361" y="293699"/>
            <a:ext cx="4941477" cy="610863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C6698-132B-1143-A2A9-00A97D9572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1475213"/>
            <a:ext cx="2133600" cy="205837"/>
          </a:xfrm>
        </p:spPr>
        <p:txBody>
          <a:bodyPr/>
          <a:lstStyle/>
          <a:p>
            <a:r>
              <a:rPr lang="en-US" dirty="0"/>
              <a:t>01. SBIRT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A5D8C-0134-F046-A548-3465F81774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1830788"/>
            <a:ext cx="2133600" cy="369332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/>
              <a:t>Screening,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/>
              <a:t>Brief Intervention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/>
              <a:t>Referral to Treatment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015C52-08ED-464E-B7E8-24892D9C13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30310" y="1475213"/>
            <a:ext cx="2128157" cy="205837"/>
          </a:xfrm>
        </p:spPr>
        <p:txBody>
          <a:bodyPr/>
          <a:lstStyle/>
          <a:p>
            <a:r>
              <a:rPr lang="en-US" dirty="0"/>
              <a:t>02. Screening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79C7D4-91CF-6443-91D5-65DC860B40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30310" y="1893080"/>
            <a:ext cx="2128157" cy="1288001"/>
          </a:xfrm>
        </p:spPr>
        <p:txBody>
          <a:bodyPr>
            <a:noAutofit/>
          </a:bodyPr>
          <a:lstStyle/>
          <a:p>
            <a:r>
              <a:rPr lang="en-US" sz="1800" dirty="0"/>
              <a:t>Adopt uniform screening for ETOH, drugs, and nicotine throughout TCHATT services at participating sites.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32B0C1D-C221-7C47-B7D6-77E7BDB41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3788216"/>
            <a:ext cx="2315994" cy="205837"/>
          </a:xfrm>
        </p:spPr>
        <p:txBody>
          <a:bodyPr/>
          <a:lstStyle/>
          <a:p>
            <a:r>
              <a:rPr lang="en-US" dirty="0"/>
              <a:t>03. Brief Intervention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1C152D-1AA6-9242-B5C9-B06EEE4F966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4163247"/>
            <a:ext cx="2939878" cy="365312"/>
          </a:xfrm>
        </p:spPr>
        <p:txBody>
          <a:bodyPr/>
          <a:lstStyle/>
          <a:p>
            <a:r>
              <a:rPr lang="en-US" sz="1800" dirty="0"/>
              <a:t>Calibrated to screening results.  </a:t>
            </a:r>
          </a:p>
          <a:p>
            <a:r>
              <a:rPr lang="en-US" sz="1800" dirty="0"/>
              <a:t>No use: </a:t>
            </a:r>
            <a:r>
              <a:rPr lang="en-US" sz="1800" i="1" dirty="0"/>
              <a:t>Reinforce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Infrequent, low risk: </a:t>
            </a:r>
            <a:r>
              <a:rPr lang="en-US" sz="1800" i="1" dirty="0"/>
              <a:t>Counsel. </a:t>
            </a:r>
          </a:p>
          <a:p>
            <a:pPr>
              <a:spcBef>
                <a:spcPts val="0"/>
              </a:spcBef>
            </a:pPr>
            <a:endParaRPr lang="en-US" sz="1800" i="1" dirty="0"/>
          </a:p>
          <a:p>
            <a:pPr>
              <a:spcBef>
                <a:spcPts val="0"/>
              </a:spcBef>
            </a:pPr>
            <a:r>
              <a:rPr lang="en-US" sz="1800" dirty="0"/>
              <a:t>More serious: </a:t>
            </a:r>
            <a:r>
              <a:rPr lang="en-US" sz="1800" i="1" dirty="0"/>
              <a:t>Specialty care. </a:t>
            </a:r>
            <a:endParaRPr lang="en-US" sz="18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9BD3932-D1D0-1045-BD96-8B26F11B85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330310" y="3788216"/>
            <a:ext cx="2128157" cy="205837"/>
          </a:xfrm>
        </p:spPr>
        <p:txBody>
          <a:bodyPr/>
          <a:lstStyle/>
          <a:p>
            <a:r>
              <a:rPr lang="en-US" dirty="0"/>
              <a:t>04. Specialty Care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FB4732-AB07-C54D-AF44-F8ADB6D2B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330310" y="4163246"/>
            <a:ext cx="2598524" cy="2585283"/>
          </a:xfrm>
        </p:spPr>
        <p:txBody>
          <a:bodyPr/>
          <a:lstStyle/>
          <a:p>
            <a:r>
              <a:rPr lang="en-US" sz="1800" dirty="0"/>
              <a:t>Strongest evidence for family-based approaches + CBT. </a:t>
            </a:r>
          </a:p>
          <a:p>
            <a:r>
              <a:rPr lang="en-US" sz="1800" dirty="0"/>
              <a:t>12-16 </a:t>
            </a:r>
            <a:r>
              <a:rPr lang="en-US" sz="1800" dirty="0" err="1"/>
              <a:t>wks</a:t>
            </a:r>
            <a:r>
              <a:rPr lang="en-US" sz="1800" dirty="0"/>
              <a:t> +f/u</a:t>
            </a:r>
          </a:p>
          <a:p>
            <a:r>
              <a:rPr lang="en-US" sz="1800" dirty="0"/>
              <a:t>Telehealth as main delivery modality.  </a:t>
            </a:r>
          </a:p>
          <a:p>
            <a:r>
              <a:rPr lang="en-US" sz="1800" dirty="0"/>
              <a:t>Dedicated team of TCHATT clinicians. 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115086E-2AC3-4F4D-8F85-104CFA64FE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034322" y="3788216"/>
            <a:ext cx="2129245" cy="205837"/>
          </a:xfrm>
        </p:spPr>
        <p:txBody>
          <a:bodyPr/>
          <a:lstStyle/>
          <a:p>
            <a:r>
              <a:rPr lang="en-US" dirty="0"/>
              <a:t>05. Education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F247A08-A350-EF44-9F10-FC72B546660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034322" y="4214763"/>
            <a:ext cx="4790572" cy="369332"/>
          </a:xfrm>
        </p:spPr>
        <p:txBody>
          <a:bodyPr/>
          <a:lstStyle/>
          <a:p>
            <a:r>
              <a:rPr lang="en-US" sz="1800" dirty="0"/>
              <a:t>Primary Care: Training in screening and BI (consistent with AAP guidance for annual screening). </a:t>
            </a:r>
          </a:p>
          <a:p>
            <a:r>
              <a:rPr lang="en-US" sz="1800" dirty="0"/>
              <a:t>Educators:  Mental health context and principles of treatment. </a:t>
            </a:r>
          </a:p>
        </p:txBody>
      </p:sp>
      <p:sp>
        <p:nvSpPr>
          <p:cNvPr id="16" name="Date Placeholder 1">
            <a:extLst>
              <a:ext uri="{FF2B5EF4-FFF2-40B4-BE49-F238E27FC236}">
                <a16:creationId xmlns:a16="http://schemas.microsoft.com/office/drawing/2014/main" id="{C3C27362-864B-4DDD-81B2-5A26F7544583}"/>
              </a:ext>
            </a:extLst>
          </p:cNvPr>
          <p:cNvSpPr txBox="1">
            <a:spLocks/>
          </p:cNvSpPr>
          <p:nvPr/>
        </p:nvSpPr>
        <p:spPr>
          <a:xfrm>
            <a:off x="2273498" y="6322492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May 16, 2022</a:t>
            </a:r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E370DD36-9E9D-405C-A7D9-13B12D06FBC1}"/>
              </a:ext>
            </a:extLst>
          </p:cNvPr>
          <p:cNvSpPr txBox="1">
            <a:spLocks/>
          </p:cNvSpPr>
          <p:nvPr/>
        </p:nvSpPr>
        <p:spPr>
          <a:xfrm>
            <a:off x="1258083" y="6322492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A-SUDS Update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572B3B0A-A789-417A-8551-F3DAC0E4CC25}"/>
              </a:ext>
            </a:extLst>
          </p:cNvPr>
          <p:cNvSpPr txBox="1">
            <a:spLocks/>
          </p:cNvSpPr>
          <p:nvPr/>
        </p:nvSpPr>
        <p:spPr>
          <a:xfrm>
            <a:off x="734843" y="6322492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A09A9-5501-47C1-A89A-A340965A2BE2}" type="slidenum">
              <a:rPr lang="en-US" smtClean="0">
                <a:solidFill>
                  <a:srgbClr val="0070C0"/>
                </a:solidFill>
              </a:rPr>
              <a:pPr/>
              <a:t>3</a:t>
            </a:fld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6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9620-6CCC-A34D-9D45-D6B57F80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5679968" cy="610863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Activities and 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55189-E7B2-3A4A-99EE-997592791F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4" y="2184746"/>
            <a:ext cx="2133600" cy="205837"/>
          </a:xfrm>
        </p:spPr>
        <p:txBody>
          <a:bodyPr/>
          <a:lstStyle/>
          <a:p>
            <a:r>
              <a:rPr lang="en-US" dirty="0"/>
              <a:t>June 2022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3C602-BA59-1744-B258-B489E00A3E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4" y="2516334"/>
            <a:ext cx="2743705" cy="1005342"/>
          </a:xfrm>
        </p:spPr>
        <p:txBody>
          <a:bodyPr/>
          <a:lstStyle/>
          <a:p>
            <a:r>
              <a:rPr lang="en-US" sz="1600" dirty="0"/>
              <a:t>Screening via CRAFFT 2.1+N</a:t>
            </a:r>
          </a:p>
          <a:p>
            <a:r>
              <a:rPr lang="en-US" sz="1600" dirty="0"/>
              <a:t>Data capture via </a:t>
            </a:r>
            <a:r>
              <a:rPr lang="en-US" sz="1600" dirty="0" err="1"/>
              <a:t>Trayt</a:t>
            </a:r>
            <a:r>
              <a:rPr lang="en-US" sz="1600" dirty="0"/>
              <a:t>  + backup method</a:t>
            </a:r>
          </a:p>
          <a:p>
            <a:r>
              <a:rPr lang="en-US" sz="1600" dirty="0"/>
              <a:t>Train all TCHATT clinicians in brief intervention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4284CF-DF13-E947-ADA5-0FD9AAC03C2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341972"/>
            <a:ext cx="2133600" cy="205837"/>
          </a:xfrm>
        </p:spPr>
        <p:txBody>
          <a:bodyPr/>
          <a:lstStyle/>
          <a:p>
            <a:r>
              <a:rPr lang="en-US" dirty="0"/>
              <a:t>July 2022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FEC49-A0F0-FB4E-9A87-B2EF1136472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4727392"/>
            <a:ext cx="2746192" cy="3693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/>
              <a:t>Referrals to specialty care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component</a:t>
            </a:r>
          </a:p>
          <a:p>
            <a:r>
              <a:rPr lang="en-US" sz="1600" dirty="0"/>
              <a:t>Advanced training &amp; supervision in family </a:t>
            </a:r>
            <a:r>
              <a:rPr lang="en-US" sz="1600" dirty="0" err="1"/>
              <a:t>tx</a:t>
            </a:r>
            <a:r>
              <a:rPr lang="en-US" sz="1600" dirty="0"/>
              <a:t>.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C396C20-F6DF-C940-BE16-6E008BFF9CB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184745"/>
            <a:ext cx="2133600" cy="205837"/>
          </a:xfrm>
        </p:spPr>
        <p:txBody>
          <a:bodyPr/>
          <a:lstStyle/>
          <a:p>
            <a:r>
              <a:rPr lang="en-US" dirty="0"/>
              <a:t>Fall 2022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F2A68F-70C1-7F46-9A1C-586701744F5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546617"/>
            <a:ext cx="2133600" cy="3693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/>
              <a:t>Expand referral base outside of TCHATT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554997-3B04-634C-A36E-69B0311331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341971"/>
            <a:ext cx="2133600" cy="205837"/>
          </a:xfrm>
        </p:spPr>
        <p:txBody>
          <a:bodyPr/>
          <a:lstStyle/>
          <a:p>
            <a:r>
              <a:rPr lang="en-US" dirty="0"/>
              <a:t>Nov-December 2022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355B93-F7B4-8649-8BBF-819B529D7EC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4815479"/>
            <a:ext cx="2746192" cy="3693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/>
              <a:t>PCP training in SBIRT via ECHO. 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Advanced training in evidence-based protocols for SUD &amp; comorbidities encountered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2B0E625-26CC-9744-9B92-56905E797B65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>
                <a:solidFill>
                  <a:srgbClr val="0070C0"/>
                </a:solidFill>
              </a:rPr>
              <a:pPr/>
              <a:t>4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F29C953-E914-EE4E-B001-1E1EAD7BFD8A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A-SUDS Update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88C120B-6FFA-9C42-80DF-9F19DE9503F4}"/>
              </a:ext>
            </a:extLst>
          </p:cNvPr>
          <p:cNvSpPr>
            <a:spLocks noGrp="1"/>
          </p:cNvSpPr>
          <p:nvPr>
            <p:ph type="dt" sz="half" idx="36"/>
          </p:nvPr>
        </p:nvSpPr>
        <p:spPr>
          <a:xfrm>
            <a:off x="2668806" y="6332219"/>
            <a:ext cx="1313180" cy="2476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May 16, 2022</a:t>
            </a:r>
          </a:p>
        </p:txBody>
      </p:sp>
    </p:spTree>
    <p:extLst>
      <p:ext uri="{BB962C8B-B14F-4D97-AF65-F5344CB8AC3E}">
        <p14:creationId xmlns:p14="http://schemas.microsoft.com/office/powerpoint/2010/main" val="250910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026B5-2F88-BA48-A996-4A13FDFAA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Pending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BDF8F-0AD5-5C43-9EF3-8679B989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2084968"/>
            <a:ext cx="3036477" cy="404216"/>
          </a:xfrm>
        </p:spPr>
        <p:txBody>
          <a:bodyPr>
            <a:noAutofit/>
          </a:bodyPr>
          <a:lstStyle/>
          <a:p>
            <a:r>
              <a:rPr lang="en-US" sz="2000" dirty="0"/>
              <a:t>Indications for labs and how to obtain them.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2A119-28D1-B54D-A879-A0DDEC296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3711" y="2799146"/>
            <a:ext cx="3036477" cy="1942138"/>
          </a:xfrm>
        </p:spPr>
        <p:txBody>
          <a:bodyPr>
            <a:noAutofit/>
          </a:bodyPr>
          <a:lstStyle/>
          <a:p>
            <a:r>
              <a:rPr lang="en-US" sz="2000" dirty="0"/>
              <a:t>Universal insistence on u/a’s for teens has softened in recent years.  </a:t>
            </a:r>
          </a:p>
          <a:p>
            <a:r>
              <a:rPr lang="en-US" sz="2000" dirty="0"/>
              <a:t>Decision rules that weigh benefits and disadvantages.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5E5840-ED0D-0349-88F3-4E90A009498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458797" y="2084968"/>
            <a:ext cx="3036477" cy="404216"/>
          </a:xfrm>
        </p:spPr>
        <p:txBody>
          <a:bodyPr/>
          <a:lstStyle/>
          <a:p>
            <a:r>
              <a:rPr lang="en-US" sz="2000" dirty="0"/>
              <a:t>Clinical Outcome Metrics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01285-85FB-FD43-9631-322998389AF0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370791" y="2799146"/>
            <a:ext cx="3050628" cy="1942138"/>
          </a:xfrm>
        </p:spPr>
        <p:txBody>
          <a:bodyPr>
            <a:normAutofit/>
          </a:bodyPr>
          <a:lstStyle/>
          <a:p>
            <a:r>
              <a:rPr lang="en-US" sz="2000" dirty="0"/>
              <a:t>Substance/ETOH use measures are standard. </a:t>
            </a:r>
          </a:p>
          <a:p>
            <a:r>
              <a:rPr lang="en-US" sz="2000" dirty="0"/>
              <a:t>Other functional and symptomatic outcomes.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820E658-15B8-6C4B-A736-3D894774670E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438973" y="4774511"/>
            <a:ext cx="3036477" cy="404216"/>
          </a:xfrm>
        </p:spPr>
        <p:txBody>
          <a:bodyPr>
            <a:noAutofit/>
          </a:bodyPr>
          <a:lstStyle/>
          <a:p>
            <a:r>
              <a:rPr lang="en-US" sz="2000" dirty="0"/>
              <a:t>Approach for those Screening Nicotine+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F52F621-1B1F-5E49-939F-12BD1A0FD52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70791" y="5488689"/>
            <a:ext cx="3036477" cy="1143931"/>
          </a:xfrm>
        </p:spPr>
        <p:txBody>
          <a:bodyPr>
            <a:normAutofit/>
          </a:bodyPr>
          <a:lstStyle/>
          <a:p>
            <a:r>
              <a:rPr lang="en-US" sz="2000" dirty="0"/>
              <a:t>Discussions underway. </a:t>
            </a:r>
          </a:p>
          <a:p>
            <a:r>
              <a:rPr lang="en-US" sz="2000" dirty="0"/>
              <a:t>Refer to </a:t>
            </a:r>
            <a:r>
              <a:rPr lang="en-US" sz="2000" dirty="0" err="1"/>
              <a:t>QuitLines</a:t>
            </a:r>
            <a:r>
              <a:rPr lang="en-US" sz="2000" dirty="0"/>
              <a:t> vs. more direct service.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B50C3FA-D20D-3049-9C7F-6F37D4E022C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pPr algn="l"/>
            <a:fld id="{294A09A9-5501-47C1-A89A-A340965A2BE2}" type="slidenum">
              <a:rPr lang="en-US" smtClean="0">
                <a:solidFill>
                  <a:srgbClr val="0070C0"/>
                </a:solidFill>
              </a:rPr>
              <a:pPr algn="l"/>
              <a:t>5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6278D20-060E-1942-9A72-E600C02A820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A-SUDS Update</a:t>
            </a:r>
            <a:endParaRPr lang="en-US" sz="1100" dirty="0">
              <a:solidFill>
                <a:srgbClr val="0070C0"/>
              </a:solidFill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FD06229-BFA1-7D4D-B1E0-0A9F7FBF1F7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992120" y="6332220"/>
            <a:ext cx="1313180" cy="2476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May 16, 2022</a:t>
            </a:r>
            <a:endParaRPr lang="en-US" sz="1100" dirty="0">
              <a:solidFill>
                <a:srgbClr val="0070C0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595E57-A1CD-4730-9FAB-2D5A8F8D0C43}"/>
              </a:ext>
            </a:extLst>
          </p:cNvPr>
          <p:cNvCxnSpPr>
            <a:cxnSpLocks/>
          </p:cNvCxnSpPr>
          <p:nvPr/>
        </p:nvCxnSpPr>
        <p:spPr>
          <a:xfrm>
            <a:off x="971550" y="1922855"/>
            <a:ext cx="2737565" cy="0"/>
          </a:xfrm>
          <a:prstGeom prst="line">
            <a:avLst/>
          </a:prstGeom>
          <a:ln w="98425">
            <a:solidFill>
              <a:schemeClr val="tx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279F3CE-A056-40D6-852A-3C95D679E40A}"/>
              </a:ext>
            </a:extLst>
          </p:cNvPr>
          <p:cNvCxnSpPr>
            <a:cxnSpLocks/>
          </p:cNvCxnSpPr>
          <p:nvPr/>
        </p:nvCxnSpPr>
        <p:spPr>
          <a:xfrm>
            <a:off x="8458796" y="1922855"/>
            <a:ext cx="2874617" cy="0"/>
          </a:xfrm>
          <a:prstGeom prst="line">
            <a:avLst/>
          </a:prstGeom>
          <a:ln w="98425">
            <a:solidFill>
              <a:schemeClr val="tx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07FE6-97D6-47F0-8529-2139000B5351}"/>
              </a:ext>
            </a:extLst>
          </p:cNvPr>
          <p:cNvCxnSpPr>
            <a:cxnSpLocks/>
          </p:cNvCxnSpPr>
          <p:nvPr/>
        </p:nvCxnSpPr>
        <p:spPr>
          <a:xfrm>
            <a:off x="8458796" y="4612398"/>
            <a:ext cx="2874617" cy="0"/>
          </a:xfrm>
          <a:prstGeom prst="line">
            <a:avLst/>
          </a:prstGeom>
          <a:ln w="98425">
            <a:solidFill>
              <a:schemeClr val="tx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E2738C9E-7B31-4438-B5E6-B97213031792}"/>
              </a:ext>
            </a:extLst>
          </p:cNvPr>
          <p:cNvSpPr txBox="1">
            <a:spLocks/>
          </p:cNvSpPr>
          <p:nvPr/>
        </p:nvSpPr>
        <p:spPr>
          <a:xfrm>
            <a:off x="4580110" y="2082820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800" b="0" i="0" kern="1200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Staffing Issues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F32A9ACF-D6E3-420E-9B76-3C753A6E4971}"/>
              </a:ext>
            </a:extLst>
          </p:cNvPr>
          <p:cNvSpPr txBox="1">
            <a:spLocks/>
          </p:cNvSpPr>
          <p:nvPr/>
        </p:nvSpPr>
        <p:spPr>
          <a:xfrm>
            <a:off x="4380186" y="2799146"/>
            <a:ext cx="3050628" cy="194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285750" indent="-2857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itchFamily="2" charset="2"/>
              <a:buChar char="§"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Averting delays caused by tight labor market and lengthy on-boarding for licensed staff. 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143F029-B9F1-4186-9695-9B9ACC72D9AA}"/>
              </a:ext>
            </a:extLst>
          </p:cNvPr>
          <p:cNvCxnSpPr>
            <a:cxnSpLocks/>
          </p:cNvCxnSpPr>
          <p:nvPr/>
        </p:nvCxnSpPr>
        <p:spPr>
          <a:xfrm>
            <a:off x="4580110" y="1920707"/>
            <a:ext cx="2874617" cy="0"/>
          </a:xfrm>
          <a:prstGeom prst="line">
            <a:avLst/>
          </a:prstGeom>
          <a:ln w="98425">
            <a:solidFill>
              <a:schemeClr val="tx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51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773" y="1201034"/>
            <a:ext cx="4941477" cy="610863"/>
          </a:xfrm>
        </p:spPr>
        <p:txBody>
          <a:bodyPr/>
          <a:lstStyle/>
          <a:p>
            <a:r>
              <a:rPr lang="en-US" dirty="0"/>
              <a:t>Thank You.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4000" dirty="0"/>
              <a:t>Comments and Suggestions Welcome. </a:t>
            </a:r>
          </a:p>
          <a:p>
            <a:endParaRPr lang="en-US" dirty="0"/>
          </a:p>
        </p:txBody>
      </p:sp>
      <p:pic>
        <p:nvPicPr>
          <p:cNvPr id="53" name="Picture Placeholder 52" descr="Hanging Lightbulbs">
            <a:extLst>
              <a:ext uri="{FF2B5EF4-FFF2-40B4-BE49-F238E27FC236}">
                <a16:creationId xmlns:a16="http://schemas.microsoft.com/office/drawing/2014/main" id="{CAC9EF15-08A3-406D-9236-76A5454D5F8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5B7319015E448FD1C412E8D3BF38" ma:contentTypeVersion="13" ma:contentTypeDescription="Create a new document." ma:contentTypeScope="" ma:versionID="80bc01383399041e155d867914491dc9">
  <xsd:schema xmlns:xsd="http://www.w3.org/2001/XMLSchema" xmlns:xs="http://www.w3.org/2001/XMLSchema" xmlns:p="http://schemas.microsoft.com/office/2006/metadata/properties" xmlns:ns2="2018a4d9-e5a5-428b-a312-dfd840ba6b63" xmlns:ns3="ef95f5f0-dadb-470a-94cb-364b588c356d" targetNamespace="http://schemas.microsoft.com/office/2006/metadata/properties" ma:root="true" ma:fieldsID="80a1793a53f018dfa15707939ab2d326" ns2:_="" ns3:_="">
    <xsd:import namespace="2018a4d9-e5a5-428b-a312-dfd840ba6b63"/>
    <xsd:import namespace="ef95f5f0-dadb-470a-94cb-364b588c35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Comment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8a4d9-e5a5-428b-a312-dfd840ba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Comments" ma:index="16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5f5f0-dadb-470a-94cb-364b588c3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2018a4d9-e5a5-428b-a312-dfd840ba6b63" xsi:nil="true"/>
    <Comments xmlns="2018a4d9-e5a5-428b-a312-dfd840ba6b63" xsi:nil="true"/>
  </documentManagement>
</p:properties>
</file>

<file path=customXml/itemProps1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8515CB-6CF7-4815-8392-318D1E0CC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18a4d9-e5a5-428b-a312-dfd840ba6b63"/>
    <ds:schemaRef ds:uri="ef95f5f0-dadb-470a-94cb-364b588c35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16c05727-aa75-4e4a-9b5f-8a80a1165891"/>
    <ds:schemaRef ds:uri="http://purl.org/dc/terms/"/>
    <ds:schemaRef ds:uri="http://purl.org/dc/dcmitype/"/>
    <ds:schemaRef ds:uri="http://schemas.microsoft.com/office/2006/documentManagement/types"/>
    <ds:schemaRef ds:uri="71af3243-3dd4-4a8d-8c0d-dd76da1f02a5"/>
    <ds:schemaRef ds:uri="http://schemas.openxmlformats.org/package/2006/metadata/core-properties"/>
    <ds:schemaRef ds:uri="2018a4d9-e5a5-428b-a312-dfd840ba6b6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annual presentation</Template>
  <TotalTime>110</TotalTime>
  <Words>330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Adolescent Substance Use TCHATT Enhancement Update</vt:lpstr>
      <vt:lpstr>Partnering Sites</vt:lpstr>
      <vt:lpstr>Objectives</vt:lpstr>
      <vt:lpstr>Activities and Timeline</vt:lpstr>
      <vt:lpstr>Pending Issues</vt:lpstr>
      <vt:lpstr>Thank You.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 Substance Use TCHATT Enhancement Update</dc:title>
  <dc:creator>Joseph Blader</dc:creator>
  <cp:lastModifiedBy>Joseph Blader</cp:lastModifiedBy>
  <cp:revision>3</cp:revision>
  <dcterms:created xsi:type="dcterms:W3CDTF">2022-05-12T16:42:57Z</dcterms:created>
  <dcterms:modified xsi:type="dcterms:W3CDTF">2022-05-13T21:09:56Z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0x01010056055B7319015E448FD1C412E8D3BF38</vt:lpwstr>
  </property>
</Properties>
</file>