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82" r:id="rId4"/>
    <p:sldId id="283" r:id="rId5"/>
    <p:sldId id="285" r:id="rId6"/>
    <p:sldId id="279" r:id="rId7"/>
    <p:sldId id="284" r:id="rId8"/>
    <p:sldId id="270" r:id="rId9"/>
    <p:sldId id="272" r:id="rId10"/>
    <p:sldId id="274" r:id="rId11"/>
    <p:sldId id="278"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973" autoAdjust="0"/>
  </p:normalViewPr>
  <p:slideViewPr>
    <p:cSldViewPr snapToGrid="0">
      <p:cViewPr varScale="1">
        <p:scale>
          <a:sx n="82" d="100"/>
          <a:sy n="82" d="100"/>
        </p:scale>
        <p:origin x="17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utsystemadmin-my.sharepoint.com/personal/linman_utsystem_edu/Documents/TCMHCC%20Docs/ARPA/ARPA%20Final%20Budgets%20-%20Feb%2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Sheet1!$F$2</c:f>
              <c:strCache>
                <c:ptCount val="1"/>
                <c:pt idx="0">
                  <c:v>Budget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B5-4E79-B82B-2E24333E5EB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B5-4E79-B82B-2E24333E5EB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B5-4E79-B82B-2E24333E5EB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B5-4E79-B82B-2E24333E5EB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B5-4E79-B82B-2E24333E5EB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B5-4E79-B82B-2E24333E5EB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B5-4E79-B82B-2E24333E5EB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CB5-4E79-B82B-2E24333E5EB5}"/>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CB5-4E79-B82B-2E24333E5EB5}"/>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CCB5-4E79-B82B-2E24333E5EB5}"/>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CCB5-4E79-B82B-2E24333E5EB5}"/>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CCB5-4E79-B82B-2E24333E5EB5}"/>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CCB5-4E79-B82B-2E24333E5EB5}"/>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CCB5-4E79-B82B-2E24333E5EB5}"/>
              </c:ext>
            </c:extLst>
          </c:dPt>
          <c:dLbls>
            <c:dLbl>
              <c:idx val="5"/>
              <c:layout>
                <c:manualLayout>
                  <c:x val="9.8543273350471222E-2"/>
                  <c:y val="-1.1923981494340677E-1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CCB5-4E79-B82B-2E24333E5EB5}"/>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Sheet1!$E$3:$E$16</c:f>
              <c:strCache>
                <c:ptCount val="14"/>
                <c:pt idx="0">
                  <c:v>BCM</c:v>
                </c:pt>
                <c:pt idx="1">
                  <c:v>Dell</c:v>
                </c:pt>
                <c:pt idx="2">
                  <c:v>Meadows</c:v>
                </c:pt>
                <c:pt idx="3">
                  <c:v>TAMUHSC</c:v>
                </c:pt>
                <c:pt idx="4">
                  <c:v>TTUHSC</c:v>
                </c:pt>
                <c:pt idx="5">
                  <c:v>TTUHSC EP</c:v>
                </c:pt>
                <c:pt idx="6">
                  <c:v>UNTHSC</c:v>
                </c:pt>
                <c:pt idx="7">
                  <c:v>UTHSCH</c:v>
                </c:pt>
                <c:pt idx="8">
                  <c:v>UTHSCSA</c:v>
                </c:pt>
                <c:pt idx="9">
                  <c:v>UTHSCT</c:v>
                </c:pt>
                <c:pt idx="10">
                  <c:v>UTMB</c:v>
                </c:pt>
                <c:pt idx="11">
                  <c:v>UTRGV</c:v>
                </c:pt>
                <c:pt idx="12">
                  <c:v>UTS</c:v>
                </c:pt>
                <c:pt idx="13">
                  <c:v>UTSW</c:v>
                </c:pt>
              </c:strCache>
            </c:strRef>
          </c:cat>
          <c:val>
            <c:numRef>
              <c:f>Sheet1!$F$3:$F$16</c:f>
              <c:numCache>
                <c:formatCode>"$"#,##0</c:formatCode>
                <c:ptCount val="14"/>
                <c:pt idx="0">
                  <c:v>10077980</c:v>
                </c:pt>
                <c:pt idx="1">
                  <c:v>7833641</c:v>
                </c:pt>
                <c:pt idx="2">
                  <c:v>7000000</c:v>
                </c:pt>
                <c:pt idx="3">
                  <c:v>2884578</c:v>
                </c:pt>
                <c:pt idx="4">
                  <c:v>33084605</c:v>
                </c:pt>
                <c:pt idx="5">
                  <c:v>1407057</c:v>
                </c:pt>
                <c:pt idx="6">
                  <c:v>0</c:v>
                </c:pt>
                <c:pt idx="7">
                  <c:v>12337509</c:v>
                </c:pt>
                <c:pt idx="8">
                  <c:v>6353999</c:v>
                </c:pt>
                <c:pt idx="9">
                  <c:v>4279110</c:v>
                </c:pt>
                <c:pt idx="10">
                  <c:v>6836435</c:v>
                </c:pt>
                <c:pt idx="11">
                  <c:v>6656548</c:v>
                </c:pt>
                <c:pt idx="12">
                  <c:v>3293676</c:v>
                </c:pt>
                <c:pt idx="13">
                  <c:v>9996579</c:v>
                </c:pt>
              </c:numCache>
            </c:numRef>
          </c:val>
          <c:extLst>
            <c:ext xmlns:c16="http://schemas.microsoft.com/office/drawing/2014/chart" uri="{C3380CC4-5D6E-409C-BE32-E72D297353CC}">
              <c16:uniqueId val="{0000001C-CCB5-4E79-B82B-2E24333E5EB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8B46F-7EA1-4DCD-98FA-BB871DCA8078}" type="datetimeFigureOut">
              <a:rPr lang="en-US" smtClean="0"/>
              <a:t>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FFCDB-C622-4A89-9B5E-3F33CEAB02CF}" type="slidenum">
              <a:rPr lang="en-US" smtClean="0"/>
              <a:t>‹#›</a:t>
            </a:fld>
            <a:endParaRPr lang="en-US"/>
          </a:p>
        </p:txBody>
      </p:sp>
    </p:spTree>
    <p:extLst>
      <p:ext uri="{BB962C8B-B14F-4D97-AF65-F5344CB8AC3E}">
        <p14:creationId xmlns:p14="http://schemas.microsoft.com/office/powerpoint/2010/main" val="341285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22DFFCDB-C622-4A89-9B5E-3F33CEAB02CF}" type="slidenum">
              <a:rPr lang="en-US" smtClean="0"/>
              <a:t>8</a:t>
            </a:fld>
            <a:endParaRPr lang="en-US"/>
          </a:p>
        </p:txBody>
      </p:sp>
    </p:spTree>
    <p:extLst>
      <p:ext uri="{BB962C8B-B14F-4D97-AF65-F5344CB8AC3E}">
        <p14:creationId xmlns:p14="http://schemas.microsoft.com/office/powerpoint/2010/main" val="419253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FFCDB-C622-4A89-9B5E-3F33CEAB02CF}" type="slidenum">
              <a:rPr lang="en-US" smtClean="0"/>
              <a:t>12</a:t>
            </a:fld>
            <a:endParaRPr lang="en-US"/>
          </a:p>
        </p:txBody>
      </p:sp>
    </p:spTree>
    <p:extLst>
      <p:ext uri="{BB962C8B-B14F-4D97-AF65-F5344CB8AC3E}">
        <p14:creationId xmlns:p14="http://schemas.microsoft.com/office/powerpoint/2010/main" val="2330209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83343-382A-4618-ACA6-5B0AB83ADF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C5E818-02BA-4405-82FE-F4F14307F6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E951B4-EB51-4263-A314-FB4612EFCD92}"/>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B1FA90C7-A9E8-4BFF-9A93-99463B07B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150B0-49DE-4C1D-A79F-F5DE952DA844}"/>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419960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C741A-2962-44D0-A2BF-AD567F0558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71B099-EA05-41CD-85EA-884B3F651A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8B05-0A67-4BD9-ADD6-026B04226B4A}"/>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451074FF-506C-4133-B46B-66A3D9C52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16754-CA25-4BDA-8C2F-7B60C48F867E}"/>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81126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60C19D-2925-409C-AE23-283AE5ECCE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6CB140-F43B-4F45-A381-AE0F3D0FB9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B89FE-04E7-4309-A06A-40822EE31B5E}"/>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72E546F6-4816-4A27-A16D-B3822937E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BEB14-A77C-4D7D-B7A5-F52335C40ED1}"/>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300423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826A-E633-445F-93EA-5A6B89BBF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EDFC1A-4A39-4186-9E4A-37DB38C3BD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34240-5F97-44FE-8876-0859DAC80488}"/>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52186284-3AC1-42BD-891A-B2014D7D9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64784-5FD2-44F9-BE5E-B84246A58836}"/>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250615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AC8BF-5821-47EA-A882-29E33BF52B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D1FA27-1506-41F4-8E2A-76C73D211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6B3E0-D1C9-4095-B1FD-84BFBE79C882}"/>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E3A30CA7-5667-4C49-AB71-520F3A5E4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6BB45-0B92-422C-A9CF-B1299D04A4BB}"/>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1422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4D60-DA2C-4DA8-9B08-AD5C6DA152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1C23DE-B4F1-4A2A-A928-3CEC3A0C20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0C83B3-3A60-45CF-9F00-F15E3759FE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51CC9B-EE10-4E13-B7D1-F7E7698587FA}"/>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6" name="Footer Placeholder 5">
            <a:extLst>
              <a:ext uri="{FF2B5EF4-FFF2-40B4-BE49-F238E27FC236}">
                <a16:creationId xmlns:a16="http://schemas.microsoft.com/office/drawing/2014/main" id="{A845CD21-DEA4-490D-95E5-E05B1D0FE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EC0B92-EE40-4F71-9FAE-456385086631}"/>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148397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7E4B-1F83-4909-83C7-D1BB0925DD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A8D04-F38C-465C-9A12-BC9A012B8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3E3C8E-9000-4914-8D33-E0BF5D3EBF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E7D249-CF49-4AB2-8FAD-DA28CC1E20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D8D152-DF83-435C-8AF5-B4052A1F1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55C44-9559-4AE6-BC33-0F6F6167389A}"/>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8" name="Footer Placeholder 7">
            <a:extLst>
              <a:ext uri="{FF2B5EF4-FFF2-40B4-BE49-F238E27FC236}">
                <a16:creationId xmlns:a16="http://schemas.microsoft.com/office/drawing/2014/main" id="{572E7CC3-0CDD-4814-B81F-2524ACF548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A13C27-6E9D-4DE3-BE18-9F4326607253}"/>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70074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A08C-C497-44E1-85C8-E3260804E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F08BE8-E61C-441E-9C29-5D1E11455851}"/>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4" name="Footer Placeholder 3">
            <a:extLst>
              <a:ext uri="{FF2B5EF4-FFF2-40B4-BE49-F238E27FC236}">
                <a16:creationId xmlns:a16="http://schemas.microsoft.com/office/drawing/2014/main" id="{8FEB3D70-13F4-4AEC-B624-130475F6A8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4301DB-1F10-4810-8C80-83591589FCDB}"/>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166272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3C0C9-07BB-4D44-AECE-7EEC2F47322F}"/>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3" name="Footer Placeholder 2">
            <a:extLst>
              <a:ext uri="{FF2B5EF4-FFF2-40B4-BE49-F238E27FC236}">
                <a16:creationId xmlns:a16="http://schemas.microsoft.com/office/drawing/2014/main" id="{E1DDECFC-3561-4EA7-831D-5060B01D7F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9DFEB2-38A9-4B51-A333-C56AAB8E21FF}"/>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158880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59A6-C9BE-4412-8C88-DDD9ED87AD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62AB47-ACE4-42B0-A0D7-701563C3E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D92044-CDE2-4D54-BBDD-9FF8FE7C0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66ACB1-249F-4B59-BAB0-293F1BE306F6}"/>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6" name="Footer Placeholder 5">
            <a:extLst>
              <a:ext uri="{FF2B5EF4-FFF2-40B4-BE49-F238E27FC236}">
                <a16:creationId xmlns:a16="http://schemas.microsoft.com/office/drawing/2014/main" id="{2C26ADEE-EDB1-41F9-AA7B-872447DE1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E41052-D25F-4E8B-B866-72E70A2B2D6A}"/>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3423978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9CA5-DD50-4E54-8388-7935E40EA9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8296B3-E5C7-46A1-B9D3-14C6C8952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63B572-D6EC-4204-955D-96AD0A614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42632-79C7-4F94-B20A-2917C642F884}"/>
              </a:ext>
            </a:extLst>
          </p:cNvPr>
          <p:cNvSpPr>
            <a:spLocks noGrp="1"/>
          </p:cNvSpPr>
          <p:nvPr>
            <p:ph type="dt" sz="half" idx="10"/>
          </p:nvPr>
        </p:nvSpPr>
        <p:spPr/>
        <p:txBody>
          <a:bodyPr/>
          <a:lstStyle/>
          <a:p>
            <a:fld id="{852E9D4A-4438-4F82-91F2-AADB990111E3}" type="datetimeFigureOut">
              <a:rPr lang="en-US" smtClean="0"/>
              <a:t>2/15/2022</a:t>
            </a:fld>
            <a:endParaRPr lang="en-US"/>
          </a:p>
        </p:txBody>
      </p:sp>
      <p:sp>
        <p:nvSpPr>
          <p:cNvPr id="6" name="Footer Placeholder 5">
            <a:extLst>
              <a:ext uri="{FF2B5EF4-FFF2-40B4-BE49-F238E27FC236}">
                <a16:creationId xmlns:a16="http://schemas.microsoft.com/office/drawing/2014/main" id="{B0D2676B-1A4B-4F33-95D1-59D94F2F7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FE33D4-08C1-4927-B318-10330810F931}"/>
              </a:ext>
            </a:extLst>
          </p:cNvPr>
          <p:cNvSpPr>
            <a:spLocks noGrp="1"/>
          </p:cNvSpPr>
          <p:nvPr>
            <p:ph type="sldNum" sz="quarter" idx="12"/>
          </p:nvPr>
        </p:nvSpPr>
        <p:spPr/>
        <p:txBody>
          <a:bodyPr/>
          <a:lstStyle/>
          <a:p>
            <a:fld id="{F9544926-97F8-4109-9D39-9D8DBDC4D348}" type="slidenum">
              <a:rPr lang="en-US" smtClean="0"/>
              <a:t>‹#›</a:t>
            </a:fld>
            <a:endParaRPr lang="en-US"/>
          </a:p>
        </p:txBody>
      </p:sp>
    </p:spTree>
    <p:extLst>
      <p:ext uri="{BB962C8B-B14F-4D97-AF65-F5344CB8AC3E}">
        <p14:creationId xmlns:p14="http://schemas.microsoft.com/office/powerpoint/2010/main" val="15821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E7739-3A62-43B5-85DD-706750EC50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84D13B-6BF1-4B61-A8F0-1F73D06466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B262C-9E0B-4EDF-95C3-C8ED315F0F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E9D4A-4438-4F82-91F2-AADB990111E3}" type="datetimeFigureOut">
              <a:rPr lang="en-US" smtClean="0"/>
              <a:t>2/15/2022</a:t>
            </a:fld>
            <a:endParaRPr lang="en-US"/>
          </a:p>
        </p:txBody>
      </p:sp>
      <p:sp>
        <p:nvSpPr>
          <p:cNvPr id="5" name="Footer Placeholder 4">
            <a:extLst>
              <a:ext uri="{FF2B5EF4-FFF2-40B4-BE49-F238E27FC236}">
                <a16:creationId xmlns:a16="http://schemas.microsoft.com/office/drawing/2014/main" id="{8EDB0C6A-660C-4E78-883C-BD0950703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526B9D-80FC-4D1C-998F-6C5DF7C39B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44926-97F8-4109-9D39-9D8DBDC4D348}" type="slidenum">
              <a:rPr lang="en-US" smtClean="0"/>
              <a:t>‹#›</a:t>
            </a:fld>
            <a:endParaRPr lang="en-US"/>
          </a:p>
        </p:txBody>
      </p:sp>
    </p:spTree>
    <p:extLst>
      <p:ext uri="{BB962C8B-B14F-4D97-AF65-F5344CB8AC3E}">
        <p14:creationId xmlns:p14="http://schemas.microsoft.com/office/powerpoint/2010/main" val="3857267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1B941B-653B-450D-A6E1-989DFBAC90B7}"/>
              </a:ext>
            </a:extLst>
          </p:cNvPr>
          <p:cNvSpPr>
            <a:spLocks noGrp="1"/>
          </p:cNvSpPr>
          <p:nvPr>
            <p:ph type="ctrTitle"/>
          </p:nvPr>
        </p:nvSpPr>
        <p:spPr>
          <a:xfrm>
            <a:off x="795338" y="1566473"/>
            <a:ext cx="10601325" cy="2166723"/>
          </a:xfrm>
        </p:spPr>
        <p:txBody>
          <a:bodyPr>
            <a:normAutofit/>
          </a:bodyPr>
          <a:lstStyle/>
          <a:p>
            <a:r>
              <a:rPr lang="en-US" sz="6600" dirty="0"/>
              <a:t>ARPA Project Budgets</a:t>
            </a:r>
          </a:p>
        </p:txBody>
      </p:sp>
      <p:sp>
        <p:nvSpPr>
          <p:cNvPr id="3" name="Subtitle 2">
            <a:extLst>
              <a:ext uri="{FF2B5EF4-FFF2-40B4-BE49-F238E27FC236}">
                <a16:creationId xmlns:a16="http://schemas.microsoft.com/office/drawing/2014/main" id="{09555C3D-7EB2-4BEC-B876-DA3080DCC874}"/>
              </a:ext>
            </a:extLst>
          </p:cNvPr>
          <p:cNvSpPr>
            <a:spLocks noGrp="1"/>
          </p:cNvSpPr>
          <p:nvPr>
            <p:ph type="subTitle" idx="1"/>
          </p:nvPr>
        </p:nvSpPr>
        <p:spPr>
          <a:xfrm>
            <a:off x="795338" y="4092320"/>
            <a:ext cx="10601325" cy="1144884"/>
          </a:xfrm>
        </p:spPr>
        <p:txBody>
          <a:bodyPr>
            <a:normAutofit/>
          </a:bodyPr>
          <a:lstStyle/>
          <a:p>
            <a:r>
              <a:rPr lang="en-US" dirty="0"/>
              <a:t>February 15, 2022</a:t>
            </a:r>
          </a:p>
        </p:txBody>
      </p:sp>
      <p:cxnSp>
        <p:nvCxnSpPr>
          <p:cNvPr id="16" name="Straight Connector 15">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1A9A5357-F1E1-4E43-942D-B1A0D39E4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Tree>
    <p:extLst>
      <p:ext uri="{BB962C8B-B14F-4D97-AF65-F5344CB8AC3E}">
        <p14:creationId xmlns:p14="http://schemas.microsoft.com/office/powerpoint/2010/main" val="198932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8F2C-6826-475E-8758-58DEACA55315}"/>
              </a:ext>
            </a:extLst>
          </p:cNvPr>
          <p:cNvSpPr>
            <a:spLocks noGrp="1"/>
          </p:cNvSpPr>
          <p:nvPr>
            <p:ph type="title"/>
          </p:nvPr>
        </p:nvSpPr>
        <p:spPr/>
        <p:txBody>
          <a:bodyPr>
            <a:normAutofit/>
          </a:bodyPr>
          <a:lstStyle/>
          <a:p>
            <a:r>
              <a:rPr lang="en-US" b="1" dirty="0"/>
              <a:t>Budget Summary – Texas Mental Health Workforce Expansion</a:t>
            </a:r>
          </a:p>
        </p:txBody>
      </p:sp>
      <p:pic>
        <p:nvPicPr>
          <p:cNvPr id="4" name="Picture 3">
            <a:extLst>
              <a:ext uri="{FF2B5EF4-FFF2-40B4-BE49-F238E27FC236}">
                <a16:creationId xmlns:a16="http://schemas.microsoft.com/office/drawing/2014/main" id="{C8D4F38B-32F5-446A-BF3C-A2B2F8C69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graphicFrame>
        <p:nvGraphicFramePr>
          <p:cNvPr id="3" name="Table 2">
            <a:extLst>
              <a:ext uri="{FF2B5EF4-FFF2-40B4-BE49-F238E27FC236}">
                <a16:creationId xmlns:a16="http://schemas.microsoft.com/office/drawing/2014/main" id="{F891F12B-7130-409E-8E61-44139A7019C0}"/>
              </a:ext>
            </a:extLst>
          </p:cNvPr>
          <p:cNvGraphicFramePr>
            <a:graphicFrameLocks noGrp="1"/>
          </p:cNvGraphicFramePr>
          <p:nvPr>
            <p:extLst>
              <p:ext uri="{D42A27DB-BD31-4B8C-83A1-F6EECF244321}">
                <p14:modId xmlns:p14="http://schemas.microsoft.com/office/powerpoint/2010/main" val="2587332243"/>
              </p:ext>
            </p:extLst>
          </p:nvPr>
        </p:nvGraphicFramePr>
        <p:xfrm>
          <a:off x="439694" y="2406491"/>
          <a:ext cx="11225084" cy="2120265"/>
        </p:xfrm>
        <a:graphic>
          <a:graphicData uri="http://schemas.openxmlformats.org/drawingml/2006/table">
            <a:tbl>
              <a:tblPr/>
              <a:tblGrid>
                <a:gridCol w="5232143">
                  <a:extLst>
                    <a:ext uri="{9D8B030D-6E8A-4147-A177-3AD203B41FA5}">
                      <a16:colId xmlns:a16="http://schemas.microsoft.com/office/drawing/2014/main" val="2711620851"/>
                    </a:ext>
                  </a:extLst>
                </a:gridCol>
                <a:gridCol w="4471348">
                  <a:extLst>
                    <a:ext uri="{9D8B030D-6E8A-4147-A177-3AD203B41FA5}">
                      <a16:colId xmlns:a16="http://schemas.microsoft.com/office/drawing/2014/main" val="2955420628"/>
                    </a:ext>
                  </a:extLst>
                </a:gridCol>
                <a:gridCol w="1521593">
                  <a:extLst>
                    <a:ext uri="{9D8B030D-6E8A-4147-A177-3AD203B41FA5}">
                      <a16:colId xmlns:a16="http://schemas.microsoft.com/office/drawing/2014/main" val="689990736"/>
                    </a:ext>
                  </a:extLst>
                </a:gridCol>
              </a:tblGrid>
              <a:tr h="182880">
                <a:tc>
                  <a:txBody>
                    <a:bodyPr/>
                    <a:lstStyle/>
                    <a:p>
                      <a:pPr algn="l" fontAlgn="b"/>
                      <a:r>
                        <a:rPr lang="en-US" sz="1700" b="1" i="0" u="none" strike="noStrike">
                          <a:solidFill>
                            <a:srgbClr val="000000"/>
                          </a:solidFill>
                          <a:effectLst/>
                          <a:latin typeface="Calibri" panose="020F0502020204030204" pitchFamily="34" charset="0"/>
                        </a:rPr>
                        <a:t>Expansion of the Texas MH Workforce</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r>
                        <a:rPr lang="en-US" sz="1700" b="1" i="0" u="none" strike="noStrike">
                          <a:solidFill>
                            <a:srgbClr val="000000"/>
                          </a:solidFill>
                          <a:effectLst/>
                          <a:latin typeface="Calibri" panose="020F0502020204030204" pitchFamily="34" charset="0"/>
                        </a:rPr>
                        <a:t> Participating HRIs </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r>
                        <a:rPr lang="en-US" sz="1700" b="1" i="0" u="none" strike="noStrike">
                          <a:solidFill>
                            <a:srgbClr val="000000"/>
                          </a:solidFill>
                          <a:effectLst/>
                          <a:latin typeface="Calibri" panose="020F0502020204030204" pitchFamily="34" charset="0"/>
                        </a:rPr>
                        <a:t> Budget </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extLst>
                  <a:ext uri="{0D108BD9-81ED-4DB2-BD59-A6C34878D82A}">
                    <a16:rowId xmlns:a16="http://schemas.microsoft.com/office/drawing/2014/main" val="2686403828"/>
                  </a:ext>
                </a:extLst>
              </a:tr>
              <a:tr h="365760">
                <a:tc>
                  <a:txBody>
                    <a:bodyPr/>
                    <a:lstStyle/>
                    <a:p>
                      <a:pPr algn="l" fontAlgn="b"/>
                      <a:r>
                        <a:rPr lang="en-US" sz="1700" b="0" i="0" u="none" strike="noStrike">
                          <a:solidFill>
                            <a:srgbClr val="000000"/>
                          </a:solidFill>
                          <a:effectLst/>
                          <a:latin typeface="Calibri" panose="020F0502020204030204" pitchFamily="34" charset="0"/>
                        </a:rPr>
                        <a:t>LMHA Telehealth Services</a:t>
                      </a:r>
                    </a:p>
                  </a:txBody>
                  <a:tcPr marL="114300"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1700" b="0" i="0" u="none" strike="noStrike">
                          <a:solidFill>
                            <a:srgbClr val="000000"/>
                          </a:solidFill>
                          <a:effectLst/>
                          <a:latin typeface="Calibri" panose="020F0502020204030204" pitchFamily="34" charset="0"/>
                        </a:rPr>
                        <a:t> (6) - UT Austin (Dell Med),  TTUHSC, TTUHSC EP, UTHSCH, UTRGV, UTSW </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$9,174,459</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89370474"/>
                  </a:ext>
                </a:extLst>
              </a:tr>
              <a:tr h="365760">
                <a:tc>
                  <a:txBody>
                    <a:bodyPr/>
                    <a:lstStyle/>
                    <a:p>
                      <a:pPr algn="l" fontAlgn="b"/>
                      <a:r>
                        <a:rPr lang="en-US" sz="1700" b="0" i="0" u="none" strike="noStrike">
                          <a:solidFill>
                            <a:srgbClr val="000000"/>
                          </a:solidFill>
                          <a:effectLst/>
                          <a:latin typeface="Calibri" panose="020F0502020204030204" pitchFamily="34" charset="0"/>
                        </a:rPr>
                        <a:t>LPC/ LCSW / NP Training</a:t>
                      </a:r>
                    </a:p>
                  </a:txBody>
                  <a:tcPr marL="114300" marR="9525" marT="952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dirty="0">
                          <a:solidFill>
                            <a:srgbClr val="000000"/>
                          </a:solidFill>
                          <a:effectLst/>
                          <a:latin typeface="Calibri" panose="020F0502020204030204" pitchFamily="34" charset="0"/>
                        </a:rPr>
                        <a:t>(5) - TAMUHSC, TTUHSC, UTHSCH, UTHSCSA, UTHSCT</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700" b="0" i="0" u="none" strike="noStrike" dirty="0">
                          <a:solidFill>
                            <a:srgbClr val="000000"/>
                          </a:solidFill>
                          <a:effectLst/>
                          <a:latin typeface="Calibri" panose="020F0502020204030204" pitchFamily="34" charset="0"/>
                        </a:rPr>
                        <a:t>$5,119,212</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49988315"/>
                  </a:ext>
                </a:extLst>
              </a:tr>
              <a:tr h="365760">
                <a:tc>
                  <a:txBody>
                    <a:bodyPr/>
                    <a:lstStyle/>
                    <a:p>
                      <a:pPr algn="l" fontAlgn="b"/>
                      <a:r>
                        <a:rPr lang="en-US" sz="1700" b="0" i="0" u="none" strike="noStrike">
                          <a:solidFill>
                            <a:srgbClr val="000000"/>
                          </a:solidFill>
                          <a:effectLst/>
                          <a:latin typeface="Calibri" panose="020F0502020204030204" pitchFamily="34" charset="0"/>
                        </a:rPr>
                        <a:t>Additional Child Fellows / Child practicum for psychology grad students / child &amp; adolescent psychology internship</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(6) - UT Austin (Dell Med),  TTUHSC, TTUHSC EP, UTHSCH, UTHSCT, UTSW </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$4,913,660</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596211"/>
                  </a:ext>
                </a:extLst>
              </a:tr>
              <a:tr h="137443">
                <a:tc>
                  <a:txBody>
                    <a:bodyPr/>
                    <a:lstStyle/>
                    <a:p>
                      <a:pPr algn="l" fontAlgn="b"/>
                      <a:endParaRPr lang="en-US" sz="17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7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700" b="1" i="0" u="none" strike="noStrike" dirty="0">
                          <a:solidFill>
                            <a:srgbClr val="FFFFFF"/>
                          </a:solidFill>
                          <a:effectLst/>
                          <a:latin typeface="Calibri" panose="020F0502020204030204" pitchFamily="34" charset="0"/>
                        </a:rPr>
                        <a:t>$19,207,331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000000"/>
                    </a:solidFill>
                  </a:tcPr>
                </a:tc>
                <a:extLst>
                  <a:ext uri="{0D108BD9-81ED-4DB2-BD59-A6C34878D82A}">
                    <a16:rowId xmlns:a16="http://schemas.microsoft.com/office/drawing/2014/main" val="1218733804"/>
                  </a:ext>
                </a:extLst>
              </a:tr>
            </a:tbl>
          </a:graphicData>
        </a:graphic>
      </p:graphicFrame>
    </p:spTree>
    <p:extLst>
      <p:ext uri="{BB962C8B-B14F-4D97-AF65-F5344CB8AC3E}">
        <p14:creationId xmlns:p14="http://schemas.microsoft.com/office/powerpoint/2010/main" val="136944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8F2C-6826-475E-8758-58DEACA55315}"/>
              </a:ext>
            </a:extLst>
          </p:cNvPr>
          <p:cNvSpPr>
            <a:spLocks noGrp="1"/>
          </p:cNvSpPr>
          <p:nvPr>
            <p:ph type="title"/>
          </p:nvPr>
        </p:nvSpPr>
        <p:spPr/>
        <p:txBody>
          <a:bodyPr>
            <a:normAutofit fontScale="90000"/>
          </a:bodyPr>
          <a:lstStyle/>
          <a:p>
            <a:r>
              <a:rPr lang="en-US" b="1" dirty="0"/>
              <a:t>Budgets </a:t>
            </a:r>
            <a:br>
              <a:rPr lang="en-US" b="1" dirty="0"/>
            </a:br>
            <a:r>
              <a:rPr lang="en-US" b="1" dirty="0"/>
              <a:t>by Institution / </a:t>
            </a:r>
            <a:br>
              <a:rPr lang="en-US" b="1" dirty="0"/>
            </a:br>
            <a:r>
              <a:rPr lang="en-US" b="1" dirty="0"/>
              <a:t>Entity</a:t>
            </a:r>
          </a:p>
        </p:txBody>
      </p:sp>
      <p:pic>
        <p:nvPicPr>
          <p:cNvPr id="4" name="Picture 3">
            <a:extLst>
              <a:ext uri="{FF2B5EF4-FFF2-40B4-BE49-F238E27FC236}">
                <a16:creationId xmlns:a16="http://schemas.microsoft.com/office/drawing/2014/main" id="{C8D4F38B-32F5-446A-BF3C-A2B2F8C69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graphicFrame>
        <p:nvGraphicFramePr>
          <p:cNvPr id="6" name="Chart 5">
            <a:extLst>
              <a:ext uri="{FF2B5EF4-FFF2-40B4-BE49-F238E27FC236}">
                <a16:creationId xmlns:a16="http://schemas.microsoft.com/office/drawing/2014/main" id="{D51FD84C-970B-4B20-B063-A42469B6BD79}"/>
              </a:ext>
            </a:extLst>
          </p:cNvPr>
          <p:cNvGraphicFramePr>
            <a:graphicFrameLocks/>
          </p:cNvGraphicFramePr>
          <p:nvPr>
            <p:extLst>
              <p:ext uri="{D42A27DB-BD31-4B8C-83A1-F6EECF244321}">
                <p14:modId xmlns:p14="http://schemas.microsoft.com/office/powerpoint/2010/main" val="2823881247"/>
              </p:ext>
            </p:extLst>
          </p:nvPr>
        </p:nvGraphicFramePr>
        <p:xfrm>
          <a:off x="1956603" y="197709"/>
          <a:ext cx="10029451" cy="5850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130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76743-7511-4733-A1FD-4FBCA933AF6B}"/>
              </a:ext>
            </a:extLst>
          </p:cNvPr>
          <p:cNvSpPr>
            <a:spLocks noGrp="1"/>
          </p:cNvSpPr>
          <p:nvPr>
            <p:ph type="title"/>
          </p:nvPr>
        </p:nvSpPr>
        <p:spPr>
          <a:xfrm>
            <a:off x="391378" y="320675"/>
            <a:ext cx="11407487" cy="1325563"/>
          </a:xfrm>
        </p:spPr>
        <p:txBody>
          <a:bodyPr>
            <a:normAutofit/>
          </a:bodyPr>
          <a:lstStyle/>
          <a:p>
            <a:r>
              <a:rPr lang="en-US" sz="5400" b="1" dirty="0"/>
              <a:t>LBB Budget vs Final Budgets Submitted</a:t>
            </a:r>
          </a:p>
        </p:txBody>
      </p:sp>
      <p:graphicFrame>
        <p:nvGraphicFramePr>
          <p:cNvPr id="4" name="Table 4">
            <a:extLst>
              <a:ext uri="{FF2B5EF4-FFF2-40B4-BE49-F238E27FC236}">
                <a16:creationId xmlns:a16="http://schemas.microsoft.com/office/drawing/2014/main" id="{415D6185-1B8D-4F87-8619-A5E90A471DE6}"/>
              </a:ext>
            </a:extLst>
          </p:cNvPr>
          <p:cNvGraphicFramePr>
            <a:graphicFrameLocks noGrp="1"/>
          </p:cNvGraphicFramePr>
          <p:nvPr>
            <p:ph idx="1"/>
            <p:extLst>
              <p:ext uri="{D42A27DB-BD31-4B8C-83A1-F6EECF244321}">
                <p14:modId xmlns:p14="http://schemas.microsoft.com/office/powerpoint/2010/main" val="3772530437"/>
              </p:ext>
            </p:extLst>
          </p:nvPr>
        </p:nvGraphicFramePr>
        <p:xfrm>
          <a:off x="502590" y="2602317"/>
          <a:ext cx="11407489" cy="3152586"/>
        </p:xfrm>
        <a:graphic>
          <a:graphicData uri="http://schemas.openxmlformats.org/drawingml/2006/table">
            <a:tbl>
              <a:tblPr firstRow="1" bandRow="1">
                <a:tableStyleId>{8799B23B-EC83-4686-B30A-512413B5E67A}</a:tableStyleId>
              </a:tblPr>
              <a:tblGrid>
                <a:gridCol w="5040282">
                  <a:extLst>
                    <a:ext uri="{9D8B030D-6E8A-4147-A177-3AD203B41FA5}">
                      <a16:colId xmlns:a16="http://schemas.microsoft.com/office/drawing/2014/main" val="94039872"/>
                    </a:ext>
                  </a:extLst>
                </a:gridCol>
                <a:gridCol w="2273886">
                  <a:extLst>
                    <a:ext uri="{9D8B030D-6E8A-4147-A177-3AD203B41FA5}">
                      <a16:colId xmlns:a16="http://schemas.microsoft.com/office/drawing/2014/main" val="1483018175"/>
                    </a:ext>
                  </a:extLst>
                </a:gridCol>
                <a:gridCol w="2194336">
                  <a:extLst>
                    <a:ext uri="{9D8B030D-6E8A-4147-A177-3AD203B41FA5}">
                      <a16:colId xmlns:a16="http://schemas.microsoft.com/office/drawing/2014/main" val="794708857"/>
                    </a:ext>
                  </a:extLst>
                </a:gridCol>
                <a:gridCol w="1898985">
                  <a:extLst>
                    <a:ext uri="{9D8B030D-6E8A-4147-A177-3AD203B41FA5}">
                      <a16:colId xmlns:a16="http://schemas.microsoft.com/office/drawing/2014/main" val="3309291359"/>
                    </a:ext>
                  </a:extLst>
                </a:gridCol>
              </a:tblGrid>
              <a:tr h="667439">
                <a:tc>
                  <a:txBody>
                    <a:bodyPr/>
                    <a:lstStyle/>
                    <a:p>
                      <a:r>
                        <a:rPr lang="en-US" sz="1900" dirty="0"/>
                        <a:t>Program</a:t>
                      </a:r>
                    </a:p>
                  </a:txBody>
                  <a:tcPr marL="71004" marR="71004" marT="35502" marB="35502">
                    <a:solidFill>
                      <a:schemeClr val="accent4">
                        <a:lumMod val="20000"/>
                        <a:lumOff val="80000"/>
                      </a:schemeClr>
                    </a:solidFill>
                  </a:tcPr>
                </a:tc>
                <a:tc>
                  <a:txBody>
                    <a:bodyPr/>
                    <a:lstStyle/>
                    <a:p>
                      <a:r>
                        <a:rPr lang="en-US" sz="1900" dirty="0"/>
                        <a:t>LBB Approved Allocation</a:t>
                      </a:r>
                    </a:p>
                  </a:txBody>
                  <a:tcPr marL="71004" marR="71004" marT="35502" marB="35502">
                    <a:solidFill>
                      <a:schemeClr val="accent4">
                        <a:lumMod val="20000"/>
                        <a:lumOff val="80000"/>
                      </a:schemeClr>
                    </a:solidFill>
                  </a:tcPr>
                </a:tc>
                <a:tc>
                  <a:txBody>
                    <a:bodyPr/>
                    <a:lstStyle/>
                    <a:p>
                      <a:r>
                        <a:rPr lang="en-US" sz="1900" dirty="0"/>
                        <a:t>Final Budget Submitted</a:t>
                      </a:r>
                    </a:p>
                  </a:txBody>
                  <a:tcPr marL="71004" marR="71004" marT="35502" marB="35502">
                    <a:solidFill>
                      <a:schemeClr val="accent4">
                        <a:lumMod val="20000"/>
                        <a:lumOff val="80000"/>
                      </a:schemeClr>
                    </a:solidFill>
                  </a:tcPr>
                </a:tc>
                <a:tc>
                  <a:txBody>
                    <a:bodyPr/>
                    <a:lstStyle/>
                    <a:p>
                      <a:r>
                        <a:rPr lang="en-US" sz="1900" dirty="0"/>
                        <a:t>Variance</a:t>
                      </a:r>
                    </a:p>
                  </a:txBody>
                  <a:tcPr marL="71004" marR="71004" marT="35502" marB="35502">
                    <a:solidFill>
                      <a:schemeClr val="accent4">
                        <a:lumMod val="20000"/>
                        <a:lumOff val="80000"/>
                      </a:schemeClr>
                    </a:solidFill>
                  </a:tcPr>
                </a:tc>
                <a:extLst>
                  <a:ext uri="{0D108BD9-81ED-4DB2-BD59-A6C34878D82A}">
                    <a16:rowId xmlns:a16="http://schemas.microsoft.com/office/drawing/2014/main" val="2967788468"/>
                  </a:ext>
                </a:extLst>
              </a:tr>
              <a:tr h="667439">
                <a:tc>
                  <a:txBody>
                    <a:bodyPr/>
                    <a:lstStyle/>
                    <a:p>
                      <a:r>
                        <a:rPr lang="en-US" sz="1900" dirty="0"/>
                        <a:t>CPAN Enhancements and Expansion  *including Perinatal Services</a:t>
                      </a:r>
                    </a:p>
                  </a:txBody>
                  <a:tcPr marL="71004" marR="71004" marT="35502" marB="35502">
                    <a:noFill/>
                  </a:tcPr>
                </a:tc>
                <a:tc>
                  <a:txBody>
                    <a:bodyPr/>
                    <a:lstStyle/>
                    <a:p>
                      <a:pPr algn="r"/>
                      <a:r>
                        <a:rPr lang="en-US" sz="1900" dirty="0"/>
                        <a:t>$20,578,442</a:t>
                      </a:r>
                    </a:p>
                  </a:txBody>
                  <a:tcPr marL="71004" marR="71004" marT="35502" marB="35502">
                    <a:noFill/>
                  </a:tcPr>
                </a:tc>
                <a:tc>
                  <a:txBody>
                    <a:bodyPr/>
                    <a:lstStyle/>
                    <a:p>
                      <a:pPr algn="r"/>
                      <a:r>
                        <a:rPr lang="en-US" sz="1900" dirty="0"/>
                        <a:t>$28,463,940</a:t>
                      </a:r>
                    </a:p>
                  </a:txBody>
                  <a:tcPr marL="71004" marR="71004" marT="35502" marB="35502">
                    <a:noFill/>
                  </a:tcPr>
                </a:tc>
                <a:tc>
                  <a:txBody>
                    <a:bodyPr/>
                    <a:lstStyle/>
                    <a:p>
                      <a:pPr algn="ctr"/>
                      <a:r>
                        <a:rPr lang="en-US" sz="1900" dirty="0">
                          <a:solidFill>
                            <a:srgbClr val="FF0000"/>
                          </a:solidFill>
                        </a:rPr>
                        <a:t>38% higher</a:t>
                      </a:r>
                    </a:p>
                  </a:txBody>
                  <a:tcPr marL="71004" marR="71004" marT="35502" marB="35502">
                    <a:noFill/>
                  </a:tcPr>
                </a:tc>
                <a:extLst>
                  <a:ext uri="{0D108BD9-81ED-4DB2-BD59-A6C34878D82A}">
                    <a16:rowId xmlns:a16="http://schemas.microsoft.com/office/drawing/2014/main" val="2891525321"/>
                  </a:ext>
                </a:extLst>
              </a:tr>
              <a:tr h="383423">
                <a:tc>
                  <a:txBody>
                    <a:bodyPr/>
                    <a:lstStyle/>
                    <a:p>
                      <a:r>
                        <a:rPr lang="en-US" sz="1900"/>
                        <a:t>TCHATT Enhancements and Expansion</a:t>
                      </a:r>
                    </a:p>
                  </a:txBody>
                  <a:tcPr marL="71004" marR="71004" marT="35502" marB="35502">
                    <a:noFill/>
                  </a:tcPr>
                </a:tc>
                <a:tc>
                  <a:txBody>
                    <a:bodyPr/>
                    <a:lstStyle/>
                    <a:p>
                      <a:pPr algn="r"/>
                      <a:r>
                        <a:rPr lang="en-US" sz="1900"/>
                        <a:t>$56,218,976</a:t>
                      </a:r>
                    </a:p>
                  </a:txBody>
                  <a:tcPr marL="71004" marR="71004" marT="35502" marB="35502">
                    <a:noFill/>
                  </a:tcPr>
                </a:tc>
                <a:tc>
                  <a:txBody>
                    <a:bodyPr/>
                    <a:lstStyle/>
                    <a:p>
                      <a:pPr algn="r"/>
                      <a:r>
                        <a:rPr lang="en-US" sz="1900" dirty="0"/>
                        <a:t>$61,076,770</a:t>
                      </a:r>
                    </a:p>
                  </a:txBody>
                  <a:tcPr marL="71004" marR="71004" marT="35502" marB="35502">
                    <a:noFill/>
                  </a:tcPr>
                </a:tc>
                <a:tc>
                  <a:txBody>
                    <a:bodyPr/>
                    <a:lstStyle/>
                    <a:p>
                      <a:pPr algn="ctr"/>
                      <a:r>
                        <a:rPr lang="en-US" sz="1900"/>
                        <a:t>9% higher</a:t>
                      </a:r>
                    </a:p>
                  </a:txBody>
                  <a:tcPr marL="71004" marR="71004" marT="35502" marB="35502">
                    <a:noFill/>
                  </a:tcPr>
                </a:tc>
                <a:extLst>
                  <a:ext uri="{0D108BD9-81ED-4DB2-BD59-A6C34878D82A}">
                    <a16:rowId xmlns:a16="http://schemas.microsoft.com/office/drawing/2014/main" val="2158726961"/>
                  </a:ext>
                </a:extLst>
              </a:tr>
              <a:tr h="667439">
                <a:tc>
                  <a:txBody>
                    <a:bodyPr/>
                    <a:lstStyle/>
                    <a:p>
                      <a:r>
                        <a:rPr lang="en-US" sz="1900"/>
                        <a:t>Expansion of the child and adolescent mental health workforce</a:t>
                      </a:r>
                    </a:p>
                  </a:txBody>
                  <a:tcPr marL="71004" marR="71004" marT="35502" marB="35502">
                    <a:noFill/>
                  </a:tcPr>
                </a:tc>
                <a:tc>
                  <a:txBody>
                    <a:bodyPr/>
                    <a:lstStyle/>
                    <a:p>
                      <a:pPr algn="r"/>
                      <a:r>
                        <a:rPr lang="en-US" sz="1900"/>
                        <a:t>$32,991,791</a:t>
                      </a:r>
                    </a:p>
                  </a:txBody>
                  <a:tcPr marL="71004" marR="71004" marT="35502" marB="35502">
                    <a:noFill/>
                  </a:tcPr>
                </a:tc>
                <a:tc>
                  <a:txBody>
                    <a:bodyPr/>
                    <a:lstStyle/>
                    <a:p>
                      <a:pPr algn="r"/>
                      <a:r>
                        <a:rPr lang="en-US" sz="1900" dirty="0"/>
                        <a:t>$19,207,331</a:t>
                      </a:r>
                    </a:p>
                  </a:txBody>
                  <a:tcPr marL="71004" marR="71004" marT="35502" marB="35502">
                    <a:noFill/>
                  </a:tcPr>
                </a:tc>
                <a:tc>
                  <a:txBody>
                    <a:bodyPr/>
                    <a:lstStyle/>
                    <a:p>
                      <a:pPr algn="ctr"/>
                      <a:r>
                        <a:rPr lang="en-US" sz="1900" dirty="0">
                          <a:solidFill>
                            <a:srgbClr val="0070C0"/>
                          </a:solidFill>
                        </a:rPr>
                        <a:t>42% lower</a:t>
                      </a:r>
                    </a:p>
                  </a:txBody>
                  <a:tcPr marL="71004" marR="71004" marT="35502" marB="35502">
                    <a:noFill/>
                  </a:tcPr>
                </a:tc>
                <a:extLst>
                  <a:ext uri="{0D108BD9-81ED-4DB2-BD59-A6C34878D82A}">
                    <a16:rowId xmlns:a16="http://schemas.microsoft.com/office/drawing/2014/main" val="361179369"/>
                  </a:ext>
                </a:extLst>
              </a:tr>
              <a:tr h="383423">
                <a:tc>
                  <a:txBody>
                    <a:bodyPr/>
                    <a:lstStyle/>
                    <a:p>
                      <a:r>
                        <a:rPr lang="en-US" sz="1900"/>
                        <a:t>Administration</a:t>
                      </a:r>
                    </a:p>
                  </a:txBody>
                  <a:tcPr marL="71004" marR="71004" marT="35502" marB="35502">
                    <a:noFill/>
                  </a:tcPr>
                </a:tc>
                <a:tc>
                  <a:txBody>
                    <a:bodyPr/>
                    <a:lstStyle/>
                    <a:p>
                      <a:pPr algn="r"/>
                      <a:r>
                        <a:rPr lang="en-US" sz="1900"/>
                        <a:t>$3,293,676</a:t>
                      </a:r>
                    </a:p>
                  </a:txBody>
                  <a:tcPr marL="71004" marR="71004" marT="35502" marB="35502">
                    <a:noFill/>
                  </a:tcPr>
                </a:tc>
                <a:tc>
                  <a:txBody>
                    <a:bodyPr/>
                    <a:lstStyle/>
                    <a:p>
                      <a:pPr algn="r"/>
                      <a:r>
                        <a:rPr lang="en-US" sz="1900" dirty="0"/>
                        <a:t>$3,293,676</a:t>
                      </a:r>
                    </a:p>
                  </a:txBody>
                  <a:tcPr marL="71004" marR="71004" marT="35502" marB="35502">
                    <a:noFill/>
                  </a:tcPr>
                </a:tc>
                <a:tc>
                  <a:txBody>
                    <a:bodyPr/>
                    <a:lstStyle/>
                    <a:p>
                      <a:pPr algn="ctr"/>
                      <a:r>
                        <a:rPr lang="en-US" sz="1900" dirty="0"/>
                        <a:t>0%</a:t>
                      </a:r>
                    </a:p>
                  </a:txBody>
                  <a:tcPr marL="71004" marR="71004" marT="35502" marB="35502">
                    <a:noFill/>
                  </a:tcPr>
                </a:tc>
                <a:extLst>
                  <a:ext uri="{0D108BD9-81ED-4DB2-BD59-A6C34878D82A}">
                    <a16:rowId xmlns:a16="http://schemas.microsoft.com/office/drawing/2014/main" val="4184157670"/>
                  </a:ext>
                </a:extLst>
              </a:tr>
              <a:tr h="383423">
                <a:tc>
                  <a:txBody>
                    <a:bodyPr/>
                    <a:lstStyle/>
                    <a:p>
                      <a:pPr algn="r"/>
                      <a:r>
                        <a:rPr lang="en-US" sz="1900" b="1" dirty="0"/>
                        <a:t>TOTAL</a:t>
                      </a:r>
                    </a:p>
                  </a:txBody>
                  <a:tcPr marL="71004" marR="71004" marT="35502" marB="35502">
                    <a:noFill/>
                  </a:tcPr>
                </a:tc>
                <a:tc>
                  <a:txBody>
                    <a:bodyPr/>
                    <a:lstStyle/>
                    <a:p>
                      <a:pPr algn="r"/>
                      <a:r>
                        <a:rPr lang="en-US" sz="1900" b="1"/>
                        <a:t>$113,082,885</a:t>
                      </a:r>
                    </a:p>
                  </a:txBody>
                  <a:tcPr marL="71004" marR="71004" marT="35502" marB="35502">
                    <a:noFill/>
                  </a:tcPr>
                </a:tc>
                <a:tc>
                  <a:txBody>
                    <a:bodyPr/>
                    <a:lstStyle/>
                    <a:p>
                      <a:pPr algn="r"/>
                      <a:r>
                        <a:rPr lang="en-US" sz="1900" b="1" dirty="0"/>
                        <a:t>$112,041,717</a:t>
                      </a:r>
                    </a:p>
                  </a:txBody>
                  <a:tcPr marL="71004" marR="71004" marT="35502" marB="35502">
                    <a:solidFill>
                      <a:schemeClr val="accent4">
                        <a:lumMod val="20000"/>
                        <a:lumOff val="80000"/>
                      </a:schemeClr>
                    </a:solidFill>
                  </a:tcPr>
                </a:tc>
                <a:tc>
                  <a:txBody>
                    <a:bodyPr/>
                    <a:lstStyle/>
                    <a:p>
                      <a:pPr algn="ctr"/>
                      <a:endParaRPr lang="en-US" sz="1900" b="1" dirty="0"/>
                    </a:p>
                  </a:txBody>
                  <a:tcPr marL="71004" marR="71004" marT="35502" marB="35502">
                    <a:noFill/>
                  </a:tcPr>
                </a:tc>
                <a:extLst>
                  <a:ext uri="{0D108BD9-81ED-4DB2-BD59-A6C34878D82A}">
                    <a16:rowId xmlns:a16="http://schemas.microsoft.com/office/drawing/2014/main" val="339276131"/>
                  </a:ext>
                </a:extLst>
              </a:tr>
            </a:tbl>
          </a:graphicData>
        </a:graphic>
      </p:graphicFrame>
    </p:spTree>
    <p:extLst>
      <p:ext uri="{BB962C8B-B14F-4D97-AF65-F5344CB8AC3E}">
        <p14:creationId xmlns:p14="http://schemas.microsoft.com/office/powerpoint/2010/main" val="425196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8F2C-6826-475E-8758-58DEACA55315}"/>
              </a:ext>
            </a:extLst>
          </p:cNvPr>
          <p:cNvSpPr>
            <a:spLocks noGrp="1"/>
          </p:cNvSpPr>
          <p:nvPr>
            <p:ph type="title"/>
          </p:nvPr>
        </p:nvSpPr>
        <p:spPr/>
        <p:txBody>
          <a:bodyPr/>
          <a:lstStyle/>
          <a:p>
            <a:r>
              <a:rPr lang="en-US" b="1" dirty="0"/>
              <a:t>ARPA Overview</a:t>
            </a:r>
          </a:p>
        </p:txBody>
      </p:sp>
      <p:sp>
        <p:nvSpPr>
          <p:cNvPr id="3" name="Content Placeholder 2">
            <a:extLst>
              <a:ext uri="{FF2B5EF4-FFF2-40B4-BE49-F238E27FC236}">
                <a16:creationId xmlns:a16="http://schemas.microsoft.com/office/drawing/2014/main" id="{E3562341-F908-437A-82C1-E82BC6AE4FE4}"/>
              </a:ext>
            </a:extLst>
          </p:cNvPr>
          <p:cNvSpPr>
            <a:spLocks noGrp="1"/>
          </p:cNvSpPr>
          <p:nvPr>
            <p:ph idx="1"/>
          </p:nvPr>
        </p:nvSpPr>
        <p:spPr>
          <a:xfrm>
            <a:off x="838200" y="1614360"/>
            <a:ext cx="10515600" cy="4351338"/>
          </a:xfrm>
        </p:spPr>
        <p:txBody>
          <a:bodyPr>
            <a:normAutofit/>
          </a:bodyPr>
          <a:lstStyle/>
          <a:p>
            <a:pPr marL="0" marR="0">
              <a:spcBef>
                <a:spcPts val="0"/>
              </a:spcBef>
              <a:spcAft>
                <a:spcPts val="0"/>
              </a:spcAft>
            </a:pPr>
            <a:r>
              <a:rPr lang="en-US" sz="2000" dirty="0">
                <a:effectLst/>
                <a:latin typeface="Calibri" panose="020F0502020204030204" pitchFamily="34" charset="0"/>
                <a:ea typeface="Calibri" panose="020F0502020204030204" pitchFamily="34" charset="0"/>
              </a:rPr>
              <a:t>Section 8 of  SB 8 of the 3</a:t>
            </a:r>
            <a:r>
              <a:rPr lang="en-US" sz="2000" baseline="30000" dirty="0">
                <a:effectLst/>
                <a:latin typeface="Calibri" panose="020F0502020204030204" pitchFamily="34" charset="0"/>
                <a:ea typeface="Calibri" panose="020F0502020204030204" pitchFamily="34" charset="0"/>
              </a:rPr>
              <a:t>rd</a:t>
            </a:r>
            <a:r>
              <a:rPr lang="en-US" sz="2000" dirty="0">
                <a:effectLst/>
                <a:latin typeface="Calibri" panose="020F0502020204030204" pitchFamily="34" charset="0"/>
                <a:ea typeface="Calibri" panose="020F0502020204030204" pitchFamily="34" charset="0"/>
              </a:rPr>
              <a:t>  Special Session of the 87the Texas Legislature provides </a:t>
            </a:r>
            <a:r>
              <a:rPr lang="en-US" sz="2000" b="1" dirty="0">
                <a:effectLst/>
                <a:latin typeface="Calibri" panose="020F0502020204030204" pitchFamily="34" charset="0"/>
                <a:ea typeface="Calibri" panose="020F0502020204030204" pitchFamily="34" charset="0"/>
              </a:rPr>
              <a:t>$113,082,885  </a:t>
            </a:r>
            <a:r>
              <a:rPr lang="en-US" sz="2000" dirty="0">
                <a:effectLst/>
                <a:latin typeface="Calibri" panose="020F0502020204030204" pitchFamily="34" charset="0"/>
                <a:ea typeface="Calibri" panose="020F0502020204030204" pitchFamily="34" charset="0"/>
              </a:rPr>
              <a:t>for “…supporting the operations and expansion of the Texas Child Mental Health Care Consortium to expand mental health initiatives for children, </a:t>
            </a:r>
            <a:r>
              <a:rPr lang="en-US" sz="2000" u="sng" dirty="0">
                <a:solidFill>
                  <a:srgbClr val="FF0000"/>
                </a:solidFill>
                <a:effectLst/>
                <a:latin typeface="Calibri" panose="020F0502020204030204" pitchFamily="34" charset="0"/>
                <a:ea typeface="Calibri" panose="020F0502020204030204" pitchFamily="34" charset="0"/>
              </a:rPr>
              <a:t>pregnant women, and women who are up to one year postpartum</a:t>
            </a:r>
            <a:r>
              <a:rPr lang="en-US" sz="2000" dirty="0">
                <a:effectLst/>
                <a:latin typeface="Calibri" panose="020F0502020204030204" pitchFamily="34" charset="0"/>
                <a:ea typeface="Calibri" panose="020F0502020204030204" pitchFamily="34" charset="0"/>
              </a:rPr>
              <a:t> during the two-year period beginning on the effective date of this Act.” </a:t>
            </a:r>
            <a:br>
              <a:rPr lang="en-US" sz="2000" dirty="0">
                <a:effectLst/>
                <a:latin typeface="Calibri" panose="020F0502020204030204" pitchFamily="34" charset="0"/>
                <a:ea typeface="Calibri" panose="020F0502020204030204" pitchFamily="34" charset="0"/>
              </a:rPr>
            </a:b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rPr>
              <a:t>The funds are provided for the following services:</a:t>
            </a:r>
          </a:p>
          <a:p>
            <a:pPr lvl="1">
              <a:spcBef>
                <a:spcPts val="0"/>
              </a:spcBef>
            </a:pPr>
            <a:r>
              <a:rPr lang="en-US" sz="2000" b="1" dirty="0">
                <a:effectLst/>
                <a:latin typeface="Calibri" panose="020F0502020204030204" pitchFamily="34" charset="0"/>
                <a:ea typeface="Times New Roman" panose="02020603050405020304" pitchFamily="18" charset="0"/>
              </a:rPr>
              <a:t>$20,578,442 </a:t>
            </a:r>
            <a:r>
              <a:rPr lang="en-US" sz="2000" dirty="0">
                <a:effectLst/>
                <a:latin typeface="Calibri" panose="020F0502020204030204" pitchFamily="34" charset="0"/>
                <a:ea typeface="Times New Roman" panose="02020603050405020304" pitchFamily="18" charset="0"/>
              </a:rPr>
              <a:t>for enhancements and expansion of the </a:t>
            </a:r>
            <a:r>
              <a:rPr lang="en-US" sz="2000" b="1" dirty="0">
                <a:effectLst/>
                <a:latin typeface="Calibri" panose="020F0502020204030204" pitchFamily="34" charset="0"/>
                <a:ea typeface="Times New Roman" panose="02020603050405020304" pitchFamily="18" charset="0"/>
              </a:rPr>
              <a:t>Child Psychiatry Access Network;</a:t>
            </a:r>
            <a:endParaRPr lang="en-US" sz="2000" b="1" dirty="0">
              <a:effectLst/>
              <a:latin typeface="Calibri" panose="020F0502020204030204" pitchFamily="34" charset="0"/>
              <a:ea typeface="Calibri" panose="020F0502020204030204" pitchFamily="34" charset="0"/>
            </a:endParaRPr>
          </a:p>
          <a:p>
            <a:pPr lvl="1">
              <a:spcBef>
                <a:spcPts val="0"/>
              </a:spcBef>
            </a:pPr>
            <a:r>
              <a:rPr lang="en-US" sz="2000" b="1" dirty="0">
                <a:effectLst/>
                <a:latin typeface="Calibri" panose="020F0502020204030204" pitchFamily="34" charset="0"/>
                <a:ea typeface="Times New Roman" panose="02020603050405020304" pitchFamily="18" charset="0"/>
              </a:rPr>
              <a:t>$56,218,976 </a:t>
            </a:r>
            <a:r>
              <a:rPr lang="en-US" sz="2000" dirty="0">
                <a:effectLst/>
                <a:latin typeface="Calibri" panose="020F0502020204030204" pitchFamily="34" charset="0"/>
                <a:ea typeface="Times New Roman" panose="02020603050405020304" pitchFamily="18" charset="0"/>
              </a:rPr>
              <a:t>for enhancements and expansion of the </a:t>
            </a:r>
            <a:r>
              <a:rPr lang="en-US" sz="2000" b="1" dirty="0">
                <a:effectLst/>
                <a:latin typeface="Calibri" panose="020F0502020204030204" pitchFamily="34" charset="0"/>
                <a:ea typeface="Times New Roman" panose="02020603050405020304" pitchFamily="18" charset="0"/>
              </a:rPr>
              <a:t>Texas Child Access Through Telemedicine program;</a:t>
            </a:r>
            <a:endParaRPr lang="en-US" sz="2000" b="1" dirty="0">
              <a:effectLst/>
              <a:latin typeface="Calibri" panose="020F0502020204030204" pitchFamily="34" charset="0"/>
              <a:ea typeface="Calibri" panose="020F0502020204030204" pitchFamily="34" charset="0"/>
            </a:endParaRPr>
          </a:p>
          <a:p>
            <a:pPr lvl="1">
              <a:spcBef>
                <a:spcPts val="0"/>
              </a:spcBef>
            </a:pPr>
            <a:r>
              <a:rPr lang="en-US" sz="2000" b="1" dirty="0">
                <a:effectLst/>
                <a:latin typeface="Calibri" panose="020F0502020204030204" pitchFamily="34" charset="0"/>
                <a:ea typeface="Times New Roman" panose="02020603050405020304" pitchFamily="18" charset="0"/>
              </a:rPr>
              <a:t>$32,991,791 </a:t>
            </a:r>
            <a:r>
              <a:rPr lang="en-US" sz="2000" dirty="0">
                <a:effectLst/>
                <a:latin typeface="Calibri" panose="020F0502020204030204" pitchFamily="34" charset="0"/>
                <a:ea typeface="Times New Roman" panose="02020603050405020304" pitchFamily="18" charset="0"/>
              </a:rPr>
              <a:t>for </a:t>
            </a:r>
            <a:r>
              <a:rPr lang="en-US" sz="2000" b="1" dirty="0">
                <a:effectLst/>
                <a:latin typeface="Calibri" panose="020F0502020204030204" pitchFamily="34" charset="0"/>
                <a:ea typeface="Times New Roman" panose="02020603050405020304" pitchFamily="18" charset="0"/>
              </a:rPr>
              <a:t>expansion of the child and adolescent mental health workforce</a:t>
            </a:r>
            <a:r>
              <a:rPr lang="en-US" sz="2000" dirty="0">
                <a:effectLst/>
                <a:latin typeface="Calibri" panose="020F0502020204030204" pitchFamily="34" charset="0"/>
                <a:ea typeface="Times New Roman" panose="02020603050405020304" pitchFamily="18" charset="0"/>
              </a:rPr>
              <a:t>; and</a:t>
            </a:r>
            <a:endParaRPr lang="en-US" sz="2000" dirty="0">
              <a:effectLst/>
              <a:latin typeface="Calibri" panose="020F0502020204030204" pitchFamily="34" charset="0"/>
              <a:ea typeface="Calibri" panose="020F0502020204030204" pitchFamily="34" charset="0"/>
            </a:endParaRPr>
          </a:p>
          <a:p>
            <a:pPr lvl="1">
              <a:spcBef>
                <a:spcPts val="0"/>
              </a:spcBef>
            </a:pPr>
            <a:r>
              <a:rPr lang="en-US" sz="2000" b="1" dirty="0">
                <a:effectLst/>
                <a:latin typeface="Calibri" panose="020F0502020204030204" pitchFamily="34" charset="0"/>
                <a:ea typeface="Times New Roman" panose="02020603050405020304" pitchFamily="18" charset="0"/>
              </a:rPr>
              <a:t>$3,293,676 </a:t>
            </a:r>
            <a:r>
              <a:rPr lang="en-US" sz="2000" dirty="0">
                <a:effectLst/>
                <a:latin typeface="Calibri" panose="020F0502020204030204" pitchFamily="34" charset="0"/>
                <a:ea typeface="Times New Roman" panose="02020603050405020304" pitchFamily="18" charset="0"/>
              </a:rPr>
              <a:t>for administrative expenses.</a:t>
            </a:r>
          </a:p>
          <a:p>
            <a:pPr lvl="1">
              <a:spcBef>
                <a:spcPts val="0"/>
              </a:spcBef>
            </a:pPr>
            <a:r>
              <a:rPr lang="en-US" sz="2000" dirty="0">
                <a:effectLst/>
                <a:latin typeface="Calibri" panose="020F0502020204030204" pitchFamily="34" charset="0"/>
                <a:ea typeface="Times New Roman" panose="02020603050405020304" pitchFamily="18" charset="0"/>
              </a:rPr>
              <a:t>Out of money appropriated the Consortium may enhance the Child Psychiatry Access Network to improve </a:t>
            </a:r>
            <a:r>
              <a:rPr lang="en-US" sz="2000" dirty="0">
                <a:solidFill>
                  <a:srgbClr val="FF0000"/>
                </a:solidFill>
                <a:effectLst/>
                <a:latin typeface="Calibri" panose="020F0502020204030204" pitchFamily="34" charset="0"/>
                <a:ea typeface="Times New Roman" panose="02020603050405020304" pitchFamily="18" charset="0"/>
              </a:rPr>
              <a:t>perinatal mental health services</a:t>
            </a:r>
            <a:r>
              <a:rPr lang="en-US" sz="2000" dirty="0">
                <a:latin typeface="Calibri" panose="020F0502020204030204" pitchFamily="34" charset="0"/>
                <a:ea typeface="Times New Roman" panose="02020603050405020304" pitchFamily="18" charset="0"/>
              </a:rPr>
              <a:t>.</a:t>
            </a:r>
            <a:endParaRPr lang="en-US" sz="2000" dirty="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C8D4F38B-32F5-446A-BF3C-A2B2F8C69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Tree>
    <p:extLst>
      <p:ext uri="{BB962C8B-B14F-4D97-AF65-F5344CB8AC3E}">
        <p14:creationId xmlns:p14="http://schemas.microsoft.com/office/powerpoint/2010/main" val="4573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BEB36-45AB-4AFF-933A-AAA0B3AD5E27}"/>
              </a:ext>
            </a:extLst>
          </p:cNvPr>
          <p:cNvSpPr>
            <a:spLocks noGrp="1"/>
          </p:cNvSpPr>
          <p:nvPr>
            <p:ph type="title"/>
          </p:nvPr>
        </p:nvSpPr>
        <p:spPr/>
        <p:txBody>
          <a:bodyPr/>
          <a:lstStyle/>
          <a:p>
            <a:r>
              <a:rPr lang="en-US" b="1" dirty="0"/>
              <a:t>ARPA Budget Change Requests</a:t>
            </a:r>
          </a:p>
        </p:txBody>
      </p:sp>
      <p:sp>
        <p:nvSpPr>
          <p:cNvPr id="3" name="Content Placeholder 2">
            <a:extLst>
              <a:ext uri="{FF2B5EF4-FFF2-40B4-BE49-F238E27FC236}">
                <a16:creationId xmlns:a16="http://schemas.microsoft.com/office/drawing/2014/main" id="{2700B599-4F11-4E8F-80C7-27CE7BAC8E19}"/>
              </a:ext>
            </a:extLst>
          </p:cNvPr>
          <p:cNvSpPr>
            <a:spLocks noGrp="1"/>
          </p:cNvSpPr>
          <p:nvPr>
            <p:ph idx="1"/>
          </p:nvPr>
        </p:nvSpPr>
        <p:spPr/>
        <p:txBody>
          <a:bodyPr>
            <a:normAutofit/>
          </a:bodyPr>
          <a:lstStyle/>
          <a:p>
            <a:pPr>
              <a:spcBef>
                <a:spcPts val="0"/>
              </a:spcBef>
            </a:pPr>
            <a:r>
              <a:rPr lang="en-US" sz="2400" dirty="0">
                <a:effectLst/>
                <a:latin typeface="Calibri" panose="020F0502020204030204" pitchFamily="34" charset="0"/>
              </a:rPr>
              <a:t>The Texas Child Mental Health Care Consortium may transfer up to 10 percent of money appropriated for the purposes described by Subsection (a)(1), (2), or (3) of this section to any of the other purposes described by those provisions. </a:t>
            </a:r>
            <a:endParaRPr lang="en-US" sz="2400" dirty="0">
              <a:latin typeface="Calibri" panose="020F0502020204030204" pitchFamily="34" charset="0"/>
            </a:endParaRPr>
          </a:p>
          <a:p>
            <a:pPr>
              <a:spcBef>
                <a:spcPts val="0"/>
              </a:spcBef>
            </a:pPr>
            <a:endParaRPr lang="en-US" sz="2400" dirty="0">
              <a:solidFill>
                <a:srgbClr val="FF0000"/>
              </a:solidFill>
              <a:effectLst/>
              <a:latin typeface="Calibri" panose="020F0502020204030204" pitchFamily="34" charset="0"/>
            </a:endParaRPr>
          </a:p>
          <a:p>
            <a:pPr>
              <a:spcBef>
                <a:spcPts val="0"/>
              </a:spcBef>
            </a:pPr>
            <a:r>
              <a:rPr lang="en-US" sz="2400" dirty="0">
                <a:solidFill>
                  <a:srgbClr val="FF0000"/>
                </a:solidFill>
                <a:effectLst/>
                <a:latin typeface="Calibri" panose="020F0502020204030204" pitchFamily="34" charset="0"/>
              </a:rPr>
              <a:t>The Texas Child Mental Health Care Consortium may transfer more than 10 percent of funds for those purposes only with the prior approval for the transfer and expenditure from the Legislative Budget Board.</a:t>
            </a:r>
            <a:r>
              <a:rPr lang="en-US" sz="2400" dirty="0">
                <a:effectLst/>
                <a:latin typeface="Calibri" panose="020F0502020204030204" pitchFamily="34" charset="0"/>
              </a:rPr>
              <a:t> </a:t>
            </a:r>
          </a:p>
          <a:p>
            <a:pPr marL="0" indent="0">
              <a:spcBef>
                <a:spcPts val="0"/>
              </a:spcBef>
              <a:buNone/>
            </a:pPr>
            <a:endParaRPr lang="en-US" sz="2400" dirty="0">
              <a:effectLst/>
              <a:latin typeface="Calibri" panose="020F0502020204030204" pitchFamily="34" charset="0"/>
            </a:endParaRPr>
          </a:p>
          <a:p>
            <a:pPr>
              <a:spcBef>
                <a:spcPts val="0"/>
              </a:spcBef>
            </a:pPr>
            <a:r>
              <a:rPr lang="en-US" sz="2400" dirty="0">
                <a:effectLst/>
                <a:latin typeface="Calibri" panose="020F0502020204030204" pitchFamily="34" charset="0"/>
              </a:rPr>
              <a:t>A request for approval of the transfer and expenditure by the consortium is considered approved unless the Legislative Budget Board issues a written disapproval within </a:t>
            </a:r>
            <a:r>
              <a:rPr lang="en-US" sz="2400" dirty="0">
                <a:solidFill>
                  <a:srgbClr val="0070C0"/>
                </a:solidFill>
                <a:effectLst/>
                <a:latin typeface="Calibri" panose="020F0502020204030204" pitchFamily="34" charset="0"/>
              </a:rPr>
              <a:t>10 business days </a:t>
            </a:r>
            <a:r>
              <a:rPr lang="en-US" sz="2400" dirty="0">
                <a:effectLst/>
                <a:latin typeface="Calibri" panose="020F0502020204030204" pitchFamily="34" charset="0"/>
              </a:rPr>
              <a:t>of the receipt and review of the request by the Legislative Budget Board.</a:t>
            </a:r>
          </a:p>
        </p:txBody>
      </p:sp>
      <p:pic>
        <p:nvPicPr>
          <p:cNvPr id="4" name="Picture 3">
            <a:extLst>
              <a:ext uri="{FF2B5EF4-FFF2-40B4-BE49-F238E27FC236}">
                <a16:creationId xmlns:a16="http://schemas.microsoft.com/office/drawing/2014/main" id="{E1DB8B32-787D-4E39-B3E5-2C660B61A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Tree>
    <p:extLst>
      <p:ext uri="{BB962C8B-B14F-4D97-AF65-F5344CB8AC3E}">
        <p14:creationId xmlns:p14="http://schemas.microsoft.com/office/powerpoint/2010/main" val="154098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C52F9-DF86-45AD-801C-52260B0A1A75}"/>
              </a:ext>
            </a:extLst>
          </p:cNvPr>
          <p:cNvSpPr>
            <a:spLocks noGrp="1"/>
          </p:cNvSpPr>
          <p:nvPr>
            <p:ph type="title"/>
          </p:nvPr>
        </p:nvSpPr>
        <p:spPr/>
        <p:txBody>
          <a:bodyPr/>
          <a:lstStyle/>
          <a:p>
            <a:r>
              <a:rPr lang="en-US" b="1" dirty="0"/>
              <a:t>Receiving ARPA Funds</a:t>
            </a:r>
          </a:p>
        </p:txBody>
      </p:sp>
      <p:sp>
        <p:nvSpPr>
          <p:cNvPr id="3" name="Content Placeholder 2">
            <a:extLst>
              <a:ext uri="{FF2B5EF4-FFF2-40B4-BE49-F238E27FC236}">
                <a16:creationId xmlns:a16="http://schemas.microsoft.com/office/drawing/2014/main" id="{8C63C8A6-13EB-4554-88A6-0301CB4EC637}"/>
              </a:ext>
            </a:extLst>
          </p:cNvPr>
          <p:cNvSpPr>
            <a:spLocks noGrp="1"/>
          </p:cNvSpPr>
          <p:nvPr>
            <p:ph idx="1"/>
          </p:nvPr>
        </p:nvSpPr>
        <p:spPr/>
        <p:txBody>
          <a:bodyPr/>
          <a:lstStyle/>
          <a:p>
            <a:r>
              <a:rPr lang="en-US" dirty="0"/>
              <a:t>The Texas Higher Education Coordinating Board (THECB) has to submit a grant application to the Governor’s </a:t>
            </a:r>
            <a:r>
              <a:rPr lang="en-US" dirty="0" err="1"/>
              <a:t>eGrants</a:t>
            </a:r>
            <a:r>
              <a:rPr lang="en-US" dirty="0"/>
              <a:t> grant management website by February 28</a:t>
            </a:r>
            <a:r>
              <a:rPr lang="en-US" baseline="30000" dirty="0"/>
              <a:t>th</a:t>
            </a:r>
            <a:r>
              <a:rPr lang="en-US" dirty="0"/>
              <a:t>. </a:t>
            </a:r>
          </a:p>
          <a:p>
            <a:r>
              <a:rPr lang="en-US" dirty="0"/>
              <a:t>This application requires that we finalize our budget and identify performance metrics.</a:t>
            </a:r>
          </a:p>
          <a:p>
            <a:r>
              <a:rPr lang="en-US" dirty="0"/>
              <a:t>The amount requested cannot exceed the appropriations listed in Senate Bill 8, 87ths Legislature, Third Called Special Session.</a:t>
            </a:r>
          </a:p>
          <a:p>
            <a:r>
              <a:rPr lang="en-US" dirty="0"/>
              <a:t>Funds will be provided on a reimbursement basis, once the sub-awards are issued.</a:t>
            </a:r>
          </a:p>
        </p:txBody>
      </p:sp>
      <p:pic>
        <p:nvPicPr>
          <p:cNvPr id="4" name="Picture 3">
            <a:extLst>
              <a:ext uri="{FF2B5EF4-FFF2-40B4-BE49-F238E27FC236}">
                <a16:creationId xmlns:a16="http://schemas.microsoft.com/office/drawing/2014/main" id="{0172C580-23E6-49CB-85F0-00A46E0E2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Tree>
    <p:extLst>
      <p:ext uri="{BB962C8B-B14F-4D97-AF65-F5344CB8AC3E}">
        <p14:creationId xmlns:p14="http://schemas.microsoft.com/office/powerpoint/2010/main" val="181613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748C696-8BC0-4856-9818-F7BCEB9D5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
        <p:nvSpPr>
          <p:cNvPr id="2" name="Title 1">
            <a:extLst>
              <a:ext uri="{FF2B5EF4-FFF2-40B4-BE49-F238E27FC236}">
                <a16:creationId xmlns:a16="http://schemas.microsoft.com/office/drawing/2014/main" id="{5FF89449-9DF6-4922-B705-A395FCE29C65}"/>
              </a:ext>
            </a:extLst>
          </p:cNvPr>
          <p:cNvSpPr>
            <a:spLocks noGrp="1"/>
          </p:cNvSpPr>
          <p:nvPr>
            <p:ph type="title"/>
          </p:nvPr>
        </p:nvSpPr>
        <p:spPr>
          <a:xfrm>
            <a:off x="838200" y="196770"/>
            <a:ext cx="10515600" cy="1493918"/>
          </a:xfrm>
        </p:spPr>
        <p:txBody>
          <a:bodyPr>
            <a:normAutofit/>
          </a:bodyPr>
          <a:lstStyle/>
          <a:p>
            <a:r>
              <a:rPr lang="en-US" b="1" dirty="0"/>
              <a:t>Summary of Responsibilities</a:t>
            </a:r>
          </a:p>
        </p:txBody>
      </p:sp>
      <p:sp>
        <p:nvSpPr>
          <p:cNvPr id="3" name="Content Placeholder 2">
            <a:extLst>
              <a:ext uri="{FF2B5EF4-FFF2-40B4-BE49-F238E27FC236}">
                <a16:creationId xmlns:a16="http://schemas.microsoft.com/office/drawing/2014/main" id="{E2A7FB82-2A4A-4193-A9F7-1FB4205A081E}"/>
              </a:ext>
            </a:extLst>
          </p:cNvPr>
          <p:cNvSpPr>
            <a:spLocks noGrp="1"/>
          </p:cNvSpPr>
          <p:nvPr>
            <p:ph idx="1"/>
          </p:nvPr>
        </p:nvSpPr>
        <p:spPr>
          <a:xfrm>
            <a:off x="838199" y="1527858"/>
            <a:ext cx="10991127" cy="4649105"/>
          </a:xfrm>
        </p:spPr>
        <p:txBody>
          <a:bodyPr>
            <a:normAutofit fontScale="92500" lnSpcReduction="10000"/>
          </a:bodyPr>
          <a:lstStyle/>
          <a:p>
            <a:r>
              <a:rPr lang="en-US" sz="2800" b="1" dirty="0"/>
              <a:t>The Texas Higher Education Coordinating Board (THECB) </a:t>
            </a:r>
            <a:r>
              <a:rPr lang="en-US" sz="2800" dirty="0"/>
              <a:t>will receive the ARPA Grant from the Governor’s Office and enter into agreements with The University of Texas at Austin and The University of Texas System Administration</a:t>
            </a:r>
          </a:p>
          <a:p>
            <a:r>
              <a:rPr lang="en-US" b="1" dirty="0"/>
              <a:t>UT System will serve as the administrative oversight entity. </a:t>
            </a:r>
            <a:r>
              <a:rPr lang="en-US" dirty="0"/>
              <a:t>They will enter into Service Agreements with UT Austin and THECB. They will collect status reports and metrics from the HRIs and evaluate program performance.</a:t>
            </a:r>
          </a:p>
          <a:p>
            <a:r>
              <a:rPr lang="en-US" sz="2800" b="1" dirty="0"/>
              <a:t>UT Austin will serve as the fiscal agent for ARPA funds</a:t>
            </a:r>
            <a:r>
              <a:rPr lang="en-US" sz="2800" dirty="0"/>
              <a:t>. In this role, they will contract with the Health-Related Institutions (HRIs) and the Meadows Mental Health Policy Institute (MMHPI),perform a compliance role and process reimbursement requests. </a:t>
            </a:r>
          </a:p>
          <a:p>
            <a:r>
              <a:rPr lang="en-US" sz="2800" b="1" dirty="0"/>
              <a:t>The HRIs and MMHPI </a:t>
            </a:r>
            <a:r>
              <a:rPr lang="en-US" sz="2800" dirty="0"/>
              <a:t>will submit fiscal reports and requests for ARPA cost reimbursement to UT Austin.</a:t>
            </a:r>
          </a:p>
          <a:p>
            <a:endParaRPr lang="en-US" sz="2800" dirty="0"/>
          </a:p>
          <a:p>
            <a:endParaRPr lang="en-US" sz="2800" dirty="0"/>
          </a:p>
          <a:p>
            <a:endParaRPr lang="en-US" dirty="0"/>
          </a:p>
        </p:txBody>
      </p:sp>
    </p:spTree>
    <p:extLst>
      <p:ext uri="{BB962C8B-B14F-4D97-AF65-F5344CB8AC3E}">
        <p14:creationId xmlns:p14="http://schemas.microsoft.com/office/powerpoint/2010/main" val="163949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748C696-8BC0-4856-9818-F7BCEB9D5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
        <p:nvSpPr>
          <p:cNvPr id="12" name="Title 1">
            <a:extLst>
              <a:ext uri="{FF2B5EF4-FFF2-40B4-BE49-F238E27FC236}">
                <a16:creationId xmlns:a16="http://schemas.microsoft.com/office/drawing/2014/main" id="{4B46A1EE-9EC7-4E2F-A059-4FACC9CFE681}"/>
              </a:ext>
            </a:extLst>
          </p:cNvPr>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Proposed Fiscal Structure for ARPA Initiatives</a:t>
            </a:r>
          </a:p>
        </p:txBody>
      </p:sp>
      <p:pic>
        <p:nvPicPr>
          <p:cNvPr id="13" name="Content Placeholder 4">
            <a:extLst>
              <a:ext uri="{FF2B5EF4-FFF2-40B4-BE49-F238E27FC236}">
                <a16:creationId xmlns:a16="http://schemas.microsoft.com/office/drawing/2014/main" id="{99F63039-9818-42FC-9A2D-86567F9260C3}"/>
              </a:ext>
            </a:extLst>
          </p:cNvPr>
          <p:cNvPicPr>
            <a:picLocks noChangeAspect="1"/>
          </p:cNvPicPr>
          <p:nvPr/>
        </p:nvPicPr>
        <p:blipFill rotWithShape="1">
          <a:blip r:embed="rId3"/>
          <a:srcRect l="23299" t="25631" r="23249" b="5364"/>
          <a:stretch/>
        </p:blipFill>
        <p:spPr>
          <a:xfrm>
            <a:off x="2385846" y="1028518"/>
            <a:ext cx="7092778" cy="4800964"/>
          </a:xfrm>
          <a:prstGeom prst="rect">
            <a:avLst/>
          </a:prstGeom>
        </p:spPr>
      </p:pic>
      <p:cxnSp>
        <p:nvCxnSpPr>
          <p:cNvPr id="3" name="Connector: Elbow 2">
            <a:extLst>
              <a:ext uri="{FF2B5EF4-FFF2-40B4-BE49-F238E27FC236}">
                <a16:creationId xmlns:a16="http://schemas.microsoft.com/office/drawing/2014/main" id="{09F7B7EB-9719-40B0-955F-D3B1FA8C808D}"/>
              </a:ext>
            </a:extLst>
          </p:cNvPr>
          <p:cNvCxnSpPr>
            <a:cxnSpLocks/>
          </p:cNvCxnSpPr>
          <p:nvPr/>
        </p:nvCxnSpPr>
        <p:spPr>
          <a:xfrm rot="10800000" flipV="1">
            <a:off x="5932236" y="4243754"/>
            <a:ext cx="2062905" cy="1219200"/>
          </a:xfrm>
          <a:prstGeom prst="bentConnector3">
            <a:avLst>
              <a:gd name="adj1" fmla="val -9"/>
            </a:avLst>
          </a:prstGeom>
          <a:ln w="28575">
            <a:solidFill>
              <a:srgbClr val="0070C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46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C10E-45E1-4560-91F1-0B11C079D729}"/>
              </a:ext>
            </a:extLst>
          </p:cNvPr>
          <p:cNvSpPr>
            <a:spLocks noGrp="1"/>
          </p:cNvSpPr>
          <p:nvPr>
            <p:ph type="title"/>
          </p:nvPr>
        </p:nvSpPr>
        <p:spPr/>
        <p:txBody>
          <a:bodyPr/>
          <a:lstStyle/>
          <a:p>
            <a:r>
              <a:rPr lang="en-US" b="1" dirty="0"/>
              <a:t>Finalizing the ARPA Budgets</a:t>
            </a:r>
          </a:p>
        </p:txBody>
      </p:sp>
      <p:sp>
        <p:nvSpPr>
          <p:cNvPr id="3" name="Content Placeholder 2">
            <a:extLst>
              <a:ext uri="{FF2B5EF4-FFF2-40B4-BE49-F238E27FC236}">
                <a16:creationId xmlns:a16="http://schemas.microsoft.com/office/drawing/2014/main" id="{3A13AE7E-8C14-4587-A998-3D5013BEE0C0}"/>
              </a:ext>
            </a:extLst>
          </p:cNvPr>
          <p:cNvSpPr>
            <a:spLocks noGrp="1"/>
          </p:cNvSpPr>
          <p:nvPr>
            <p:ph idx="1"/>
          </p:nvPr>
        </p:nvSpPr>
        <p:spPr/>
        <p:txBody>
          <a:bodyPr/>
          <a:lstStyle/>
          <a:p>
            <a:r>
              <a:rPr lang="en-US" dirty="0"/>
              <a:t>Each HRI was asked to fill out a budget template for those initiatives they wish to participate in.</a:t>
            </a:r>
          </a:p>
          <a:p>
            <a:r>
              <a:rPr lang="en-US" dirty="0"/>
              <a:t>HRI participation has changed from what was originally submitted in early fall of last year.</a:t>
            </a:r>
          </a:p>
          <a:p>
            <a:r>
              <a:rPr lang="en-US" dirty="0"/>
              <a:t>Final submitted budgets have been consolidated by category on the following slides.</a:t>
            </a:r>
          </a:p>
        </p:txBody>
      </p:sp>
      <p:pic>
        <p:nvPicPr>
          <p:cNvPr id="4" name="Picture 3">
            <a:extLst>
              <a:ext uri="{FF2B5EF4-FFF2-40B4-BE49-F238E27FC236}">
                <a16:creationId xmlns:a16="http://schemas.microsoft.com/office/drawing/2014/main" id="{2C7F76E6-FA3F-47A5-898E-C5F34B918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spTree>
    <p:extLst>
      <p:ext uri="{BB962C8B-B14F-4D97-AF65-F5344CB8AC3E}">
        <p14:creationId xmlns:p14="http://schemas.microsoft.com/office/powerpoint/2010/main" val="299252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8F2C-6826-475E-8758-58DEACA55315}"/>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3800" b="1" kern="1200" dirty="0">
                <a:solidFill>
                  <a:schemeClr val="tx1"/>
                </a:solidFill>
                <a:latin typeface="+mj-lt"/>
                <a:ea typeface="+mj-ea"/>
                <a:cs typeface="+mj-cs"/>
              </a:rPr>
              <a:t>Budget Summary – CPAN Enhancements &amp; Expansion</a:t>
            </a:r>
          </a:p>
        </p:txBody>
      </p:sp>
      <p:pic>
        <p:nvPicPr>
          <p:cNvPr id="4" name="Picture 3">
            <a:extLst>
              <a:ext uri="{FF2B5EF4-FFF2-40B4-BE49-F238E27FC236}">
                <a16:creationId xmlns:a16="http://schemas.microsoft.com/office/drawing/2014/main" id="{C8D4F38B-32F5-446A-BF3C-A2B2F8C69C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graphicFrame>
        <p:nvGraphicFramePr>
          <p:cNvPr id="8" name="Table 7">
            <a:extLst>
              <a:ext uri="{FF2B5EF4-FFF2-40B4-BE49-F238E27FC236}">
                <a16:creationId xmlns:a16="http://schemas.microsoft.com/office/drawing/2014/main" id="{D6F7950C-4582-42DB-A955-F4F0494120FC}"/>
              </a:ext>
            </a:extLst>
          </p:cNvPr>
          <p:cNvGraphicFramePr>
            <a:graphicFrameLocks noGrp="1"/>
          </p:cNvGraphicFramePr>
          <p:nvPr>
            <p:extLst>
              <p:ext uri="{D42A27DB-BD31-4B8C-83A1-F6EECF244321}">
                <p14:modId xmlns:p14="http://schemas.microsoft.com/office/powerpoint/2010/main" val="3002185620"/>
              </p:ext>
            </p:extLst>
          </p:nvPr>
        </p:nvGraphicFramePr>
        <p:xfrm>
          <a:off x="714633" y="1519233"/>
          <a:ext cx="10515601" cy="4233687"/>
        </p:xfrm>
        <a:graphic>
          <a:graphicData uri="http://schemas.openxmlformats.org/drawingml/2006/table">
            <a:tbl>
              <a:tblPr/>
              <a:tblGrid>
                <a:gridCol w="4827522">
                  <a:extLst>
                    <a:ext uri="{9D8B030D-6E8A-4147-A177-3AD203B41FA5}">
                      <a16:colId xmlns:a16="http://schemas.microsoft.com/office/drawing/2014/main" val="1323414634"/>
                    </a:ext>
                  </a:extLst>
                </a:gridCol>
                <a:gridCol w="4407149">
                  <a:extLst>
                    <a:ext uri="{9D8B030D-6E8A-4147-A177-3AD203B41FA5}">
                      <a16:colId xmlns:a16="http://schemas.microsoft.com/office/drawing/2014/main" val="175175732"/>
                    </a:ext>
                  </a:extLst>
                </a:gridCol>
                <a:gridCol w="1280930">
                  <a:extLst>
                    <a:ext uri="{9D8B030D-6E8A-4147-A177-3AD203B41FA5}">
                      <a16:colId xmlns:a16="http://schemas.microsoft.com/office/drawing/2014/main" val="2892117990"/>
                    </a:ext>
                  </a:extLst>
                </a:gridCol>
              </a:tblGrid>
              <a:tr h="325282">
                <a:tc>
                  <a:txBody>
                    <a:bodyPr/>
                    <a:lstStyle/>
                    <a:p>
                      <a:pPr algn="l" fontAlgn="b">
                        <a:spcBef>
                          <a:spcPts val="0"/>
                        </a:spcBef>
                        <a:spcAft>
                          <a:spcPts val="0"/>
                        </a:spcAft>
                      </a:pPr>
                      <a:r>
                        <a:rPr lang="en-US" sz="1700" b="1" i="0" u="none" strike="noStrike">
                          <a:solidFill>
                            <a:srgbClr val="000000"/>
                          </a:solidFill>
                          <a:effectLst/>
                          <a:latin typeface="Calibri" panose="020F0502020204030204" pitchFamily="34" charset="0"/>
                        </a:rPr>
                        <a:t>Enhancements and Expansions of CPAN Initiatives</a:t>
                      </a:r>
                      <a:endParaRPr lang="en-US" sz="2700" b="0" i="0" u="none" strike="noStrike">
                        <a:effectLst/>
                        <a:latin typeface="Arial" panose="020B0604020202020204" pitchFamily="34" charset="0"/>
                      </a:endParaRPr>
                    </a:p>
                  </a:txBody>
                  <a:tcPr marL="14496" marR="14496" marT="14496"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spcBef>
                          <a:spcPts val="0"/>
                        </a:spcBef>
                        <a:spcAft>
                          <a:spcPts val="0"/>
                        </a:spcAft>
                      </a:pPr>
                      <a:r>
                        <a:rPr lang="en-US" sz="1700" b="1" i="0" u="none" strike="noStrike" dirty="0">
                          <a:solidFill>
                            <a:srgbClr val="000000"/>
                          </a:solidFill>
                          <a:effectLst/>
                          <a:latin typeface="Calibri" panose="020F0502020204030204" pitchFamily="34" charset="0"/>
                        </a:rPr>
                        <a:t>Participating HRIs </a:t>
                      </a:r>
                      <a:endParaRPr lang="en-US" sz="2700" b="0" i="0" u="none" strike="noStrike" dirty="0">
                        <a:effectLst/>
                        <a:latin typeface="Arial" panose="020B0604020202020204" pitchFamily="34" charset="0"/>
                      </a:endParaRPr>
                    </a:p>
                  </a:txBody>
                  <a:tcPr marL="14496" marR="14496" marT="14496"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spcBef>
                          <a:spcPts val="0"/>
                        </a:spcBef>
                        <a:spcAft>
                          <a:spcPts val="0"/>
                        </a:spcAft>
                      </a:pPr>
                      <a:r>
                        <a:rPr lang="en-US" sz="1700" b="1" i="0" u="none" strike="noStrike">
                          <a:solidFill>
                            <a:srgbClr val="000000"/>
                          </a:solidFill>
                          <a:effectLst/>
                          <a:latin typeface="Calibri" panose="020F0502020204030204" pitchFamily="34" charset="0"/>
                        </a:rPr>
                        <a:t> Budget </a:t>
                      </a:r>
                      <a:endParaRPr lang="en-US" sz="2700" b="0" i="0" u="none" strike="noStrike">
                        <a:effectLst/>
                        <a:latin typeface="Arial" panose="020B0604020202020204" pitchFamily="34" charset="0"/>
                      </a:endParaRPr>
                    </a:p>
                  </a:txBody>
                  <a:tcPr marL="14496" marR="14496" marT="14496"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extLst>
                  <a:ext uri="{0D108BD9-81ED-4DB2-BD59-A6C34878D82A}">
                    <a16:rowId xmlns:a16="http://schemas.microsoft.com/office/drawing/2014/main" val="2969421696"/>
                  </a:ext>
                </a:extLst>
              </a:tr>
              <a:tr h="580405">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Additional Consults - Direct Services</a:t>
                      </a:r>
                      <a:endParaRPr lang="en-US" sz="2700" b="0" i="0" u="none" strike="noStrike" dirty="0">
                        <a:effectLst/>
                        <a:latin typeface="Arial" panose="020B0604020202020204" pitchFamily="34" charset="0"/>
                      </a:endParaRPr>
                    </a:p>
                  </a:txBody>
                  <a:tcPr marL="173947" marR="14496" marT="14496"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spcBef>
                          <a:spcPts val="0"/>
                        </a:spcBef>
                        <a:spcAft>
                          <a:spcPts val="0"/>
                        </a:spcAft>
                      </a:pPr>
                      <a:r>
                        <a:rPr lang="en-US" sz="1700" b="1" i="0" u="none" strike="noStrike" dirty="0">
                          <a:solidFill>
                            <a:srgbClr val="000000"/>
                          </a:solidFill>
                          <a:effectLst/>
                          <a:latin typeface="Calibri" panose="020F0502020204030204" pitchFamily="34" charset="0"/>
                        </a:rPr>
                        <a:t> (8) </a:t>
                      </a:r>
                      <a:r>
                        <a:rPr lang="en-US" sz="1700" b="0" i="0" u="none" strike="noStrike" dirty="0">
                          <a:solidFill>
                            <a:srgbClr val="000000"/>
                          </a:solidFill>
                          <a:effectLst/>
                          <a:latin typeface="Calibri" panose="020F0502020204030204" pitchFamily="34" charset="0"/>
                        </a:rPr>
                        <a:t>- BCM, UT Austin (Dell Med), TTUHSC, TTUHSC EP, UTHSCH, UTHSCSA, UTHSCT, UTMB </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a:solidFill>
                            <a:srgbClr val="000000"/>
                          </a:solidFill>
                          <a:effectLst/>
                          <a:latin typeface="Calibri" panose="020F0502020204030204" pitchFamily="34" charset="0"/>
                        </a:rPr>
                        <a:t>$3,946,218</a:t>
                      </a: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4802815"/>
                  </a:ext>
                </a:extLst>
              </a:tr>
              <a:tr h="580405">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CPAN DM / Text Add-On</a:t>
                      </a:r>
                      <a:endParaRPr lang="en-US" sz="2700" b="0" i="0" u="none" strike="noStrike" dirty="0">
                        <a:effectLst/>
                        <a:latin typeface="Arial" panose="020B0604020202020204" pitchFamily="34" charset="0"/>
                      </a:endParaRPr>
                    </a:p>
                  </a:txBody>
                  <a:tcPr marL="173947"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 </a:t>
                      </a:r>
                      <a:r>
                        <a:rPr lang="en-US" sz="1700" b="1" i="0" u="none" strike="noStrike" dirty="0">
                          <a:solidFill>
                            <a:srgbClr val="000000"/>
                          </a:solidFill>
                          <a:effectLst/>
                          <a:latin typeface="Calibri" panose="020F0502020204030204" pitchFamily="34" charset="0"/>
                        </a:rPr>
                        <a:t>(5) </a:t>
                      </a:r>
                      <a:r>
                        <a:rPr lang="en-US" sz="1700" b="0" i="0" u="none" strike="noStrike" dirty="0">
                          <a:solidFill>
                            <a:srgbClr val="000000"/>
                          </a:solidFill>
                          <a:effectLst/>
                          <a:latin typeface="Calibri" panose="020F0502020204030204" pitchFamily="34" charset="0"/>
                        </a:rPr>
                        <a:t>- BCM, UT Austin (Dell Med), UTHSCH, UTHSCT, UTSW </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a:solidFill>
                            <a:srgbClr val="000000"/>
                          </a:solidFill>
                          <a:effectLst/>
                          <a:latin typeface="Calibri" panose="020F0502020204030204" pitchFamily="34" charset="0"/>
                        </a:rPr>
                        <a:t>$1,237,130</a:t>
                      </a: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54703001"/>
                  </a:ext>
                </a:extLst>
              </a:tr>
              <a:tr h="835527">
                <a:tc>
                  <a:txBody>
                    <a:bodyPr/>
                    <a:lstStyle/>
                    <a:p>
                      <a:pPr algn="l" fontAlgn="b">
                        <a:spcBef>
                          <a:spcPts val="0"/>
                        </a:spcBef>
                        <a:spcAft>
                          <a:spcPts val="0"/>
                        </a:spcAft>
                      </a:pPr>
                      <a:r>
                        <a:rPr lang="en-US" sz="1700" b="0" i="0" u="none" strike="noStrike">
                          <a:solidFill>
                            <a:srgbClr val="000000"/>
                          </a:solidFill>
                          <a:effectLst/>
                          <a:latin typeface="Calibri" panose="020F0502020204030204" pitchFamily="34" charset="0"/>
                        </a:rPr>
                        <a:t>Pediatric Collaborative Care</a:t>
                      </a:r>
                      <a:endParaRPr lang="en-US" sz="2700" b="0" i="0" u="none" strike="noStrike">
                        <a:effectLst/>
                        <a:latin typeface="Arial" panose="020B0604020202020204" pitchFamily="34" charset="0"/>
                      </a:endParaRPr>
                    </a:p>
                  </a:txBody>
                  <a:tcPr marL="173947"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 </a:t>
                      </a:r>
                      <a:r>
                        <a:rPr lang="en-US" sz="1700" b="1" i="0" u="none" strike="noStrike" dirty="0">
                          <a:solidFill>
                            <a:srgbClr val="000000"/>
                          </a:solidFill>
                          <a:effectLst/>
                          <a:latin typeface="Calibri" panose="020F0502020204030204" pitchFamily="34" charset="0"/>
                        </a:rPr>
                        <a:t>(9) </a:t>
                      </a:r>
                      <a:r>
                        <a:rPr lang="en-US" sz="1700" b="0" i="0" u="none" strike="noStrike" dirty="0">
                          <a:solidFill>
                            <a:srgbClr val="000000"/>
                          </a:solidFill>
                          <a:effectLst/>
                          <a:latin typeface="Calibri" panose="020F0502020204030204" pitchFamily="34" charset="0"/>
                        </a:rPr>
                        <a:t>- BCM, UT Austin (Dell Med), TTUHSC, TTUHSC EP, UNTHSC, UTHSCH, UTHSCSA, UTRGV, UTSW, (Meadows Leading) </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a:solidFill>
                            <a:srgbClr val="000000"/>
                          </a:solidFill>
                          <a:effectLst/>
                          <a:latin typeface="Calibri" panose="020F0502020204030204" pitchFamily="34" charset="0"/>
                        </a:rPr>
                        <a:t>$7,000,000</a:t>
                      </a: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64641368"/>
                  </a:ext>
                </a:extLst>
              </a:tr>
              <a:tr h="325282">
                <a:tc>
                  <a:txBody>
                    <a:bodyPr/>
                    <a:lstStyle/>
                    <a:p>
                      <a:pPr algn="l" fontAlgn="b">
                        <a:spcBef>
                          <a:spcPts val="0"/>
                        </a:spcBef>
                        <a:spcAft>
                          <a:spcPts val="0"/>
                        </a:spcAft>
                      </a:pPr>
                      <a:r>
                        <a:rPr lang="en-US" sz="1700" b="0" i="0" u="none" strike="noStrike">
                          <a:solidFill>
                            <a:srgbClr val="000000"/>
                          </a:solidFill>
                          <a:effectLst/>
                          <a:latin typeface="Calibri" panose="020F0502020204030204" pitchFamily="34" charset="0"/>
                        </a:rPr>
                        <a:t>Perinatal CPAN</a:t>
                      </a:r>
                      <a:endParaRPr lang="en-US" sz="2700" b="0" i="0" u="none" strike="noStrike">
                        <a:effectLst/>
                        <a:latin typeface="Arial" panose="020B0604020202020204" pitchFamily="34" charset="0"/>
                      </a:endParaRPr>
                    </a:p>
                  </a:txBody>
                  <a:tcPr marL="173947"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 </a:t>
                      </a:r>
                      <a:r>
                        <a:rPr lang="en-US" sz="1700" b="1" i="0" u="none" strike="noStrike" dirty="0">
                          <a:solidFill>
                            <a:srgbClr val="000000"/>
                          </a:solidFill>
                          <a:effectLst/>
                          <a:latin typeface="Calibri" panose="020F0502020204030204" pitchFamily="34" charset="0"/>
                        </a:rPr>
                        <a:t>(4) </a:t>
                      </a:r>
                      <a:r>
                        <a:rPr lang="en-US" sz="1700" b="0" i="0" u="none" strike="noStrike" dirty="0">
                          <a:solidFill>
                            <a:srgbClr val="000000"/>
                          </a:solidFill>
                          <a:effectLst/>
                          <a:latin typeface="Calibri" panose="020F0502020204030204" pitchFamily="34" charset="0"/>
                        </a:rPr>
                        <a:t>- BCM, UT Austin (Dell Med), TTUHSC, UTSW </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dirty="0">
                          <a:solidFill>
                            <a:srgbClr val="000000"/>
                          </a:solidFill>
                          <a:effectLst/>
                          <a:latin typeface="Calibri" panose="020F0502020204030204" pitchFamily="34" charset="0"/>
                        </a:rPr>
                        <a:t>$6,903,167</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46901840"/>
                  </a:ext>
                </a:extLst>
              </a:tr>
              <a:tr h="580405">
                <a:tc>
                  <a:txBody>
                    <a:bodyPr/>
                    <a:lstStyle/>
                    <a:p>
                      <a:pPr algn="l" fontAlgn="b">
                        <a:spcBef>
                          <a:spcPts val="0"/>
                        </a:spcBef>
                        <a:spcAft>
                          <a:spcPts val="0"/>
                        </a:spcAft>
                      </a:pPr>
                      <a:r>
                        <a:rPr lang="en-US" sz="1700" b="0" i="0" u="none" strike="noStrike">
                          <a:solidFill>
                            <a:srgbClr val="000000"/>
                          </a:solidFill>
                          <a:effectLst/>
                          <a:latin typeface="Calibri" panose="020F0502020204030204" pitchFamily="34" charset="0"/>
                        </a:rPr>
                        <a:t>Suicide Prevention Intervention (FISP) / Zero Suicide ECHO</a:t>
                      </a:r>
                      <a:endParaRPr lang="en-US" sz="2700" b="0" i="0" u="none" strike="noStrike">
                        <a:effectLst/>
                        <a:latin typeface="Arial" panose="020B0604020202020204" pitchFamily="34" charset="0"/>
                      </a:endParaRPr>
                    </a:p>
                  </a:txBody>
                  <a:tcPr marL="173947"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spcBef>
                          <a:spcPts val="0"/>
                        </a:spcBef>
                        <a:spcAft>
                          <a:spcPts val="0"/>
                        </a:spcAft>
                      </a:pPr>
                      <a:r>
                        <a:rPr lang="en-US" sz="1700" b="0" i="0" u="none" strike="noStrike" dirty="0">
                          <a:solidFill>
                            <a:srgbClr val="000000"/>
                          </a:solidFill>
                          <a:effectLst/>
                          <a:latin typeface="Calibri" panose="020F0502020204030204" pitchFamily="34" charset="0"/>
                        </a:rPr>
                        <a:t> </a:t>
                      </a:r>
                      <a:r>
                        <a:rPr lang="en-US" sz="1700" b="1" i="0" u="none" strike="noStrike" dirty="0">
                          <a:solidFill>
                            <a:srgbClr val="000000"/>
                          </a:solidFill>
                          <a:effectLst/>
                          <a:latin typeface="Calibri" panose="020F0502020204030204" pitchFamily="34" charset="0"/>
                        </a:rPr>
                        <a:t>(7) </a:t>
                      </a:r>
                      <a:r>
                        <a:rPr lang="en-US" sz="1700" b="0" i="0" u="none" strike="noStrike" dirty="0">
                          <a:solidFill>
                            <a:srgbClr val="000000"/>
                          </a:solidFill>
                          <a:effectLst/>
                          <a:latin typeface="Calibri" panose="020F0502020204030204" pitchFamily="34" charset="0"/>
                        </a:rPr>
                        <a:t>- BCM, UT Austin (Dell Med), TAMUHSC, TTUHSC, UTHSCH,  UTMB, UTSW </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dirty="0">
                          <a:solidFill>
                            <a:srgbClr val="000000"/>
                          </a:solidFill>
                          <a:effectLst/>
                          <a:latin typeface="Calibri" panose="020F0502020204030204" pitchFamily="34" charset="0"/>
                        </a:rPr>
                        <a:t>$5,572,525</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69847762"/>
                  </a:ext>
                </a:extLst>
              </a:tr>
              <a:tr h="580405">
                <a:tc>
                  <a:txBody>
                    <a:bodyPr/>
                    <a:lstStyle/>
                    <a:p>
                      <a:pPr algn="l" fontAlgn="b">
                        <a:spcBef>
                          <a:spcPts val="0"/>
                        </a:spcBef>
                        <a:spcAft>
                          <a:spcPts val="0"/>
                        </a:spcAft>
                      </a:pPr>
                      <a:r>
                        <a:rPr lang="en-US" sz="1700" b="0" i="0" u="none" strike="noStrike">
                          <a:solidFill>
                            <a:srgbClr val="000000"/>
                          </a:solidFill>
                          <a:effectLst/>
                          <a:latin typeface="Calibri" panose="020F0502020204030204" pitchFamily="34" charset="0"/>
                        </a:rPr>
                        <a:t>COSH Technology Costs to Support ARPA Projects above</a:t>
                      </a:r>
                      <a:endParaRPr lang="en-US" sz="2700" b="0" i="0" u="none" strike="noStrike">
                        <a:effectLst/>
                        <a:latin typeface="Arial" panose="020B0604020202020204" pitchFamily="34" charset="0"/>
                      </a:endParaRPr>
                    </a:p>
                  </a:txBody>
                  <a:tcPr marL="173947"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700" b="0" i="0" u="none" strike="noStrike">
                          <a:solidFill>
                            <a:srgbClr val="000000"/>
                          </a:solidFill>
                          <a:effectLst/>
                          <a:latin typeface="Calibri" panose="020F0502020204030204" pitchFamily="34" charset="0"/>
                        </a:rPr>
                        <a:t> BCM </a:t>
                      </a: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700" b="0" i="0" u="none" strike="noStrike" dirty="0">
                          <a:solidFill>
                            <a:srgbClr val="000000"/>
                          </a:solidFill>
                          <a:effectLst/>
                          <a:latin typeface="Calibri" panose="020F0502020204030204" pitchFamily="34" charset="0"/>
                        </a:rPr>
                        <a:t>$3,804,900</a:t>
                      </a:r>
                      <a:endParaRPr lang="en-US" sz="2700" b="0" i="0" u="none" strike="noStrike" dirty="0">
                        <a:effectLst/>
                        <a:latin typeface="Arial" panose="020B0604020202020204" pitchFamily="34" charset="0"/>
                      </a:endParaRPr>
                    </a:p>
                  </a:txBody>
                  <a:tcPr marL="14496" marR="14496" marT="14496"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58229"/>
                  </a:ext>
                </a:extLst>
              </a:tr>
              <a:tr h="325282">
                <a:tc>
                  <a:txBody>
                    <a:bodyPr/>
                    <a:lstStyle/>
                    <a:p>
                      <a:pPr algn="l" fontAlgn="b">
                        <a:spcBef>
                          <a:spcPts val="0"/>
                        </a:spcBef>
                        <a:spcAft>
                          <a:spcPts val="0"/>
                        </a:spcAft>
                      </a:pP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endParaRPr lang="en-US" sz="2700" b="0" i="0" u="none" strike="noStrike">
                        <a:effectLst/>
                        <a:latin typeface="Arial" panose="020B0604020202020204" pitchFamily="34" charset="0"/>
                      </a:endParaRPr>
                    </a:p>
                  </a:txBody>
                  <a:tcPr marL="14496" marR="14496" marT="144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700" b="1" i="0" u="none" strike="noStrike" dirty="0">
                          <a:solidFill>
                            <a:schemeClr val="bg1"/>
                          </a:solidFill>
                          <a:effectLst/>
                          <a:latin typeface="Calibri" panose="020F0502020204030204" pitchFamily="34" charset="0"/>
                        </a:rPr>
                        <a:t>$28,463,940</a:t>
                      </a:r>
                      <a:endParaRPr lang="en-US" sz="2700" b="0" i="0" u="none" strike="noStrike" dirty="0">
                        <a:solidFill>
                          <a:schemeClr val="bg1"/>
                        </a:solidFill>
                        <a:effectLst/>
                        <a:latin typeface="Arial" panose="020B0604020202020204" pitchFamily="34" charset="0"/>
                      </a:endParaRPr>
                    </a:p>
                  </a:txBody>
                  <a:tcPr marL="14496" marR="14496" marT="14496" marB="0" anchor="b">
                    <a:lnL>
                      <a:noFill/>
                    </a:lnL>
                    <a:lnR>
                      <a:noFill/>
                    </a:lnR>
                    <a:lnT w="6350" cap="flat" cmpd="sng" algn="ctr">
                      <a:solidFill>
                        <a:srgbClr val="000000"/>
                      </a:solidFill>
                      <a:prstDash val="solid"/>
                      <a:round/>
                      <a:headEnd type="none" w="med" len="med"/>
                      <a:tailEnd type="none" w="med" len="med"/>
                    </a:lnT>
                    <a:lnB>
                      <a:noFill/>
                    </a:lnB>
                    <a:solidFill>
                      <a:schemeClr val="tx1"/>
                    </a:solidFill>
                  </a:tcPr>
                </a:tc>
                <a:extLst>
                  <a:ext uri="{0D108BD9-81ED-4DB2-BD59-A6C34878D82A}">
                    <a16:rowId xmlns:a16="http://schemas.microsoft.com/office/drawing/2014/main" val="83943844"/>
                  </a:ext>
                </a:extLst>
              </a:tr>
            </a:tbl>
          </a:graphicData>
        </a:graphic>
      </p:graphicFrame>
    </p:spTree>
    <p:extLst>
      <p:ext uri="{BB962C8B-B14F-4D97-AF65-F5344CB8AC3E}">
        <p14:creationId xmlns:p14="http://schemas.microsoft.com/office/powerpoint/2010/main" val="265588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8F2C-6826-475E-8758-58DEACA55315}"/>
              </a:ext>
            </a:extLst>
          </p:cNvPr>
          <p:cNvSpPr>
            <a:spLocks noGrp="1"/>
          </p:cNvSpPr>
          <p:nvPr>
            <p:ph type="title"/>
          </p:nvPr>
        </p:nvSpPr>
        <p:spPr/>
        <p:txBody>
          <a:bodyPr/>
          <a:lstStyle/>
          <a:p>
            <a:r>
              <a:rPr lang="en-US" b="1" dirty="0"/>
              <a:t>Budget Summary – TCHATT Enhancements &amp; Expansion</a:t>
            </a:r>
          </a:p>
        </p:txBody>
      </p:sp>
      <p:pic>
        <p:nvPicPr>
          <p:cNvPr id="4" name="Picture 3">
            <a:extLst>
              <a:ext uri="{FF2B5EF4-FFF2-40B4-BE49-F238E27FC236}">
                <a16:creationId xmlns:a16="http://schemas.microsoft.com/office/drawing/2014/main" id="{C8D4F38B-32F5-446A-BF3C-A2B2F8C69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48375"/>
            <a:ext cx="12192000" cy="809625"/>
          </a:xfrm>
          <a:prstGeom prst="rect">
            <a:avLst/>
          </a:prstGeom>
        </p:spPr>
      </p:pic>
      <p:graphicFrame>
        <p:nvGraphicFramePr>
          <p:cNvPr id="6" name="Table 5">
            <a:extLst>
              <a:ext uri="{FF2B5EF4-FFF2-40B4-BE49-F238E27FC236}">
                <a16:creationId xmlns:a16="http://schemas.microsoft.com/office/drawing/2014/main" id="{C99E580A-E3D8-4364-8A8F-288F44981AD9}"/>
              </a:ext>
            </a:extLst>
          </p:cNvPr>
          <p:cNvGraphicFramePr>
            <a:graphicFrameLocks noGrp="1"/>
          </p:cNvGraphicFramePr>
          <p:nvPr>
            <p:extLst>
              <p:ext uri="{D42A27DB-BD31-4B8C-83A1-F6EECF244321}">
                <p14:modId xmlns:p14="http://schemas.microsoft.com/office/powerpoint/2010/main" val="2520738598"/>
              </p:ext>
            </p:extLst>
          </p:nvPr>
        </p:nvGraphicFramePr>
        <p:xfrm>
          <a:off x="308920" y="1937716"/>
          <a:ext cx="11504140" cy="3990975"/>
        </p:xfrm>
        <a:graphic>
          <a:graphicData uri="http://schemas.openxmlformats.org/drawingml/2006/table">
            <a:tbl>
              <a:tblPr/>
              <a:tblGrid>
                <a:gridCol w="5362214">
                  <a:extLst>
                    <a:ext uri="{9D8B030D-6E8A-4147-A177-3AD203B41FA5}">
                      <a16:colId xmlns:a16="http://schemas.microsoft.com/office/drawing/2014/main" val="2044062846"/>
                    </a:ext>
                  </a:extLst>
                </a:gridCol>
                <a:gridCol w="4582506">
                  <a:extLst>
                    <a:ext uri="{9D8B030D-6E8A-4147-A177-3AD203B41FA5}">
                      <a16:colId xmlns:a16="http://schemas.microsoft.com/office/drawing/2014/main" val="1693224961"/>
                    </a:ext>
                  </a:extLst>
                </a:gridCol>
                <a:gridCol w="1559420">
                  <a:extLst>
                    <a:ext uri="{9D8B030D-6E8A-4147-A177-3AD203B41FA5}">
                      <a16:colId xmlns:a16="http://schemas.microsoft.com/office/drawing/2014/main" val="3255412384"/>
                    </a:ext>
                  </a:extLst>
                </a:gridCol>
              </a:tblGrid>
              <a:tr h="182880">
                <a:tc>
                  <a:txBody>
                    <a:bodyPr/>
                    <a:lstStyle/>
                    <a:p>
                      <a:pPr algn="l" fontAlgn="b"/>
                      <a:r>
                        <a:rPr lang="en-US" sz="1700" b="1" i="0" u="none" strike="noStrike" dirty="0">
                          <a:solidFill>
                            <a:srgbClr val="000000"/>
                          </a:solidFill>
                          <a:effectLst/>
                          <a:latin typeface="Calibri" panose="020F0502020204030204" pitchFamily="34" charset="0"/>
                        </a:rPr>
                        <a:t>Enhancements and Expansions of TCHATT Initiatives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r>
                        <a:rPr lang="en-US" sz="1700" b="1" i="0" u="none" strike="noStrike">
                          <a:solidFill>
                            <a:srgbClr val="000000"/>
                          </a:solidFill>
                          <a:effectLst/>
                          <a:latin typeface="Calibri" panose="020F0502020204030204" pitchFamily="34" charset="0"/>
                        </a:rPr>
                        <a:t> Participating HRIs </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tc>
                  <a:txBody>
                    <a:bodyPr/>
                    <a:lstStyle/>
                    <a:p>
                      <a:pPr algn="ctr" fontAlgn="b"/>
                      <a:r>
                        <a:rPr lang="en-US" sz="1700" b="1" i="0" u="none" strike="noStrike">
                          <a:solidFill>
                            <a:srgbClr val="000000"/>
                          </a:solidFill>
                          <a:effectLst/>
                          <a:latin typeface="Calibri" panose="020F0502020204030204" pitchFamily="34" charset="0"/>
                        </a:rPr>
                        <a:t> Budget </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FFF2CC"/>
                    </a:solidFill>
                  </a:tcPr>
                </a:tc>
                <a:extLst>
                  <a:ext uri="{0D108BD9-81ED-4DB2-BD59-A6C34878D82A}">
                    <a16:rowId xmlns:a16="http://schemas.microsoft.com/office/drawing/2014/main" val="1455846150"/>
                  </a:ext>
                </a:extLst>
              </a:tr>
              <a:tr h="365760">
                <a:tc>
                  <a:txBody>
                    <a:bodyPr/>
                    <a:lstStyle/>
                    <a:p>
                      <a:pPr algn="l" fontAlgn="b"/>
                      <a:r>
                        <a:rPr lang="en-US" sz="1700" b="0" i="0" u="none" strike="noStrike">
                          <a:solidFill>
                            <a:srgbClr val="000000"/>
                          </a:solidFill>
                          <a:effectLst/>
                          <a:latin typeface="Calibri" panose="020F0502020204030204" pitchFamily="34" charset="0"/>
                        </a:rPr>
                        <a:t>Additional Sessions As Needed</a:t>
                      </a:r>
                    </a:p>
                  </a:txBody>
                  <a:tcPr marL="114300"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(7) - UT Austin (Dell Med), TAMUHSC, TTUHSC, TTUHSC EP,UTHSCH, UTMB, UTRGV </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$6,074,465</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96047922"/>
                  </a:ext>
                </a:extLst>
              </a:tr>
              <a:tr h="182880">
                <a:tc>
                  <a:txBody>
                    <a:bodyPr/>
                    <a:lstStyle/>
                    <a:p>
                      <a:pPr algn="l" fontAlgn="b"/>
                      <a:r>
                        <a:rPr lang="en-US" sz="1700" b="0" i="0" u="none" strike="noStrike">
                          <a:solidFill>
                            <a:srgbClr val="000000"/>
                          </a:solidFill>
                          <a:effectLst/>
                          <a:latin typeface="Calibri" panose="020F0502020204030204" pitchFamily="34" charset="0"/>
                        </a:rPr>
                        <a:t>Cover more TCHATT Regions</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(5) - TTUHSC,  UTHSCH, UTHSCSA, UTMB, UTRGV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$16,640,745</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06210572"/>
                  </a:ext>
                </a:extLst>
              </a:tr>
              <a:tr h="365760">
                <a:tc>
                  <a:txBody>
                    <a:bodyPr/>
                    <a:lstStyle/>
                    <a:p>
                      <a:pPr algn="l" fontAlgn="b"/>
                      <a:r>
                        <a:rPr lang="en-US" sz="1700" b="0" i="0" u="none" strike="noStrike">
                          <a:solidFill>
                            <a:srgbClr val="000000"/>
                          </a:solidFill>
                          <a:effectLst/>
                          <a:latin typeface="Calibri" panose="020F0502020204030204" pitchFamily="34" charset="0"/>
                        </a:rPr>
                        <a:t>Suicide Prevention (YAM)</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(8) - UT Austin (Dell Med), TAMUHSC, TTUHSC,  UTHSCH, UTHSCSA, UTHSCT, UTMB, UTSW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$11,515,450</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54487984"/>
                  </a:ext>
                </a:extLst>
              </a:tr>
              <a:tr h="182880">
                <a:tc>
                  <a:txBody>
                    <a:bodyPr/>
                    <a:lstStyle/>
                    <a:p>
                      <a:pPr algn="l" fontAlgn="b"/>
                      <a:r>
                        <a:rPr lang="en-US" sz="1700" b="0" i="0" u="none" strike="noStrike">
                          <a:solidFill>
                            <a:srgbClr val="000000"/>
                          </a:solidFill>
                          <a:effectLst/>
                          <a:latin typeface="Calibri" panose="020F0502020204030204" pitchFamily="34" charset="0"/>
                        </a:rPr>
                        <a:t>TCHATT Bilingual Trauma</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(1) - UTHSCSA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$318,560</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40695969"/>
                  </a:ext>
                </a:extLst>
              </a:tr>
              <a:tr h="182880">
                <a:tc>
                  <a:txBody>
                    <a:bodyPr/>
                    <a:lstStyle/>
                    <a:p>
                      <a:pPr algn="l" fontAlgn="b"/>
                      <a:r>
                        <a:rPr lang="en-US" sz="1700" b="0" i="0" u="none" strike="noStrike" dirty="0">
                          <a:solidFill>
                            <a:srgbClr val="000000"/>
                          </a:solidFill>
                          <a:effectLst/>
                          <a:latin typeface="Calibri" panose="020F0502020204030204" pitchFamily="34" charset="0"/>
                        </a:rPr>
                        <a:t>TCHATT evidence-based face to face and telehealth groups</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(1) - TTUHSC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$5,772,619</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87296545"/>
                  </a:ext>
                </a:extLst>
              </a:tr>
              <a:tr h="182880">
                <a:tc>
                  <a:txBody>
                    <a:bodyPr/>
                    <a:lstStyle/>
                    <a:p>
                      <a:pPr algn="l" fontAlgn="b"/>
                      <a:r>
                        <a:rPr lang="en-US" sz="1700" b="0" i="0" u="none" strike="noStrike">
                          <a:solidFill>
                            <a:srgbClr val="000000"/>
                          </a:solidFill>
                          <a:effectLst/>
                          <a:latin typeface="Calibri" panose="020F0502020204030204" pitchFamily="34" charset="0"/>
                        </a:rPr>
                        <a:t>TCHATT/CPAN Anxiety Services</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(3) - BCM, UTHSCH, UTHSCSA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a:solidFill>
                            <a:srgbClr val="000000"/>
                          </a:solidFill>
                          <a:effectLst/>
                          <a:latin typeface="Calibri" panose="020F0502020204030204" pitchFamily="34" charset="0"/>
                        </a:rPr>
                        <a:t>$2,258,062</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16662574"/>
                  </a:ext>
                </a:extLst>
              </a:tr>
              <a:tr h="365760">
                <a:tc>
                  <a:txBody>
                    <a:bodyPr/>
                    <a:lstStyle/>
                    <a:p>
                      <a:pPr algn="l" fontAlgn="b"/>
                      <a:r>
                        <a:rPr lang="en-US" sz="1700" b="0" i="0" u="none" strike="noStrike">
                          <a:solidFill>
                            <a:srgbClr val="000000"/>
                          </a:solidFill>
                          <a:effectLst/>
                          <a:latin typeface="Calibri" panose="020F0502020204030204" pitchFamily="34" charset="0"/>
                        </a:rPr>
                        <a:t>Trauma-Focused Expansion</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(6) - UT Austin (Dell Med), TAMUHSC, TTUHSC, UTHSCH, UTHSCSA, UTMB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dirty="0">
                          <a:solidFill>
                            <a:srgbClr val="000000"/>
                          </a:solidFill>
                          <a:effectLst/>
                          <a:latin typeface="Calibri" panose="020F0502020204030204" pitchFamily="34" charset="0"/>
                        </a:rPr>
                        <a:t>$10,404,551</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88967370"/>
                  </a:ext>
                </a:extLst>
              </a:tr>
              <a:tr h="365760">
                <a:tc>
                  <a:txBody>
                    <a:bodyPr/>
                    <a:lstStyle/>
                    <a:p>
                      <a:pPr algn="l" fontAlgn="b"/>
                      <a:r>
                        <a:rPr lang="en-US" sz="1700" b="0" i="0" u="none" strike="noStrike">
                          <a:solidFill>
                            <a:srgbClr val="000000"/>
                          </a:solidFill>
                          <a:effectLst/>
                          <a:latin typeface="Calibri" panose="020F0502020204030204" pitchFamily="34" charset="0"/>
                        </a:rPr>
                        <a:t>Youth SUD Expansion</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 (5) - UT Austin (Dell Med),  TTUHSC, UTHSCH, UTHSCSA, UTHSCT </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700" b="0" i="0" u="none" strike="noStrike" dirty="0">
                          <a:solidFill>
                            <a:srgbClr val="000000"/>
                          </a:solidFill>
                          <a:effectLst/>
                          <a:latin typeface="Calibri" panose="020F0502020204030204" pitchFamily="34" charset="0"/>
                        </a:rPr>
                        <a:t>$6,167,318</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37852188"/>
                  </a:ext>
                </a:extLst>
              </a:tr>
              <a:tr h="182880">
                <a:tc>
                  <a:txBody>
                    <a:bodyPr/>
                    <a:lstStyle/>
                    <a:p>
                      <a:pPr algn="l" fontAlgn="b"/>
                      <a:r>
                        <a:rPr lang="en-US" sz="1700" b="0" i="0" u="none" strike="noStrike">
                          <a:solidFill>
                            <a:srgbClr val="000000"/>
                          </a:solidFill>
                          <a:effectLst/>
                          <a:latin typeface="Calibri" panose="020F0502020204030204" pitchFamily="34" charset="0"/>
                        </a:rPr>
                        <a:t>COSH Technology Costs to Support ARPA Projects</a:t>
                      </a:r>
                    </a:p>
                  </a:txBody>
                  <a:tcPr marL="114300"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effectLst/>
                          <a:latin typeface="Calibri" panose="020F0502020204030204" pitchFamily="34" charset="0"/>
                        </a:rPr>
                        <a:t>BCM</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dirty="0">
                          <a:solidFill>
                            <a:srgbClr val="000000"/>
                          </a:solidFill>
                          <a:effectLst/>
                          <a:latin typeface="Calibri" panose="020F0502020204030204" pitchFamily="34" charset="0"/>
                        </a:rPr>
                        <a:t>$1,925,000</a:t>
                      </a:r>
                    </a:p>
                  </a:txBody>
                  <a:tcPr marL="9525" marR="9525" marT="9525" marB="0" anchor="b">
                    <a:lnL>
                      <a:noFill/>
                    </a:lnL>
                    <a:lnR>
                      <a:noFill/>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504363"/>
                  </a:ext>
                </a:extLst>
              </a:tr>
              <a:tr h="182880">
                <a:tc>
                  <a:txBody>
                    <a:bodyPr/>
                    <a:lstStyle/>
                    <a:p>
                      <a:pPr algn="l" fontAlgn="b"/>
                      <a:endParaRPr lang="en-US" sz="17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7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700" b="1" i="0" u="none" strike="noStrike" dirty="0">
                          <a:solidFill>
                            <a:srgbClr val="FFFFFF"/>
                          </a:solidFill>
                          <a:effectLst/>
                          <a:latin typeface="Calibri" panose="020F0502020204030204" pitchFamily="34" charset="0"/>
                        </a:rPr>
                        <a:t>$61,076,770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000000"/>
                    </a:solidFill>
                  </a:tcPr>
                </a:tc>
                <a:extLst>
                  <a:ext uri="{0D108BD9-81ED-4DB2-BD59-A6C34878D82A}">
                    <a16:rowId xmlns:a16="http://schemas.microsoft.com/office/drawing/2014/main" val="734192809"/>
                  </a:ext>
                </a:extLst>
              </a:tr>
            </a:tbl>
          </a:graphicData>
        </a:graphic>
      </p:graphicFrame>
    </p:spTree>
    <p:extLst>
      <p:ext uri="{BB962C8B-B14F-4D97-AF65-F5344CB8AC3E}">
        <p14:creationId xmlns:p14="http://schemas.microsoft.com/office/powerpoint/2010/main" val="3581424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1120</Words>
  <Application>Microsoft Office PowerPoint</Application>
  <PresentationFormat>Widescreen</PresentationFormat>
  <Paragraphs>128</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ARPA Project Budgets</vt:lpstr>
      <vt:lpstr>ARPA Overview</vt:lpstr>
      <vt:lpstr>ARPA Budget Change Requests</vt:lpstr>
      <vt:lpstr>Receiving ARPA Funds</vt:lpstr>
      <vt:lpstr>Summary of Responsibilities</vt:lpstr>
      <vt:lpstr>PowerPoint Presentation</vt:lpstr>
      <vt:lpstr>Finalizing the ARPA Budgets</vt:lpstr>
      <vt:lpstr>Budget Summary – CPAN Enhancements &amp; Expansion</vt:lpstr>
      <vt:lpstr>Budget Summary – TCHATT Enhancements &amp; Expansion</vt:lpstr>
      <vt:lpstr>Budget Summary – Texas Mental Health Workforce Expansion</vt:lpstr>
      <vt:lpstr>Budgets  by Institution /  Entity</vt:lpstr>
      <vt:lpstr>LBB Budget vs Final Budgets Submitted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Inman, Lashelle</dc:creator>
  <cp:lastModifiedBy>Inman, Lashelle</cp:lastModifiedBy>
  <cp:revision>18</cp:revision>
  <dcterms:created xsi:type="dcterms:W3CDTF">2021-10-26T17:47:42Z</dcterms:created>
  <dcterms:modified xsi:type="dcterms:W3CDTF">2022-02-15T14:34:32Z</dcterms:modified>
</cp:coreProperties>
</file>