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537" r:id="rId3"/>
    <p:sldId id="536" r:id="rId4"/>
    <p:sldId id="538" r:id="rId5"/>
    <p:sldId id="545" r:id="rId6"/>
    <p:sldId id="544" r:id="rId7"/>
    <p:sldId id="552" r:id="rId8"/>
    <p:sldId id="553" r:id="rId9"/>
    <p:sldId id="557" r:id="rId10"/>
    <p:sldId id="561" r:id="rId11"/>
    <p:sldId id="5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B4B"/>
    <a:srgbClr val="00205B"/>
    <a:srgbClr val="ED7D31"/>
    <a:srgbClr val="000000"/>
    <a:srgbClr val="FFF2CC"/>
    <a:srgbClr val="EAEFF7"/>
    <a:srgbClr val="D2DEEF"/>
    <a:srgbClr val="F8CBAD"/>
    <a:srgbClr val="D4AF37"/>
    <a:srgbClr val="002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86387" autoAdjust="0"/>
  </p:normalViewPr>
  <p:slideViewPr>
    <p:cSldViewPr snapToGrid="0">
      <p:cViewPr varScale="1">
        <p:scale>
          <a:sx n="101" d="100"/>
          <a:sy n="101" d="100"/>
        </p:scale>
        <p:origin x="1188" y="56"/>
      </p:cViewPr>
      <p:guideLst/>
    </p:cSldViewPr>
  </p:slideViewPr>
  <p:outlineViewPr>
    <p:cViewPr>
      <p:scale>
        <a:sx n="33" d="100"/>
        <a:sy n="33" d="100"/>
      </p:scale>
      <p:origin x="0" y="-31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Sheet1!$A$2:$A$18</c:f>
              <c:strCache>
                <c:ptCount val="17"/>
                <c:pt idx="0">
                  <c:v>Oct 20</c:v>
                </c:pt>
                <c:pt idx="1">
                  <c:v>Nov 20</c:v>
                </c:pt>
                <c:pt idx="2">
                  <c:v>Dec 20</c:v>
                </c:pt>
                <c:pt idx="3">
                  <c:v>Jan 21</c:v>
                </c:pt>
                <c:pt idx="4">
                  <c:v>Feb 21</c:v>
                </c:pt>
                <c:pt idx="5">
                  <c:v>Mar 21</c:v>
                </c:pt>
                <c:pt idx="6">
                  <c:v>Apr 21</c:v>
                </c:pt>
                <c:pt idx="7">
                  <c:v>May 21</c:v>
                </c:pt>
                <c:pt idx="8">
                  <c:v>Jun 21</c:v>
                </c:pt>
                <c:pt idx="9">
                  <c:v>Jul 21</c:v>
                </c:pt>
                <c:pt idx="10">
                  <c:v>Aug 21</c:v>
                </c:pt>
                <c:pt idx="11">
                  <c:v>Sep 21</c:v>
                </c:pt>
                <c:pt idx="12">
                  <c:v>Oct 21</c:v>
                </c:pt>
                <c:pt idx="13">
                  <c:v>Nov 21</c:v>
                </c:pt>
                <c:pt idx="14">
                  <c:v>Dec 21</c:v>
                </c:pt>
                <c:pt idx="15">
                  <c:v>Jan 22</c:v>
                </c:pt>
                <c:pt idx="16">
                  <c:v>Feb 22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16</c:v>
                </c:pt>
                <c:pt idx="1">
                  <c:v>67</c:v>
                </c:pt>
                <c:pt idx="2">
                  <c:v>118</c:v>
                </c:pt>
                <c:pt idx="3">
                  <c:v>168</c:v>
                </c:pt>
                <c:pt idx="4">
                  <c:v>239</c:v>
                </c:pt>
                <c:pt idx="5">
                  <c:v>331</c:v>
                </c:pt>
                <c:pt idx="6">
                  <c:v>411</c:v>
                </c:pt>
                <c:pt idx="7">
                  <c:v>507</c:v>
                </c:pt>
                <c:pt idx="8">
                  <c:v>597</c:v>
                </c:pt>
                <c:pt idx="9">
                  <c:v>670</c:v>
                </c:pt>
                <c:pt idx="10">
                  <c:v>765</c:v>
                </c:pt>
                <c:pt idx="11">
                  <c:v>827</c:v>
                </c:pt>
                <c:pt idx="12">
                  <c:v>916</c:v>
                </c:pt>
                <c:pt idx="13">
                  <c:v>966</c:v>
                </c:pt>
                <c:pt idx="14">
                  <c:v>1019</c:v>
                </c:pt>
                <c:pt idx="15">
                  <c:v>1073</c:v>
                </c:pt>
                <c:pt idx="16">
                  <c:v>1122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0-421D-BCE5-425190CDEF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Month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Sheet1!$A$2:$A$18</c:f>
              <c:strCache>
                <c:ptCount val="17"/>
                <c:pt idx="0">
                  <c:v>Oct 20</c:v>
                </c:pt>
                <c:pt idx="1">
                  <c:v>Nov 20</c:v>
                </c:pt>
                <c:pt idx="2">
                  <c:v>Dec 20</c:v>
                </c:pt>
                <c:pt idx="3">
                  <c:v>Jan 21</c:v>
                </c:pt>
                <c:pt idx="4">
                  <c:v>Feb 21</c:v>
                </c:pt>
                <c:pt idx="5">
                  <c:v>Mar 21</c:v>
                </c:pt>
                <c:pt idx="6">
                  <c:v>Apr 21</c:v>
                </c:pt>
                <c:pt idx="7">
                  <c:v>May 21</c:v>
                </c:pt>
                <c:pt idx="8">
                  <c:v>Jun 21</c:v>
                </c:pt>
                <c:pt idx="9">
                  <c:v>Jul 21</c:v>
                </c:pt>
                <c:pt idx="10">
                  <c:v>Aug 21</c:v>
                </c:pt>
                <c:pt idx="11">
                  <c:v>Sep 21</c:v>
                </c:pt>
                <c:pt idx="12">
                  <c:v>Oct 21</c:v>
                </c:pt>
                <c:pt idx="13">
                  <c:v>Nov 21</c:v>
                </c:pt>
                <c:pt idx="14">
                  <c:v>Dec 21</c:v>
                </c:pt>
                <c:pt idx="15">
                  <c:v>Jan 22</c:v>
                </c:pt>
                <c:pt idx="16">
                  <c:v>Feb 22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1">
                  <c:v>14</c:v>
                </c:pt>
                <c:pt idx="2">
                  <c:v>60</c:v>
                </c:pt>
                <c:pt idx="3">
                  <c:v>111</c:v>
                </c:pt>
                <c:pt idx="4">
                  <c:v>148</c:v>
                </c:pt>
                <c:pt idx="5">
                  <c:v>216</c:v>
                </c:pt>
                <c:pt idx="6">
                  <c:v>289</c:v>
                </c:pt>
                <c:pt idx="7">
                  <c:v>367</c:v>
                </c:pt>
                <c:pt idx="8">
                  <c:v>451</c:v>
                </c:pt>
                <c:pt idx="9">
                  <c:v>535</c:v>
                </c:pt>
                <c:pt idx="10">
                  <c:v>597</c:v>
                </c:pt>
                <c:pt idx="11">
                  <c:v>667</c:v>
                </c:pt>
                <c:pt idx="12">
                  <c:v>723</c:v>
                </c:pt>
                <c:pt idx="13">
                  <c:v>795</c:v>
                </c:pt>
                <c:pt idx="14">
                  <c:v>849</c:v>
                </c:pt>
                <c:pt idx="15">
                  <c:v>891</c:v>
                </c:pt>
                <c:pt idx="16">
                  <c:v>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0-421D-BCE5-425190CDEF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Month 6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  <a:effectLst/>
          </c:spPr>
          <c:cat>
            <c:strRef>
              <c:f>Sheet1!$A$2:$A$18</c:f>
              <c:strCache>
                <c:ptCount val="17"/>
                <c:pt idx="0">
                  <c:v>Oct 20</c:v>
                </c:pt>
                <c:pt idx="1">
                  <c:v>Nov 20</c:v>
                </c:pt>
                <c:pt idx="2">
                  <c:v>Dec 20</c:v>
                </c:pt>
                <c:pt idx="3">
                  <c:v>Jan 21</c:v>
                </c:pt>
                <c:pt idx="4">
                  <c:v>Feb 21</c:v>
                </c:pt>
                <c:pt idx="5">
                  <c:v>Mar 21</c:v>
                </c:pt>
                <c:pt idx="6">
                  <c:v>Apr 21</c:v>
                </c:pt>
                <c:pt idx="7">
                  <c:v>May 21</c:v>
                </c:pt>
                <c:pt idx="8">
                  <c:v>Jun 21</c:v>
                </c:pt>
                <c:pt idx="9">
                  <c:v>Jul 21</c:v>
                </c:pt>
                <c:pt idx="10">
                  <c:v>Aug 21</c:v>
                </c:pt>
                <c:pt idx="11">
                  <c:v>Sep 21</c:v>
                </c:pt>
                <c:pt idx="12">
                  <c:v>Oct 21</c:v>
                </c:pt>
                <c:pt idx="13">
                  <c:v>Nov 21</c:v>
                </c:pt>
                <c:pt idx="14">
                  <c:v>Dec 21</c:v>
                </c:pt>
                <c:pt idx="15">
                  <c:v>Jan 22</c:v>
                </c:pt>
                <c:pt idx="16">
                  <c:v>Feb 22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6">
                  <c:v>16</c:v>
                </c:pt>
                <c:pt idx="7">
                  <c:v>45</c:v>
                </c:pt>
                <c:pt idx="8">
                  <c:v>89</c:v>
                </c:pt>
                <c:pt idx="9">
                  <c:v>131</c:v>
                </c:pt>
                <c:pt idx="10">
                  <c:v>200</c:v>
                </c:pt>
                <c:pt idx="11">
                  <c:v>249</c:v>
                </c:pt>
                <c:pt idx="12">
                  <c:v>315</c:v>
                </c:pt>
                <c:pt idx="13">
                  <c:v>381</c:v>
                </c:pt>
                <c:pt idx="14">
                  <c:v>426</c:v>
                </c:pt>
                <c:pt idx="15">
                  <c:v>476</c:v>
                </c:pt>
                <c:pt idx="16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0-421D-BCE5-425190CDEF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Month 12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Sheet1!$A$2:$A$18</c:f>
              <c:strCache>
                <c:ptCount val="17"/>
                <c:pt idx="0">
                  <c:v>Oct 20</c:v>
                </c:pt>
                <c:pt idx="1">
                  <c:v>Nov 20</c:v>
                </c:pt>
                <c:pt idx="2">
                  <c:v>Dec 20</c:v>
                </c:pt>
                <c:pt idx="3">
                  <c:v>Jan 21</c:v>
                </c:pt>
                <c:pt idx="4">
                  <c:v>Feb 21</c:v>
                </c:pt>
                <c:pt idx="5">
                  <c:v>Mar 21</c:v>
                </c:pt>
                <c:pt idx="6">
                  <c:v>Apr 21</c:v>
                </c:pt>
                <c:pt idx="7">
                  <c:v>May 21</c:v>
                </c:pt>
                <c:pt idx="8">
                  <c:v>Jun 21</c:v>
                </c:pt>
                <c:pt idx="9">
                  <c:v>Jul 21</c:v>
                </c:pt>
                <c:pt idx="10">
                  <c:v>Aug 21</c:v>
                </c:pt>
                <c:pt idx="11">
                  <c:v>Sep 21</c:v>
                </c:pt>
                <c:pt idx="12">
                  <c:v>Oct 21</c:v>
                </c:pt>
                <c:pt idx="13">
                  <c:v>Nov 21</c:v>
                </c:pt>
                <c:pt idx="14">
                  <c:v>Dec 21</c:v>
                </c:pt>
                <c:pt idx="15">
                  <c:v>Jan 22</c:v>
                </c:pt>
                <c:pt idx="16">
                  <c:v>Feb 22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11">
                  <c:v>2</c:v>
                </c:pt>
                <c:pt idx="12">
                  <c:v>17</c:v>
                </c:pt>
                <c:pt idx="13">
                  <c:v>42</c:v>
                </c:pt>
                <c:pt idx="14">
                  <c:v>83</c:v>
                </c:pt>
                <c:pt idx="15">
                  <c:v>112</c:v>
                </c:pt>
                <c:pt idx="16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80-421D-BCE5-425190CDE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3541344"/>
        <c:axId val="1443549248"/>
      </c:areaChart>
      <c:catAx>
        <c:axId val="144354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49248"/>
        <c:crosses val="autoZero"/>
        <c:auto val="1"/>
        <c:lblAlgn val="ctr"/>
        <c:lblOffset val="100"/>
        <c:noMultiLvlLbl val="0"/>
      </c:catAx>
      <c:valAx>
        <c:axId val="1443549248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413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44450" cap="rnd">
              <a:solidFill>
                <a:srgbClr val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rgbClr val="000000"/>
                </a:solidFill>
              </a:ln>
              <a:effectLst/>
            </c:spPr>
          </c:marker>
          <c:cat>
            <c:strRef>
              <c:f>Sheet1!$A$2:$A$22</c:f>
              <c:strCache>
                <c:ptCount val="21"/>
                <c:pt idx="0">
                  <c:v>10/20</c:v>
                </c:pt>
                <c:pt idx="1">
                  <c:v>11/20</c:v>
                </c:pt>
                <c:pt idx="2">
                  <c:v>12/20</c:v>
                </c:pt>
                <c:pt idx="3">
                  <c:v>1/21</c:v>
                </c:pt>
                <c:pt idx="4">
                  <c:v>2/21</c:v>
                </c:pt>
                <c:pt idx="5">
                  <c:v>3/21</c:v>
                </c:pt>
                <c:pt idx="6">
                  <c:v>4/21</c:v>
                </c:pt>
                <c:pt idx="7">
                  <c:v>5/21</c:v>
                </c:pt>
                <c:pt idx="8">
                  <c:v>6/21</c:v>
                </c:pt>
                <c:pt idx="9">
                  <c:v>7/21</c:v>
                </c:pt>
                <c:pt idx="10">
                  <c:v>8/21</c:v>
                </c:pt>
                <c:pt idx="11">
                  <c:v>9/21</c:v>
                </c:pt>
                <c:pt idx="12">
                  <c:v>10/21</c:v>
                </c:pt>
                <c:pt idx="13">
                  <c:v>11/21</c:v>
                </c:pt>
                <c:pt idx="14">
                  <c:v>12/21</c:v>
                </c:pt>
                <c:pt idx="15">
                  <c:v>01/22</c:v>
                </c:pt>
                <c:pt idx="16">
                  <c:v>02/22</c:v>
                </c:pt>
                <c:pt idx="17">
                  <c:v>03/22</c:v>
                </c:pt>
                <c:pt idx="18">
                  <c:v>04/22</c:v>
                </c:pt>
                <c:pt idx="19">
                  <c:v>05/22</c:v>
                </c:pt>
                <c:pt idx="20">
                  <c:v>06/22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16</c:v>
                </c:pt>
                <c:pt idx="1">
                  <c:v>51</c:v>
                </c:pt>
                <c:pt idx="2">
                  <c:v>51</c:v>
                </c:pt>
                <c:pt idx="3">
                  <c:v>50</c:v>
                </c:pt>
                <c:pt idx="4">
                  <c:v>71</c:v>
                </c:pt>
                <c:pt idx="5">
                  <c:v>92</c:v>
                </c:pt>
                <c:pt idx="6">
                  <c:v>80</c:v>
                </c:pt>
                <c:pt idx="7">
                  <c:v>96</c:v>
                </c:pt>
                <c:pt idx="8">
                  <c:v>90</c:v>
                </c:pt>
                <c:pt idx="9">
                  <c:v>73</c:v>
                </c:pt>
                <c:pt idx="10">
                  <c:v>95</c:v>
                </c:pt>
                <c:pt idx="11">
                  <c:v>62</c:v>
                </c:pt>
                <c:pt idx="12">
                  <c:v>89</c:v>
                </c:pt>
                <c:pt idx="13">
                  <c:v>50</c:v>
                </c:pt>
                <c:pt idx="14">
                  <c:v>53</c:v>
                </c:pt>
                <c:pt idx="15">
                  <c:v>54</c:v>
                </c:pt>
                <c:pt idx="16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7F-4DAF-A03B-36DCD80EA8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 Projected</c:v>
                </c:pt>
              </c:strCache>
            </c:strRef>
          </c:tx>
          <c:spPr>
            <a:ln w="47625" cap="rnd">
              <a:solidFill>
                <a:srgbClr val="00205B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0366979329263124E-17"/>
                  <c:y val="-2.819864502180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DD6-4732-AFBE-B91FEA136A70}"/>
                </c:ext>
              </c:extLst>
            </c:dLbl>
            <c:dLbl>
              <c:idx val="2"/>
              <c:layout>
                <c:manualLayout>
                  <c:x val="-4.0733958658526247E-17"/>
                  <c:y val="-4.2297967532701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D6-4732-AFBE-B91FEA136A70}"/>
                </c:ext>
              </c:extLst>
            </c:dLbl>
            <c:dLbl>
              <c:idx val="5"/>
              <c:layout>
                <c:manualLayout>
                  <c:x val="0"/>
                  <c:y val="-1.6449209596050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B9-4112-BACD-6DD0A0ED2636}"/>
                </c:ext>
              </c:extLst>
            </c:dLbl>
            <c:dLbl>
              <c:idx val="7"/>
              <c:layout>
                <c:manualLayout>
                  <c:x val="0"/>
                  <c:y val="-1.87990966812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B9-4112-BACD-6DD0A0ED2636}"/>
                </c:ext>
              </c:extLst>
            </c:dLbl>
            <c:dLbl>
              <c:idx val="13"/>
              <c:layout>
                <c:manualLayout>
                  <c:x val="-4.7770376086084997E-2"/>
                  <c:y val="-1.409932251090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D57-46E5-84E9-97A7E6077788}"/>
                </c:ext>
              </c:extLst>
            </c:dLbl>
            <c:dLbl>
              <c:idx val="14"/>
              <c:layout>
                <c:manualLayout>
                  <c:x val="-1.3331267744954035E-2"/>
                  <c:y val="-4.9347628788152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243-4DA8-B4F1-5ED4F80BD0FF}"/>
                </c:ext>
              </c:extLst>
            </c:dLbl>
            <c:dLbl>
              <c:idx val="15"/>
              <c:layout>
                <c:manualLayout>
                  <c:x val="-9.9984508087154651E-3"/>
                  <c:y val="-4.464785461785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57-463D-82C0-695AD0B57C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10/20</c:v>
                </c:pt>
                <c:pt idx="1">
                  <c:v>11/20</c:v>
                </c:pt>
                <c:pt idx="2">
                  <c:v>12/20</c:v>
                </c:pt>
                <c:pt idx="3">
                  <c:v>1/21</c:v>
                </c:pt>
                <c:pt idx="4">
                  <c:v>2/21</c:v>
                </c:pt>
                <c:pt idx="5">
                  <c:v>3/21</c:v>
                </c:pt>
                <c:pt idx="6">
                  <c:v>4/21</c:v>
                </c:pt>
                <c:pt idx="7">
                  <c:v>5/21</c:v>
                </c:pt>
                <c:pt idx="8">
                  <c:v>6/21</c:v>
                </c:pt>
                <c:pt idx="9">
                  <c:v>7/21</c:v>
                </c:pt>
                <c:pt idx="10">
                  <c:v>8/21</c:v>
                </c:pt>
                <c:pt idx="11">
                  <c:v>9/21</c:v>
                </c:pt>
                <c:pt idx="12">
                  <c:v>10/21</c:v>
                </c:pt>
                <c:pt idx="13">
                  <c:v>11/21</c:v>
                </c:pt>
                <c:pt idx="14">
                  <c:v>12/21</c:v>
                </c:pt>
                <c:pt idx="15">
                  <c:v>01/22</c:v>
                </c:pt>
                <c:pt idx="16">
                  <c:v>02/22</c:v>
                </c:pt>
                <c:pt idx="17">
                  <c:v>03/22</c:v>
                </c:pt>
                <c:pt idx="18">
                  <c:v>04/22</c:v>
                </c:pt>
                <c:pt idx="19">
                  <c:v>05/22</c:v>
                </c:pt>
                <c:pt idx="20">
                  <c:v>06/22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16</c:v>
                </c:pt>
                <c:pt idx="1">
                  <c:v>51</c:v>
                </c:pt>
                <c:pt idx="2">
                  <c:v>51</c:v>
                </c:pt>
                <c:pt idx="3">
                  <c:v>50</c:v>
                </c:pt>
                <c:pt idx="4">
                  <c:v>71</c:v>
                </c:pt>
                <c:pt idx="5">
                  <c:v>92</c:v>
                </c:pt>
                <c:pt idx="6">
                  <c:v>80</c:v>
                </c:pt>
                <c:pt idx="7">
                  <c:v>96</c:v>
                </c:pt>
                <c:pt idx="8">
                  <c:v>90</c:v>
                </c:pt>
                <c:pt idx="9">
                  <c:v>73</c:v>
                </c:pt>
                <c:pt idx="10">
                  <c:v>95</c:v>
                </c:pt>
                <c:pt idx="11">
                  <c:v>62</c:v>
                </c:pt>
                <c:pt idx="12">
                  <c:v>89</c:v>
                </c:pt>
                <c:pt idx="13">
                  <c:v>50</c:v>
                </c:pt>
                <c:pt idx="14">
                  <c:v>53</c:v>
                </c:pt>
                <c:pt idx="15">
                  <c:v>54</c:v>
                </c:pt>
                <c:pt idx="16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7F-4DAF-A03B-36DCD80EA8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Month 1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Sheet1!$A$2:$A$22</c:f>
              <c:strCache>
                <c:ptCount val="21"/>
                <c:pt idx="0">
                  <c:v>10/20</c:v>
                </c:pt>
                <c:pt idx="1">
                  <c:v>11/20</c:v>
                </c:pt>
                <c:pt idx="2">
                  <c:v>12/20</c:v>
                </c:pt>
                <c:pt idx="3">
                  <c:v>1/21</c:v>
                </c:pt>
                <c:pt idx="4">
                  <c:v>2/21</c:v>
                </c:pt>
                <c:pt idx="5">
                  <c:v>3/21</c:v>
                </c:pt>
                <c:pt idx="6">
                  <c:v>4/21</c:v>
                </c:pt>
                <c:pt idx="7">
                  <c:v>5/21</c:v>
                </c:pt>
                <c:pt idx="8">
                  <c:v>6/21</c:v>
                </c:pt>
                <c:pt idx="9">
                  <c:v>7/21</c:v>
                </c:pt>
                <c:pt idx="10">
                  <c:v>8/21</c:v>
                </c:pt>
                <c:pt idx="11">
                  <c:v>9/21</c:v>
                </c:pt>
                <c:pt idx="12">
                  <c:v>10/21</c:v>
                </c:pt>
                <c:pt idx="13">
                  <c:v>11/21</c:v>
                </c:pt>
                <c:pt idx="14">
                  <c:v>12/21</c:v>
                </c:pt>
                <c:pt idx="15">
                  <c:v>01/22</c:v>
                </c:pt>
                <c:pt idx="16">
                  <c:v>02/22</c:v>
                </c:pt>
                <c:pt idx="17">
                  <c:v>03/22</c:v>
                </c:pt>
                <c:pt idx="18">
                  <c:v>04/22</c:v>
                </c:pt>
                <c:pt idx="19">
                  <c:v>05/22</c:v>
                </c:pt>
                <c:pt idx="20">
                  <c:v>06/22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B0-4642-A64E-705DADEF7B9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Month 1 Projected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Sheet1!$A$2:$A$22</c:f>
              <c:strCache>
                <c:ptCount val="21"/>
                <c:pt idx="0">
                  <c:v>10/20</c:v>
                </c:pt>
                <c:pt idx="1">
                  <c:v>11/20</c:v>
                </c:pt>
                <c:pt idx="2">
                  <c:v>12/20</c:v>
                </c:pt>
                <c:pt idx="3">
                  <c:v>1/21</c:v>
                </c:pt>
                <c:pt idx="4">
                  <c:v>2/21</c:v>
                </c:pt>
                <c:pt idx="5">
                  <c:v>3/21</c:v>
                </c:pt>
                <c:pt idx="6">
                  <c:v>4/21</c:v>
                </c:pt>
                <c:pt idx="7">
                  <c:v>5/21</c:v>
                </c:pt>
                <c:pt idx="8">
                  <c:v>6/21</c:v>
                </c:pt>
                <c:pt idx="9">
                  <c:v>7/21</c:v>
                </c:pt>
                <c:pt idx="10">
                  <c:v>8/21</c:v>
                </c:pt>
                <c:pt idx="11">
                  <c:v>9/21</c:v>
                </c:pt>
                <c:pt idx="12">
                  <c:v>10/21</c:v>
                </c:pt>
                <c:pt idx="13">
                  <c:v>11/21</c:v>
                </c:pt>
                <c:pt idx="14">
                  <c:v>12/21</c:v>
                </c:pt>
                <c:pt idx="15">
                  <c:v>01/22</c:v>
                </c:pt>
                <c:pt idx="16">
                  <c:v>02/22</c:v>
                </c:pt>
                <c:pt idx="17">
                  <c:v>03/22</c:v>
                </c:pt>
                <c:pt idx="18">
                  <c:v>04/22</c:v>
                </c:pt>
                <c:pt idx="19">
                  <c:v>05/22</c:v>
                </c:pt>
                <c:pt idx="20">
                  <c:v>06/22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B0-4642-A64E-705DADEF7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485744"/>
        <c:axId val="874484080"/>
      </c:lineChart>
      <c:catAx>
        <c:axId val="8744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84080"/>
        <c:crosses val="autoZero"/>
        <c:auto val="1"/>
        <c:lblAlgn val="ctr"/>
        <c:lblOffset val="100"/>
        <c:noMultiLvlLbl val="0"/>
      </c:catAx>
      <c:valAx>
        <c:axId val="8744840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8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34099558049626E-2"/>
          <c:y val="2.3468498263166424E-2"/>
          <c:w val="0.94565670400074442"/>
          <c:h val="0.43724927613682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3-4454-84DA-22623FF4D83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33-4454-84DA-22623FF4D83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33-4454-84DA-22623FF4D83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33-4454-84DA-22623FF4D832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F5-48DD-BAEA-042AEC476F35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20-4058-BFED-DAE30815F562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20-4058-BFED-DAE30815F562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20-4058-BFED-DAE30815F562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320-4058-BFED-DAE30815F562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20-4058-BFED-DAE30815F562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320-4058-BFED-DAE30815F562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20-4058-BFED-DAE30815F562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20-4058-BFED-DAE30815F562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320-4058-BFED-DAE30815F562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20-4058-BFED-DAE30815F562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320-4058-BFED-DAE30815F562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320-4058-BFED-DAE30815F562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320-4058-BFED-DAE30815F562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320-4058-BFED-DAE30815F562}"/>
              </c:ext>
            </c:extLst>
          </c:dPt>
          <c:dPt>
            <c:idx val="1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320-4058-BFED-DAE30815F562}"/>
              </c:ext>
            </c:extLst>
          </c:dPt>
          <c:cat>
            <c:strRef>
              <c:f>Sheet1!$A$2:$A$20</c:f>
              <c:strCache>
                <c:ptCount val="19"/>
                <c:pt idx="0">
                  <c:v>Accident</c:v>
                </c:pt>
                <c:pt idx="1">
                  <c:v>Fam/Friend Ill/Injured</c:v>
                </c:pt>
                <c:pt idx="2">
                  <c:v>Sexual Abuse</c:v>
                </c:pt>
                <c:pt idx="3">
                  <c:v>Hospital/Surgery</c:v>
                </c:pt>
                <c:pt idx="4">
                  <c:v>Physical Abuse/Attack</c:v>
                </c:pt>
                <c:pt idx="5">
                  <c:v>Other</c:v>
                </c:pt>
                <c:pt idx="6">
                  <c:v>Family Violence</c:v>
                </c:pt>
                <c:pt idx="7">
                  <c:v>Away from Family</c:v>
                </c:pt>
                <c:pt idx="8">
                  <c:v>None</c:v>
                </c:pt>
                <c:pt idx="9">
                  <c:v>Threatened Violence</c:v>
                </c:pt>
                <c:pt idx="10">
                  <c:v>Accident Witnessed</c:v>
                </c:pt>
                <c:pt idx="11">
                  <c:v>Nat Disaster</c:v>
                </c:pt>
                <c:pt idx="12">
                  <c:v>Animal Attack</c:v>
                </c:pt>
                <c:pt idx="13">
                  <c:v>Family Threats</c:v>
                </c:pt>
                <c:pt idx="14">
                  <c:v>Family Imprisoned</c:v>
                </c:pt>
                <c:pt idx="15">
                  <c:v>Kidnapped</c:v>
                </c:pt>
                <c:pt idx="16">
                  <c:v>Community Threats</c:v>
                </c:pt>
                <c:pt idx="17">
                  <c:v>Community Violence</c:v>
                </c:pt>
                <c:pt idx="18">
                  <c:v>Mugging/Theft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21.307072515666963</c:v>
                </c:pt>
                <c:pt idx="1">
                  <c:v>15.66696508504924</c:v>
                </c:pt>
                <c:pt idx="2">
                  <c:v>14.95076096687556</c:v>
                </c:pt>
                <c:pt idx="3">
                  <c:v>13.965980304386749</c:v>
                </c:pt>
                <c:pt idx="4">
                  <c:v>7.4306177260519242</c:v>
                </c:pt>
                <c:pt idx="5">
                  <c:v>4.6553267681289165</c:v>
                </c:pt>
                <c:pt idx="6">
                  <c:v>4.2972247090420774</c:v>
                </c:pt>
                <c:pt idx="7">
                  <c:v>3.4019695613249774</c:v>
                </c:pt>
                <c:pt idx="8">
                  <c:v>2.3276633840644583</c:v>
                </c:pt>
                <c:pt idx="9">
                  <c:v>2.1486123545210387</c:v>
                </c:pt>
                <c:pt idx="10">
                  <c:v>1.6114592658907789</c:v>
                </c:pt>
                <c:pt idx="11">
                  <c:v>1.6114592658907789</c:v>
                </c:pt>
                <c:pt idx="12">
                  <c:v>1.5219337511190689</c:v>
                </c:pt>
                <c:pt idx="13">
                  <c:v>1.5219337511190689</c:v>
                </c:pt>
                <c:pt idx="14">
                  <c:v>1.3428827215756489</c:v>
                </c:pt>
                <c:pt idx="15">
                  <c:v>0.98478066248880936</c:v>
                </c:pt>
                <c:pt idx="16">
                  <c:v>0.71620411817367946</c:v>
                </c:pt>
                <c:pt idx="17">
                  <c:v>0.35810205908683973</c:v>
                </c:pt>
                <c:pt idx="18">
                  <c:v>0.17905102954341987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4-43C9-856F-958DB4035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6017615"/>
        <c:axId val="246005967"/>
      </c:barChart>
      <c:catAx>
        <c:axId val="2460176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05967"/>
        <c:crosses val="autoZero"/>
        <c:auto val="1"/>
        <c:lblAlgn val="ctr"/>
        <c:lblOffset val="100"/>
        <c:noMultiLvlLbl val="0"/>
      </c:catAx>
      <c:valAx>
        <c:axId val="246005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17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01602015879599E-2"/>
          <c:y val="0.15406991962360975"/>
          <c:w val="0.94765124698938752"/>
          <c:h val="0.517445561292624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3-4454-84DA-22623FF4D832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0205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33-4454-84DA-22623FF4D83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33-4454-84DA-22623FF4D83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33-4454-84DA-22623FF4D832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F5-48DD-BAEA-042AEC476F35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20-4058-BFED-DAE30815F562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20-4058-BFED-DAE30815F562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20-4058-BFED-DAE30815F562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20-4058-BFED-DAE30815F562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20-4058-BFED-DAE30815F562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320-4058-BFED-DAE30815F562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20-4058-BFED-DAE30815F562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20-4058-BFED-DAE30815F562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320-4058-BFED-DAE30815F562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20-4058-BFED-DAE30815F562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320-4058-BFED-DAE30815F562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320-4058-BFED-DAE30815F562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320-4058-BFED-DAE30815F562}"/>
              </c:ext>
            </c:extLst>
          </c:dPt>
          <c:dPt>
            <c:idx val="18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320-4058-BFED-DAE30815F562}"/>
              </c:ext>
            </c:extLst>
          </c:dPt>
          <c:dPt>
            <c:idx val="1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320-4058-BFED-DAE30815F562}"/>
              </c:ext>
            </c:extLst>
          </c:dPt>
          <c:cat>
            <c:strRef>
              <c:f>Sheet1!$A$2:$A$20</c:f>
              <c:strCache>
                <c:ptCount val="19"/>
                <c:pt idx="0">
                  <c:v>PTSD</c:v>
                </c:pt>
                <c:pt idx="1">
                  <c:v>None</c:v>
                </c:pt>
                <c:pt idx="2">
                  <c:v>MDD</c:v>
                </c:pt>
                <c:pt idx="3">
                  <c:v>Autism Spectrum D/O</c:v>
                </c:pt>
                <c:pt idx="4">
                  <c:v>ADHD</c:v>
                </c:pt>
                <c:pt idx="5">
                  <c:v>GAD</c:v>
                </c:pt>
                <c:pt idx="6">
                  <c:v>Specific Phobia</c:v>
                </c:pt>
                <c:pt idx="7">
                  <c:v>Bipolar D/O</c:v>
                </c:pt>
                <c:pt idx="8">
                  <c:v>Separation Anxiety D/O</c:v>
                </c:pt>
                <c:pt idx="9">
                  <c:v>Tic D/O</c:v>
                </c:pt>
                <c:pt idx="10">
                  <c:v>Panic D/O &amp; Agoraphobia</c:v>
                </c:pt>
                <c:pt idx="11">
                  <c:v>Psychotic D/O</c:v>
                </c:pt>
                <c:pt idx="12">
                  <c:v>Suicide Behavior D/O</c:v>
                </c:pt>
                <c:pt idx="13">
                  <c:v>Conduct &amp; Oppositional Def.D/O</c:v>
                </c:pt>
                <c:pt idx="14">
                  <c:v>Social Anxiety D/O</c:v>
                </c:pt>
                <c:pt idx="15">
                  <c:v>Anorexia &amp; Bulimia</c:v>
                </c:pt>
                <c:pt idx="16">
                  <c:v>Alcohol &amp; Substance Use D/O</c:v>
                </c:pt>
                <c:pt idx="17">
                  <c:v>OCD</c:v>
                </c:pt>
                <c:pt idx="18">
                  <c:v>Adjustment D/O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24.775583482944345</c:v>
                </c:pt>
                <c:pt idx="1">
                  <c:v>19.479353680430879</c:v>
                </c:pt>
                <c:pt idx="2">
                  <c:v>16.786355475763017</c:v>
                </c:pt>
                <c:pt idx="3">
                  <c:v>9.1561938958707358</c:v>
                </c:pt>
                <c:pt idx="4">
                  <c:v>7.1813285457809695</c:v>
                </c:pt>
                <c:pt idx="5">
                  <c:v>3.2315978456014358</c:v>
                </c:pt>
                <c:pt idx="6">
                  <c:v>2.96229802513465</c:v>
                </c:pt>
                <c:pt idx="7">
                  <c:v>2.6032315978456015</c:v>
                </c:pt>
                <c:pt idx="8">
                  <c:v>2.0646319569120291</c:v>
                </c:pt>
                <c:pt idx="9">
                  <c:v>1.8850987432675044</c:v>
                </c:pt>
                <c:pt idx="10">
                  <c:v>1.7055655296229804</c:v>
                </c:pt>
                <c:pt idx="11">
                  <c:v>1.6157989228007179</c:v>
                </c:pt>
                <c:pt idx="12">
                  <c:v>1.4362657091561939</c:v>
                </c:pt>
                <c:pt idx="13">
                  <c:v>1.4362657091561939</c:v>
                </c:pt>
                <c:pt idx="14">
                  <c:v>1.3464991023339317</c:v>
                </c:pt>
                <c:pt idx="15">
                  <c:v>0.89766606822262118</c:v>
                </c:pt>
                <c:pt idx="16">
                  <c:v>0.80789946140035895</c:v>
                </c:pt>
                <c:pt idx="17">
                  <c:v>0.53859964093357271</c:v>
                </c:pt>
                <c:pt idx="18">
                  <c:v>8.9766606822262118E-2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4-43C9-856F-958DB4035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6017615"/>
        <c:axId val="246005967"/>
      </c:barChart>
      <c:catAx>
        <c:axId val="2460176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05967"/>
        <c:crosses val="autoZero"/>
        <c:auto val="1"/>
        <c:lblAlgn val="ctr"/>
        <c:lblOffset val="100"/>
        <c:noMultiLvlLbl val="0"/>
      </c:catAx>
      <c:valAx>
        <c:axId val="246005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17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C6694-62AB-4AA2-BC8C-5286448EFD03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B107-78AF-40C6-A708-7B4D8F58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B107-78AF-40C6-A708-7B4D8F58E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835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11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7890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047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000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65773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71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3156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00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5666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750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50" y="2133600"/>
            <a:ext cx="2908300" cy="25908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8745" y="47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46558" y="6318703"/>
            <a:ext cx="331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i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tx-ctrn</a:t>
            </a:r>
            <a:endParaRPr lang="en-US" sz="2200" b="1" i="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1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Childhood Trauma Research Network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6792"/>
            <a:ext cx="2632364" cy="4485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904" y="6386792"/>
            <a:ext cx="529096" cy="4712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17" t="109028" r="-242386" b="-101427"/>
          <a:stretch/>
        </p:blipFill>
        <p:spPr>
          <a:xfrm>
            <a:off x="11603665" y="5805546"/>
            <a:ext cx="549349" cy="41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1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205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4" y="0"/>
            <a:ext cx="11748976" cy="1275908"/>
          </a:xfrm>
        </p:spPr>
        <p:txBody>
          <a:bodyPr/>
          <a:lstStyle/>
          <a:p>
            <a:r>
              <a:rPr lang="en-US" sz="4800" dirty="0" smtClean="0"/>
              <a:t>Texas Childhood Trauma Research Network</a:t>
            </a:r>
            <a:br>
              <a:rPr lang="en-US" sz="4800" dirty="0" smtClean="0"/>
            </a:br>
            <a:r>
              <a:rPr lang="en-US" sz="2400" dirty="0"/>
              <a:t>TCMHCC Executive Committee Meeting </a:t>
            </a:r>
            <a:r>
              <a:rPr lang="en-US" sz="2400" dirty="0" smtClean="0"/>
              <a:t>February 28, 2022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161" y="1992149"/>
            <a:ext cx="3375528" cy="2917796"/>
          </a:xfrm>
          <a:prstGeom prst="rect">
            <a:avLst/>
          </a:prstGeom>
          <a:ln w="50800">
            <a:solidFill>
              <a:srgbClr val="00205B"/>
            </a:solidFill>
          </a:ln>
        </p:spPr>
      </p:pic>
    </p:spTree>
    <p:extLst>
      <p:ext uri="{BB962C8B-B14F-4D97-AF65-F5344CB8AC3E}">
        <p14:creationId xmlns:p14="http://schemas.microsoft.com/office/powerpoint/2010/main" val="27132717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3AB17CE-4813-4DAE-9DAE-6031C1B7DF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963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CTRN Publications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Shahidullah J. </a:t>
            </a:r>
            <a:r>
              <a:rPr lang="en-US" sz="1800" b="0" dirty="0"/>
              <a:t>Establishing a training plan </a:t>
            </a:r>
            <a:r>
              <a:rPr lang="en-US" sz="1800" b="0" dirty="0" smtClean="0"/>
              <a:t>&amp; </a:t>
            </a:r>
            <a:r>
              <a:rPr lang="en-US" sz="1800" b="0" dirty="0"/>
              <a:t>estimating inter-rater reliability across a multi-site state-wide trauma research network</a:t>
            </a: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63690"/>
              </p:ext>
            </p:extLst>
          </p:nvPr>
        </p:nvGraphicFramePr>
        <p:xfrm>
          <a:off x="2888245" y="696361"/>
          <a:ext cx="5265681" cy="5478791"/>
        </p:xfrm>
        <a:graphic>
          <a:graphicData uri="http://schemas.openxmlformats.org/drawingml/2006/table">
            <a:tbl>
              <a:tblPr firstRow="1" firstCol="1" bandRow="1"/>
              <a:tblGrid>
                <a:gridCol w="2699054">
                  <a:extLst>
                    <a:ext uri="{9D8B030D-6E8A-4147-A177-3AD203B41FA5}">
                      <a16:colId xmlns:a16="http://schemas.microsoft.com/office/drawing/2014/main" val="4290720358"/>
                    </a:ext>
                  </a:extLst>
                </a:gridCol>
                <a:gridCol w="1185567">
                  <a:extLst>
                    <a:ext uri="{9D8B030D-6E8A-4147-A177-3AD203B41FA5}">
                      <a16:colId xmlns:a16="http://schemas.microsoft.com/office/drawing/2014/main" val="932863911"/>
                    </a:ext>
                  </a:extLst>
                </a:gridCol>
                <a:gridCol w="1381060">
                  <a:extLst>
                    <a:ext uri="{9D8B030D-6E8A-4147-A177-3AD203B41FA5}">
                      <a16:colId xmlns:a16="http://schemas.microsoft.com/office/drawing/2014/main" val="8875569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Traumatic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5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Kappa Scores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173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Trauma Occurred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Fulfilled DSM5 Criterion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71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Accident Experienced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Accident Witnessed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38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Disaster Experienced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35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Friend/Fam Severely Ill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286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Surgery / Hospitalization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086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Separated from Family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46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Abuse / Attack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15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Threatened Violence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567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Mugged/Robbed/Theft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337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Kidnapped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50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Attacked by Animal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597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Witness Household  Violence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816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Witness Household Threats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49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Imprisonment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19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Witness Community  Violence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Witness Community Threats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04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Violence/Trauma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44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Sexual Abuse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2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4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Bullying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741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Cyberbullying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5564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7332"/>
              </p:ext>
            </p:extLst>
          </p:nvPr>
        </p:nvGraphicFramePr>
        <p:xfrm>
          <a:off x="9113522" y="1147878"/>
          <a:ext cx="2338550" cy="1369698"/>
        </p:xfrm>
        <a:graphic>
          <a:graphicData uri="http://schemas.openxmlformats.org/drawingml/2006/table">
            <a:tbl>
              <a:tblPr firstRow="1" firstCol="1" bandRow="1"/>
              <a:tblGrid>
                <a:gridCol w="2338550">
                  <a:extLst>
                    <a:ext uri="{9D8B030D-6E8A-4147-A177-3AD203B41FA5}">
                      <a16:colId xmlns:a16="http://schemas.microsoft.com/office/drawing/2014/main" val="9328639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Kappa Score Key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38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Almost Perfect 0.81-1.00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35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Substantial 0.61-0.80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46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 0.41-0.60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44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 0.21-0.40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2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 to Slight 0.01-0.20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6705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3AB17CE-4813-4DAE-9DAE-6031C1B7DF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963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CTRN Publications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Shahidullah J. </a:t>
            </a:r>
            <a:r>
              <a:rPr lang="en-US" sz="1800" b="0" dirty="0"/>
              <a:t>Establishing a training plan </a:t>
            </a:r>
            <a:r>
              <a:rPr lang="en-US" sz="1800" b="0" dirty="0" smtClean="0"/>
              <a:t>&amp; </a:t>
            </a:r>
            <a:r>
              <a:rPr lang="en-US" sz="1800" b="0" dirty="0"/>
              <a:t>estimating inter-rater reliability across a multi-site state-wide trauma research network</a:t>
            </a:r>
            <a:endParaRPr lang="en-US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13522" y="1147878"/>
          <a:ext cx="2338550" cy="1369698"/>
        </p:xfrm>
        <a:graphic>
          <a:graphicData uri="http://schemas.openxmlformats.org/drawingml/2006/table">
            <a:tbl>
              <a:tblPr firstRow="1" firstCol="1" bandRow="1"/>
              <a:tblGrid>
                <a:gridCol w="2338550">
                  <a:extLst>
                    <a:ext uri="{9D8B030D-6E8A-4147-A177-3AD203B41FA5}">
                      <a16:colId xmlns:a16="http://schemas.microsoft.com/office/drawing/2014/main" val="9328639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Kappa Score Key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38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Almost Perfect 0.81-1.00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F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35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Substantial 0.61-0.80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46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 0.41-0.60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44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 0.21-0.40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82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 to Slight 0.01-0.20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4371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57118"/>
              </p:ext>
            </p:extLst>
          </p:nvPr>
        </p:nvGraphicFramePr>
        <p:xfrm>
          <a:off x="537429" y="2340362"/>
          <a:ext cx="81280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158983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999049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017530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8409719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5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29526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Experienced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Witnessed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5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5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Trauma Occurred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rgbClr val="0DF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605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DSM 5 Criterion 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6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65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2312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736926"/>
              </p:ext>
            </p:extLst>
          </p:nvPr>
        </p:nvGraphicFramePr>
        <p:xfrm>
          <a:off x="180753" y="562401"/>
          <a:ext cx="11313042" cy="628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94" y="79327"/>
            <a:ext cx="10515600" cy="751562"/>
          </a:xfrm>
        </p:spPr>
        <p:txBody>
          <a:bodyPr/>
          <a:lstStyle/>
          <a:p>
            <a:r>
              <a:rPr lang="en-US" sz="2400" dirty="0" smtClean="0"/>
              <a:t>Texas CTRN Cumulative Visits </a:t>
            </a:r>
            <a:br>
              <a:rPr lang="en-US" sz="2400" dirty="0" smtClean="0"/>
            </a:br>
            <a:r>
              <a:rPr lang="en-US" sz="1600" dirty="0" smtClean="0"/>
              <a:t>Thru 2/24/2022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1103222" y="938506"/>
            <a:ext cx="1108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N=1,122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044749" y="5228128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N=154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064240" y="3637162"/>
            <a:ext cx="112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N=505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083731" y="1821690"/>
            <a:ext cx="112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N=915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623058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94" y="79327"/>
            <a:ext cx="10515600" cy="751562"/>
          </a:xfrm>
        </p:spPr>
        <p:txBody>
          <a:bodyPr/>
          <a:lstStyle/>
          <a:p>
            <a:r>
              <a:rPr lang="en-US" sz="2400" dirty="0" smtClean="0"/>
              <a:t>Texas CTRN Completed Baseline Visits by Month</a:t>
            </a:r>
            <a:br>
              <a:rPr lang="en-US" sz="2400" dirty="0" smtClean="0"/>
            </a:br>
            <a:r>
              <a:rPr lang="en-US" sz="1600" dirty="0"/>
              <a:t>Thru </a:t>
            </a:r>
            <a:r>
              <a:rPr lang="en-US" sz="1600" dirty="0" smtClean="0"/>
              <a:t>2/24/2022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497488"/>
              </p:ext>
            </p:extLst>
          </p:nvPr>
        </p:nvGraphicFramePr>
        <p:xfrm>
          <a:off x="253408" y="765575"/>
          <a:ext cx="11431771" cy="540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61250" y="1117027"/>
            <a:ext cx="124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N=1,122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50549" y="3315823"/>
            <a:ext cx="59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256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0103"/>
          </a:xfrm>
        </p:spPr>
        <p:txBody>
          <a:bodyPr/>
          <a:lstStyle/>
          <a:p>
            <a:r>
              <a:rPr lang="en-US" sz="2200" dirty="0"/>
              <a:t>Texas CTRN Monthly Completed Baseline Visits by Node</a:t>
            </a:r>
            <a:br>
              <a:rPr lang="en-US" sz="2200" dirty="0"/>
            </a:br>
            <a:r>
              <a:rPr lang="en-US" sz="1600" dirty="0"/>
              <a:t>Thru </a:t>
            </a:r>
            <a:r>
              <a:rPr lang="en-US" sz="1600" dirty="0" smtClean="0"/>
              <a:t>2/24/2022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984509"/>
              </p:ext>
            </p:extLst>
          </p:nvPr>
        </p:nvGraphicFramePr>
        <p:xfrm>
          <a:off x="838200" y="655586"/>
          <a:ext cx="10515600" cy="56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80">
                  <a:extLst>
                    <a:ext uri="{9D8B030D-6E8A-4147-A177-3AD203B41FA5}">
                      <a16:colId xmlns:a16="http://schemas.microsoft.com/office/drawing/2014/main" val="3850280406"/>
                    </a:ext>
                  </a:extLst>
                </a:gridCol>
                <a:gridCol w="422623">
                  <a:extLst>
                    <a:ext uri="{9D8B030D-6E8A-4147-A177-3AD203B41FA5}">
                      <a16:colId xmlns:a16="http://schemas.microsoft.com/office/drawing/2014/main" val="1939948345"/>
                    </a:ext>
                  </a:extLst>
                </a:gridCol>
                <a:gridCol w="462116">
                  <a:extLst>
                    <a:ext uri="{9D8B030D-6E8A-4147-A177-3AD203B41FA5}">
                      <a16:colId xmlns:a16="http://schemas.microsoft.com/office/drawing/2014/main" val="1847981491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2341321962"/>
                    </a:ext>
                  </a:extLst>
                </a:gridCol>
                <a:gridCol w="422788">
                  <a:extLst>
                    <a:ext uri="{9D8B030D-6E8A-4147-A177-3AD203B41FA5}">
                      <a16:colId xmlns:a16="http://schemas.microsoft.com/office/drawing/2014/main" val="2564162664"/>
                    </a:ext>
                  </a:extLst>
                </a:gridCol>
                <a:gridCol w="403122">
                  <a:extLst>
                    <a:ext uri="{9D8B030D-6E8A-4147-A177-3AD203B41FA5}">
                      <a16:colId xmlns:a16="http://schemas.microsoft.com/office/drawing/2014/main" val="613088567"/>
                    </a:ext>
                  </a:extLst>
                </a:gridCol>
                <a:gridCol w="462116">
                  <a:extLst>
                    <a:ext uri="{9D8B030D-6E8A-4147-A177-3AD203B41FA5}">
                      <a16:colId xmlns:a16="http://schemas.microsoft.com/office/drawing/2014/main" val="3746731628"/>
                    </a:ext>
                  </a:extLst>
                </a:gridCol>
                <a:gridCol w="462116">
                  <a:extLst>
                    <a:ext uri="{9D8B030D-6E8A-4147-A177-3AD203B41FA5}">
                      <a16:colId xmlns:a16="http://schemas.microsoft.com/office/drawing/2014/main" val="1473306741"/>
                    </a:ext>
                  </a:extLst>
                </a:gridCol>
                <a:gridCol w="540775">
                  <a:extLst>
                    <a:ext uri="{9D8B030D-6E8A-4147-A177-3AD203B41FA5}">
                      <a16:colId xmlns:a16="http://schemas.microsoft.com/office/drawing/2014/main" val="723012121"/>
                    </a:ext>
                  </a:extLst>
                </a:gridCol>
                <a:gridCol w="511277">
                  <a:extLst>
                    <a:ext uri="{9D8B030D-6E8A-4147-A177-3AD203B41FA5}">
                      <a16:colId xmlns:a16="http://schemas.microsoft.com/office/drawing/2014/main" val="1651253175"/>
                    </a:ext>
                  </a:extLst>
                </a:gridCol>
                <a:gridCol w="491613">
                  <a:extLst>
                    <a:ext uri="{9D8B030D-6E8A-4147-A177-3AD203B41FA5}">
                      <a16:colId xmlns:a16="http://schemas.microsoft.com/office/drawing/2014/main" val="3952670671"/>
                    </a:ext>
                  </a:extLst>
                </a:gridCol>
                <a:gridCol w="452284">
                  <a:extLst>
                    <a:ext uri="{9D8B030D-6E8A-4147-A177-3AD203B41FA5}">
                      <a16:colId xmlns:a16="http://schemas.microsoft.com/office/drawing/2014/main" val="406046405"/>
                    </a:ext>
                  </a:extLst>
                </a:gridCol>
                <a:gridCol w="540774">
                  <a:extLst>
                    <a:ext uri="{9D8B030D-6E8A-4147-A177-3AD203B41FA5}">
                      <a16:colId xmlns:a16="http://schemas.microsoft.com/office/drawing/2014/main" val="3151869534"/>
                    </a:ext>
                  </a:extLst>
                </a:gridCol>
                <a:gridCol w="530942">
                  <a:extLst>
                    <a:ext uri="{9D8B030D-6E8A-4147-A177-3AD203B41FA5}">
                      <a16:colId xmlns:a16="http://schemas.microsoft.com/office/drawing/2014/main" val="2409487139"/>
                    </a:ext>
                  </a:extLst>
                </a:gridCol>
                <a:gridCol w="462116">
                  <a:extLst>
                    <a:ext uri="{9D8B030D-6E8A-4147-A177-3AD203B41FA5}">
                      <a16:colId xmlns:a16="http://schemas.microsoft.com/office/drawing/2014/main" val="616067303"/>
                    </a:ext>
                  </a:extLst>
                </a:gridCol>
                <a:gridCol w="511277">
                  <a:extLst>
                    <a:ext uri="{9D8B030D-6E8A-4147-A177-3AD203B41FA5}">
                      <a16:colId xmlns:a16="http://schemas.microsoft.com/office/drawing/2014/main" val="1172964226"/>
                    </a:ext>
                  </a:extLst>
                </a:gridCol>
                <a:gridCol w="511278">
                  <a:extLst>
                    <a:ext uri="{9D8B030D-6E8A-4147-A177-3AD203B41FA5}">
                      <a16:colId xmlns:a16="http://schemas.microsoft.com/office/drawing/2014/main" val="3716353495"/>
                    </a:ext>
                  </a:extLst>
                </a:gridCol>
                <a:gridCol w="530942">
                  <a:extLst>
                    <a:ext uri="{9D8B030D-6E8A-4147-A177-3AD203B41FA5}">
                      <a16:colId xmlns:a16="http://schemas.microsoft.com/office/drawing/2014/main" val="4276859686"/>
                    </a:ext>
                  </a:extLst>
                </a:gridCol>
                <a:gridCol w="481780">
                  <a:extLst>
                    <a:ext uri="{9D8B030D-6E8A-4147-A177-3AD203B41FA5}">
                      <a16:colId xmlns:a16="http://schemas.microsoft.com/office/drawing/2014/main" val="4098821350"/>
                    </a:ext>
                  </a:extLst>
                </a:gridCol>
                <a:gridCol w="1000433">
                  <a:extLst>
                    <a:ext uri="{9D8B030D-6E8A-4147-A177-3AD203B41FA5}">
                      <a16:colId xmlns:a16="http://schemas.microsoft.com/office/drawing/2014/main" val="2540110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Node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Oct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Nov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Jan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Feb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Mar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May</a:t>
                      </a:r>
                      <a:endParaRPr lang="en-US" sz="1300" b="1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June</a:t>
                      </a:r>
                      <a:endParaRPr lang="en-US" sz="1300" b="1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Aug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Oct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Nov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Dec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Jan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Feb 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Mar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Total</a:t>
                      </a:r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6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 SW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187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500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</a:t>
                      </a:r>
                      <a:r>
                        <a:rPr lang="en-US" sz="1200" b="1" baseline="0" dirty="0" smtClean="0"/>
                        <a:t> Austin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9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179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0576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 MB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140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8306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 </a:t>
                      </a:r>
                      <a:r>
                        <a:rPr lang="en-US" sz="1200" b="1" dirty="0" err="1" smtClean="0"/>
                        <a:t>Htn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121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121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UNT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117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5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 SA</a:t>
                      </a:r>
                      <a:endParaRPr lang="en-US" sz="1200" b="1" dirty="0"/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105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7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</a:t>
                      </a:r>
                      <a:r>
                        <a:rPr lang="en-US" sz="1200" b="1" baseline="0" dirty="0" smtClean="0"/>
                        <a:t> RGV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9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95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573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Baylor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60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5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TT El Paso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56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29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TT </a:t>
                      </a:r>
                      <a:r>
                        <a:rPr lang="en-US" sz="1200" b="1" dirty="0" err="1" smtClean="0"/>
                        <a:t>Lubb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33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778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Tex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A&amp;M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24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137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UT Tyler</a:t>
                      </a:r>
                      <a:endParaRPr lang="en-US" sz="120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239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92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96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73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95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89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1,122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1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solidFill>
                            <a:schemeClr val="bg1"/>
                          </a:solidFill>
                        </a:rPr>
                        <a:t>Pct</a:t>
                      </a:r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 Change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219</a:t>
                      </a:r>
                    </a:p>
                  </a:txBody>
                  <a:tcPr marL="68580" marR="68580" marT="34291" marB="34291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68580" marR="68580" marT="34291" marB="3429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5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981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04"/>
            <a:ext cx="12192000" cy="537028"/>
          </a:xfrm>
        </p:spPr>
        <p:txBody>
          <a:bodyPr/>
          <a:lstStyle/>
          <a:p>
            <a:r>
              <a:rPr lang="en-US" dirty="0" smtClean="0"/>
              <a:t>Worst Trauma</a:t>
            </a:r>
            <a:br>
              <a:rPr lang="en-US" dirty="0" smtClean="0"/>
            </a:br>
            <a:r>
              <a:rPr lang="en-US" sz="2200" dirty="0" smtClean="0"/>
              <a:t>Exposed to </a:t>
            </a:r>
            <a:r>
              <a:rPr lang="en-US" sz="2200" dirty="0"/>
              <a:t>death, threatened death, </a:t>
            </a:r>
            <a:r>
              <a:rPr lang="en-US" sz="2200" dirty="0" smtClean="0"/>
              <a:t>actual/threatened </a:t>
            </a:r>
            <a:r>
              <a:rPr lang="en-US" sz="2200" dirty="0"/>
              <a:t>serious injury, </a:t>
            </a:r>
            <a:r>
              <a:rPr lang="en-US" sz="2200" dirty="0" smtClean="0"/>
              <a:t>actual/threatened </a:t>
            </a:r>
            <a:r>
              <a:rPr lang="en-US" sz="2200" dirty="0"/>
              <a:t>sexual violence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Thru 2/23/2022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67919"/>
              </p:ext>
            </p:extLst>
          </p:nvPr>
        </p:nvGraphicFramePr>
        <p:xfrm>
          <a:off x="521207" y="943130"/>
          <a:ext cx="11349238" cy="591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37184" y="1209027"/>
            <a:ext cx="110271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 </a:t>
            </a:r>
            <a:r>
              <a:rPr lang="en-US" smtClean="0"/>
              <a:t>= 1,117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-5400000">
            <a:off x="-615239" y="3216925"/>
            <a:ext cx="159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Percentage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2863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75" y="18004"/>
            <a:ext cx="10515600" cy="537028"/>
          </a:xfrm>
        </p:spPr>
        <p:txBody>
          <a:bodyPr/>
          <a:lstStyle/>
          <a:p>
            <a:r>
              <a:rPr lang="en-US" dirty="0" smtClean="0"/>
              <a:t>Primary DSM-5 Diagnoses at Baseline</a:t>
            </a:r>
            <a:br>
              <a:rPr lang="en-US" dirty="0" smtClean="0"/>
            </a:br>
            <a:r>
              <a:rPr lang="en-US" sz="1600" dirty="0" smtClean="0"/>
              <a:t>Thru 2/23/2022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184571"/>
              </p:ext>
            </p:extLst>
          </p:nvPr>
        </p:nvGraphicFramePr>
        <p:xfrm>
          <a:off x="487244" y="0"/>
          <a:ext cx="11781656" cy="684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30356" y="758466"/>
            <a:ext cx="110271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 </a:t>
            </a:r>
            <a:r>
              <a:rPr lang="en-US" smtClean="0"/>
              <a:t>= 1,117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-5400000">
            <a:off x="-518183" y="2737954"/>
            <a:ext cx="159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Percentage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59930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369" y="95583"/>
            <a:ext cx="10515600" cy="542372"/>
          </a:xfrm>
        </p:spPr>
        <p:txBody>
          <a:bodyPr/>
          <a:lstStyle/>
          <a:p>
            <a:r>
              <a:rPr lang="en-US" dirty="0" smtClean="0"/>
              <a:t>TX CTRN Approved </a:t>
            </a:r>
            <a:r>
              <a:rPr lang="en-US" dirty="0" smtClean="0"/>
              <a:t>Publications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03565"/>
              </p:ext>
            </p:extLst>
          </p:nvPr>
        </p:nvGraphicFramePr>
        <p:xfrm>
          <a:off x="245730" y="847257"/>
          <a:ext cx="1155641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623">
                  <a:extLst>
                    <a:ext uri="{9D8B030D-6E8A-4147-A177-3AD203B41FA5}">
                      <a16:colId xmlns:a16="http://schemas.microsoft.com/office/drawing/2014/main" val="3243246870"/>
                    </a:ext>
                  </a:extLst>
                </a:gridCol>
                <a:gridCol w="2115880">
                  <a:extLst>
                    <a:ext uri="{9D8B030D-6E8A-4147-A177-3AD203B41FA5}">
                      <a16:colId xmlns:a16="http://schemas.microsoft.com/office/drawing/2014/main" val="2050087342"/>
                    </a:ext>
                  </a:extLst>
                </a:gridCol>
                <a:gridCol w="6655981">
                  <a:extLst>
                    <a:ext uri="{9D8B030D-6E8A-4147-A177-3AD203B41FA5}">
                      <a16:colId xmlns:a16="http://schemas.microsoft.com/office/drawing/2014/main" val="1766115928"/>
                    </a:ext>
                  </a:extLst>
                </a:gridCol>
                <a:gridCol w="1477927">
                  <a:extLst>
                    <a:ext uri="{9D8B030D-6E8A-4147-A177-3AD203B41FA5}">
                      <a16:colId xmlns:a16="http://schemas.microsoft.com/office/drawing/2014/main" val="226944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 Approved</a:t>
                      </a:r>
                      <a:endParaRPr lang="en-US" dirty="0"/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Lead </a:t>
                      </a:r>
                      <a:r>
                        <a:rPr lang="en-US" u="sng" dirty="0" smtClean="0"/>
                        <a:t>Author(s)</a:t>
                      </a:r>
                    </a:p>
                    <a:p>
                      <a:pPr algn="ctr"/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Data Provided</a:t>
                      </a:r>
                      <a:endParaRPr lang="en-US" dirty="0"/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6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10/22/21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Dodd, K </a:t>
                      </a:r>
                      <a:r>
                        <a:rPr lang="en-US" dirty="0" smtClean="0"/>
                        <a:t>Wagner</a:t>
                      </a:r>
                    </a:p>
                    <a:p>
                      <a:r>
                        <a:rPr lang="en-US" dirty="0" smtClean="0"/>
                        <a:t>UTMB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invariance of PTSD symptom models in a diverse longitudinal study of trauma-exposed youth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1/27/22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679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10/22/21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</a:t>
                      </a:r>
                      <a:r>
                        <a:rPr lang="en-US" dirty="0" smtClean="0"/>
                        <a:t>Shahidullah</a:t>
                      </a:r>
                    </a:p>
                    <a:p>
                      <a:r>
                        <a:rPr lang="en-US" dirty="0" smtClean="0"/>
                        <a:t>UT 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 training plan and estimating inter-rater reliability across a multi-site state-wide trauma research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2/11/22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11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1/26/22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</a:t>
                      </a:r>
                      <a:r>
                        <a:rPr lang="en-US" dirty="0" smtClean="0"/>
                        <a:t>Clark</a:t>
                      </a:r>
                    </a:p>
                    <a:p>
                      <a:r>
                        <a:rPr lang="en-US" dirty="0" smtClean="0"/>
                        <a:t>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Predictors of alcohol and substance use in trauma-exposed youth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9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2/11/22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Sandoval J, Garrett </a:t>
                      </a:r>
                      <a:r>
                        <a:rPr lang="en-US" dirty="0" smtClean="0"/>
                        <a:t>A</a:t>
                      </a:r>
                    </a:p>
                    <a:p>
                      <a:r>
                        <a:rPr lang="en-US" dirty="0" smtClean="0"/>
                        <a:t>UT HSC San Antonio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Associations between ethnic identity, dissonance, and posttraumatic stress in youth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03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0935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17CE-4813-4DAE-9DAE-6031C1B7D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6361"/>
          </a:xfrm>
        </p:spPr>
        <p:txBody>
          <a:bodyPr/>
          <a:lstStyle/>
          <a:p>
            <a:r>
              <a:rPr lang="en-US" sz="2400" dirty="0" smtClean="0"/>
              <a:t>CTRN Publications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Dodd C, Wagner K. Measurement </a:t>
            </a:r>
            <a:r>
              <a:rPr lang="en-US" sz="1800" b="0" dirty="0"/>
              <a:t>invariance of PTSD symptom models in a diverse longitudinal study of trauma-exposed </a:t>
            </a:r>
            <a:r>
              <a:rPr lang="en-US" sz="1800" b="0" dirty="0" smtClean="0"/>
              <a:t>youth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ED59-8AF7-4111-B5A1-6C89D3501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22"/>
            <a:ext cx="394768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 dirty="0">
                <a:ea typeface="+mn-lt"/>
                <a:cs typeface="+mn-lt"/>
              </a:rPr>
              <a:t>H</a:t>
            </a:r>
            <a:r>
              <a:rPr lang="en-US" u="sng" dirty="0" smtClean="0">
                <a:ea typeface="+mn-lt"/>
                <a:cs typeface="+mn-lt"/>
              </a:rPr>
              <a:t>istory </a:t>
            </a:r>
            <a:r>
              <a:rPr lang="en-US" u="sng" dirty="0">
                <a:ea typeface="+mn-lt"/>
                <a:cs typeface="+mn-lt"/>
              </a:rPr>
              <a:t>of </a:t>
            </a:r>
            <a:r>
              <a:rPr lang="en-US" u="sng" dirty="0" smtClean="0">
                <a:ea typeface="+mn-lt"/>
                <a:cs typeface="+mn-lt"/>
              </a:rPr>
              <a:t>PTSD Nosology</a:t>
            </a:r>
            <a:endParaRPr lang="en-US" dirty="0">
              <a:ea typeface="+mn-lt"/>
              <a:cs typeface="+mn-lt"/>
            </a:endParaRPr>
          </a:p>
          <a:p>
            <a:r>
              <a:rPr lang="en-US" sz="1900" dirty="0" smtClean="0">
                <a:ea typeface="+mn-lt"/>
                <a:cs typeface="+mn-lt"/>
              </a:rPr>
              <a:t>DSM-III</a:t>
            </a:r>
            <a:r>
              <a:rPr lang="en-US" sz="1900" dirty="0">
                <a:ea typeface="+mn-lt"/>
                <a:cs typeface="+mn-lt"/>
              </a:rPr>
              <a:t>: </a:t>
            </a:r>
            <a:r>
              <a:rPr lang="en-US" sz="1900" dirty="0" smtClean="0">
                <a:ea typeface="+mn-lt"/>
                <a:cs typeface="+mn-lt"/>
              </a:rPr>
              <a:t>3 primary features</a:t>
            </a:r>
          </a:p>
          <a:p>
            <a:r>
              <a:rPr lang="en-US" sz="1900" dirty="0" smtClean="0">
                <a:ea typeface="+mn-lt"/>
                <a:cs typeface="+mn-lt"/>
              </a:rPr>
              <a:t>DSM-IV</a:t>
            </a:r>
            <a:r>
              <a:rPr lang="en-US" sz="1900" dirty="0">
                <a:ea typeface="+mn-lt"/>
                <a:cs typeface="+mn-lt"/>
              </a:rPr>
              <a:t>: </a:t>
            </a:r>
            <a:r>
              <a:rPr lang="en-US" sz="1900" dirty="0" smtClean="0">
                <a:ea typeface="+mn-lt"/>
                <a:cs typeface="+mn-lt"/>
              </a:rPr>
              <a:t>3 symptom clusters</a:t>
            </a:r>
          </a:p>
          <a:p>
            <a:r>
              <a:rPr lang="en-US" sz="1900" dirty="0" smtClean="0">
                <a:ea typeface="+mn-lt"/>
                <a:cs typeface="+mn-lt"/>
              </a:rPr>
              <a:t>DSM-5</a:t>
            </a:r>
            <a:r>
              <a:rPr lang="en-US" sz="1900" dirty="0">
                <a:ea typeface="+mn-lt"/>
                <a:cs typeface="+mn-lt"/>
              </a:rPr>
              <a:t>: </a:t>
            </a:r>
            <a:r>
              <a:rPr lang="en-US" sz="1900" dirty="0" smtClean="0">
                <a:ea typeface="+mn-lt"/>
                <a:cs typeface="+mn-lt"/>
              </a:rPr>
              <a:t>4 </a:t>
            </a:r>
            <a:r>
              <a:rPr lang="en-US" sz="1900" dirty="0">
                <a:ea typeface="+mn-lt"/>
                <a:cs typeface="+mn-lt"/>
              </a:rPr>
              <a:t>symptom </a:t>
            </a:r>
            <a:r>
              <a:rPr lang="en-US" sz="1900" dirty="0" smtClean="0">
                <a:ea typeface="+mn-lt"/>
                <a:cs typeface="+mn-lt"/>
              </a:rPr>
              <a:t>clusters</a:t>
            </a:r>
            <a:endParaRPr lang="en-US" sz="1900" dirty="0">
              <a:ea typeface="+mn-lt"/>
              <a:cs typeface="+mn-lt"/>
            </a:endParaRPr>
          </a:p>
          <a:p>
            <a:r>
              <a:rPr lang="en-US" sz="1900" dirty="0" smtClean="0">
                <a:ea typeface="+mn-lt"/>
                <a:cs typeface="+mn-lt"/>
              </a:rPr>
              <a:t>Factor </a:t>
            </a:r>
            <a:r>
              <a:rPr lang="en-US" sz="1900" dirty="0">
                <a:ea typeface="+mn-lt"/>
                <a:cs typeface="+mn-lt"/>
              </a:rPr>
              <a:t>analysis </a:t>
            </a:r>
            <a:r>
              <a:rPr lang="en-US" sz="1900" dirty="0" smtClean="0">
                <a:ea typeface="+mn-lt"/>
                <a:cs typeface="+mn-lt"/>
              </a:rPr>
              <a:t>in adults suggests </a:t>
            </a:r>
            <a:r>
              <a:rPr lang="en-US" sz="1900" dirty="0">
                <a:ea typeface="+mn-lt"/>
                <a:cs typeface="+mn-lt"/>
              </a:rPr>
              <a:t>5-, 6-, and 7-factor models </a:t>
            </a:r>
            <a:r>
              <a:rPr lang="en-US" sz="1900" dirty="0" smtClean="0">
                <a:ea typeface="+mn-lt"/>
                <a:cs typeface="+mn-lt"/>
              </a:rPr>
              <a:t>may better</a:t>
            </a:r>
            <a:r>
              <a:rPr lang="en-US" sz="1900" dirty="0">
                <a:ea typeface="+mn-lt"/>
                <a:cs typeface="+mn-lt"/>
              </a:rPr>
              <a:t> represent PTSD symptoms</a:t>
            </a:r>
            <a:endParaRPr lang="en-US" sz="1900" dirty="0"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AE1CEE-2204-41DE-8B49-24FF009CD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678129"/>
              </p:ext>
            </p:extLst>
          </p:nvPr>
        </p:nvGraphicFramePr>
        <p:xfrm>
          <a:off x="4042279" y="914422"/>
          <a:ext cx="7960184" cy="4705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41">
                  <a:extLst>
                    <a:ext uri="{9D8B030D-6E8A-4147-A177-3AD203B41FA5}">
                      <a16:colId xmlns:a16="http://schemas.microsoft.com/office/drawing/2014/main" val="167110571"/>
                    </a:ext>
                  </a:extLst>
                </a:gridCol>
                <a:gridCol w="1474798">
                  <a:extLst>
                    <a:ext uri="{9D8B030D-6E8A-4147-A177-3AD203B41FA5}">
                      <a16:colId xmlns:a16="http://schemas.microsoft.com/office/drawing/2014/main" val="1443283187"/>
                    </a:ext>
                  </a:extLst>
                </a:gridCol>
                <a:gridCol w="1141471">
                  <a:extLst>
                    <a:ext uri="{9D8B030D-6E8A-4147-A177-3AD203B41FA5}">
                      <a16:colId xmlns:a16="http://schemas.microsoft.com/office/drawing/2014/main" val="1615583508"/>
                    </a:ext>
                  </a:extLst>
                </a:gridCol>
                <a:gridCol w="1029054">
                  <a:extLst>
                    <a:ext uri="{9D8B030D-6E8A-4147-A177-3AD203B41FA5}">
                      <a16:colId xmlns:a16="http://schemas.microsoft.com/office/drawing/2014/main" val="113348029"/>
                    </a:ext>
                  </a:extLst>
                </a:gridCol>
                <a:gridCol w="1037702">
                  <a:extLst>
                    <a:ext uri="{9D8B030D-6E8A-4147-A177-3AD203B41FA5}">
                      <a16:colId xmlns:a16="http://schemas.microsoft.com/office/drawing/2014/main" val="4103987801"/>
                    </a:ext>
                  </a:extLst>
                </a:gridCol>
                <a:gridCol w="856104">
                  <a:extLst>
                    <a:ext uri="{9D8B030D-6E8A-4147-A177-3AD203B41FA5}">
                      <a16:colId xmlns:a16="http://schemas.microsoft.com/office/drawing/2014/main" val="3381418512"/>
                    </a:ext>
                  </a:extLst>
                </a:gridCol>
                <a:gridCol w="994460">
                  <a:extLst>
                    <a:ext uri="{9D8B030D-6E8A-4147-A177-3AD203B41FA5}">
                      <a16:colId xmlns:a16="http://schemas.microsoft.com/office/drawing/2014/main" val="1831619530"/>
                    </a:ext>
                  </a:extLst>
                </a:gridCol>
                <a:gridCol w="1079754">
                  <a:extLst>
                    <a:ext uri="{9D8B030D-6E8A-4147-A177-3AD203B41FA5}">
                      <a16:colId xmlns:a16="http://schemas.microsoft.com/office/drawing/2014/main" val="449407399"/>
                    </a:ext>
                  </a:extLst>
                </a:gridCol>
              </a:tblGrid>
              <a:tr h="202073">
                <a:tc gridSpan="8">
                  <a:txBody>
                    <a:bodyPr/>
                    <a:lstStyle/>
                    <a:p>
                      <a:pPr fontAlgn="base"/>
                      <a:r>
                        <a:rPr lang="en-US" sz="1400" dirty="0" smtClean="0">
                          <a:effectLst/>
                        </a:rPr>
                        <a:t>Item </a:t>
                      </a:r>
                      <a:r>
                        <a:rPr lang="en-US" sz="1400" dirty="0">
                          <a:effectLst/>
                        </a:rPr>
                        <a:t>Mappings for PTSD Models​</a:t>
                      </a:r>
                      <a:endParaRPr lang="en-US" sz="9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342" marR="45342" marT="22671" marB="2267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077594"/>
                  </a:ext>
                </a:extLst>
              </a:tr>
              <a:tr h="166929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Item​</a:t>
                      </a: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DSM-5​</a:t>
                      </a: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Dy​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</a:rPr>
                        <a:t>sphoria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Dysphoric Arousal</a:t>
                      </a: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An​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</a:rPr>
                        <a:t>hedonia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Externalizing</a:t>
                      </a: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Hybrid​</a:t>
                      </a:r>
                    </a:p>
                  </a:txBody>
                  <a:tcPr marL="45342" marR="45342" marT="22671" marB="22671" anchor="b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902984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B1​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Memories​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algn="ctr" fontAlgn="base"/>
                      <a:r>
                        <a:rPr lang="en-US" sz="1000" b="1" dirty="0" smtClean="0">
                          <a:effectLst/>
                        </a:rPr>
                        <a:t>Intrusion</a:t>
                      </a: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2653595389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B2​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Dreams​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Intrusion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2404061438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B3​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Flashbacks​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Intrusion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3167965959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B4​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Cued distress​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I</a:t>
                      </a: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ntrusion</a:t>
                      </a: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489512196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B5​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Cued physical reactions​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Intrusion</a:t>
                      </a:r>
                      <a:r>
                        <a:rPr lang="en-US" sz="1000" b="1" dirty="0">
                          <a:effectLst/>
                        </a:rPr>
                        <a:t>​</a:t>
                      </a: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707791475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C1​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Avoiding </a:t>
                      </a:r>
                      <a:r>
                        <a:rPr lang="en-US" sz="1000" b="1" dirty="0" err="1" smtClean="0">
                          <a:effectLst/>
                        </a:rPr>
                        <a:t>int</a:t>
                      </a:r>
                      <a:r>
                        <a:rPr lang="en-US" sz="1000" b="1" baseline="0" dirty="0" smtClean="0">
                          <a:effectLst/>
                        </a:rPr>
                        <a:t> </a:t>
                      </a:r>
                      <a:r>
                        <a:rPr lang="en-US" sz="1000" b="1" dirty="0" smtClean="0">
                          <a:effectLst/>
                        </a:rPr>
                        <a:t>reminders</a:t>
                      </a:r>
                      <a:r>
                        <a:rPr lang="en-US" sz="1000" b="1" dirty="0">
                          <a:effectLst/>
                        </a:rPr>
                        <a:t>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>
                          <a:effectLst/>
                        </a:rPr>
                        <a:t>Avoidance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950380151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C2​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Avoiding </a:t>
                      </a:r>
                      <a:r>
                        <a:rPr lang="en-US" sz="1000" b="1" dirty="0" err="1" smtClean="0">
                          <a:effectLst/>
                        </a:rPr>
                        <a:t>ext</a:t>
                      </a:r>
                      <a:r>
                        <a:rPr lang="en-US" sz="1000" b="1" baseline="0" dirty="0" smtClean="0">
                          <a:effectLst/>
                        </a:rPr>
                        <a:t> </a:t>
                      </a:r>
                      <a:r>
                        <a:rPr lang="en-US" sz="1000" b="1" dirty="0" smtClean="0">
                          <a:effectLst/>
                        </a:rPr>
                        <a:t>reminders</a:t>
                      </a:r>
                      <a:r>
                        <a:rPr lang="en-US" sz="1000" b="1" dirty="0">
                          <a:effectLst/>
                        </a:rPr>
                        <a:t>​</a:t>
                      </a:r>
                    </a:p>
                  </a:txBody>
                  <a:tcPr marL="45342" marR="45342" marT="22671" marB="22671" anchor="ctr"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Avoidance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3356708741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D1​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Dissociative amnesia​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Dysphoria​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 smtClean="0">
                          <a:effectLst/>
                          <a:latin typeface="Calibri"/>
                        </a:rPr>
                        <a:t>Neg. Affect</a:t>
                      </a:r>
                      <a:r>
                        <a:rPr lang="en-US" sz="1000" b="1" dirty="0">
                          <a:effectLst/>
                        </a:rPr>
                        <a:t>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415931322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D2​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Negative beliefs​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3552910482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D3​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Blame​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436639277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D4​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Negative feelings​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Neg. Affect​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389144649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D5​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Loss of interest​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Anhedonia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Anhedonia</a:t>
                      </a:r>
                      <a:r>
                        <a:rPr lang="en-US" sz="1000" b="1" dirty="0">
                          <a:effectLst/>
                        </a:rPr>
                        <a:t>​</a:t>
                      </a: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467317500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D6​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 smtClean="0">
                          <a:effectLst/>
                        </a:rPr>
                        <a:t>Detached/Estranged​</a:t>
                      </a: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Anhedonia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Anhedonia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449308106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D7​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Numbing​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Anhedonia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NACM​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Anhedonia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2489305919"/>
                  </a:ext>
                </a:extLst>
              </a:tr>
              <a:tr h="23816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E1​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Irritability/aggression​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 smtClean="0">
                          <a:effectLst/>
                        </a:rPr>
                        <a:t>Arousal/Reactivity</a:t>
                      </a:r>
                      <a:r>
                        <a:rPr lang="en-US" sz="1000" b="1" dirty="0">
                          <a:effectLst/>
                        </a:rPr>
                        <a:t>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Dysphoric Arousal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000" b="1" dirty="0" smtClean="0">
                          <a:effectLst/>
                        </a:rPr>
                        <a:t>Externalizing</a:t>
                      </a:r>
                      <a:r>
                        <a:rPr lang="en-US" sz="1000" b="1" baseline="0" dirty="0" smtClean="0">
                          <a:effectLst/>
                        </a:rPr>
                        <a:t> </a:t>
                      </a:r>
                      <a:r>
                        <a:rPr lang="en-US" sz="1000" b="1" dirty="0" smtClean="0">
                          <a:effectLst/>
                        </a:rPr>
                        <a:t>Behaviors</a:t>
                      </a: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804986612"/>
                  </a:ext>
                </a:extLst>
              </a:tr>
              <a:tr h="23816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E2​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Reckless behavior​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Arousal/Reactivity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Dysphoric Arousal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000" b="1" dirty="0" smtClean="0">
                          <a:effectLst/>
                        </a:rPr>
                        <a:t>Externalizing</a:t>
                      </a:r>
                      <a:r>
                        <a:rPr lang="en-US" sz="1000" b="1" baseline="0" dirty="0" smtClean="0">
                          <a:effectLst/>
                        </a:rPr>
                        <a:t> </a:t>
                      </a:r>
                      <a:r>
                        <a:rPr lang="en-US" sz="1000" b="1" dirty="0" smtClean="0">
                          <a:effectLst/>
                        </a:rPr>
                        <a:t>Behaviors</a:t>
                      </a: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473063135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E3​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Hypervigilance​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Arousal/Reactivity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Anxious Arousal</a:t>
                      </a: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2396776313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E4​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Startle​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Arousal/Reactivity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Anxious Arousal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/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669850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E5​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Concentration​</a:t>
                      </a:r>
                      <a:endParaRPr lang="en-US" sz="1000" b="1">
                        <a:effectLst/>
                      </a:endParaRP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Arousal/Reactivity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Dysphoric Arousal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noProof="0" dirty="0">
                        <a:effectLst/>
                        <a:latin typeface="Calibri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noProof="0" dirty="0">
                        <a:effectLst/>
                        <a:latin typeface="Calibri"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2029774463"/>
                  </a:ext>
                </a:extLst>
              </a:tr>
              <a:tr h="1669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dirty="0">
                          <a:effectLst/>
                        </a:rPr>
                        <a:t>E6​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dirty="0">
                          <a:effectLst/>
                        </a:rPr>
                        <a:t>Sleep​ problems</a:t>
                      </a:r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Arousal/Reactivity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i="0" u="none" strike="noStrike" noProof="0" dirty="0">
                          <a:effectLst/>
                          <a:latin typeface="Calibri"/>
                        </a:rPr>
                        <a:t>Dysphoria </a:t>
                      </a:r>
                      <a:endParaRPr lang="en-US" sz="1000" b="1" dirty="0"/>
                    </a:p>
                  </a:txBody>
                  <a:tcPr marL="45342" marR="45342" marT="22671" marB="22671"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Dysphoric Arousal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i="0" u="none" strike="noStrike" noProof="0" dirty="0">
                        <a:effectLst/>
                        <a:latin typeface="Calibri"/>
                      </a:endParaRPr>
                    </a:p>
                  </a:txBody>
                  <a:tcPr marL="45342" marR="45342" marT="22671" marB="22671" anchor="ctr"/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1" dirty="0">
                        <a:effectLst/>
                      </a:endParaRPr>
                    </a:p>
                  </a:txBody>
                  <a:tcPr marL="45342" marR="45342" marT="22671" marB="22671" anchor="ctr"/>
                </a:tc>
                <a:extLst>
                  <a:ext uri="{0D108BD9-81ED-4DB2-BD59-A6C34878D82A}">
                    <a16:rowId xmlns:a16="http://schemas.microsoft.com/office/drawing/2014/main" val="1114778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9615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E558AC-14DD-4104-B998-E3C645F5E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77774"/>
              </p:ext>
            </p:extLst>
          </p:nvPr>
        </p:nvGraphicFramePr>
        <p:xfrm>
          <a:off x="102049" y="696361"/>
          <a:ext cx="7448550" cy="569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55">
                  <a:extLst>
                    <a:ext uri="{9D8B030D-6E8A-4147-A177-3AD203B41FA5}">
                      <a16:colId xmlns:a16="http://schemas.microsoft.com/office/drawing/2014/main" val="2837317238"/>
                    </a:ext>
                  </a:extLst>
                </a:gridCol>
                <a:gridCol w="1776582">
                  <a:extLst>
                    <a:ext uri="{9D8B030D-6E8A-4147-A177-3AD203B41FA5}">
                      <a16:colId xmlns:a16="http://schemas.microsoft.com/office/drawing/2014/main" val="2762780974"/>
                    </a:ext>
                  </a:extLst>
                </a:gridCol>
                <a:gridCol w="1360796">
                  <a:extLst>
                    <a:ext uri="{9D8B030D-6E8A-4147-A177-3AD203B41FA5}">
                      <a16:colId xmlns:a16="http://schemas.microsoft.com/office/drawing/2014/main" val="577842620"/>
                    </a:ext>
                  </a:extLst>
                </a:gridCol>
                <a:gridCol w="1415517">
                  <a:extLst>
                    <a:ext uri="{9D8B030D-6E8A-4147-A177-3AD203B41FA5}">
                      <a16:colId xmlns:a16="http://schemas.microsoft.com/office/drawing/2014/main" val="1403007694"/>
                    </a:ext>
                  </a:extLst>
                </a:gridCol>
              </a:tblGrid>
              <a:tr h="421520">
                <a:tc gridSpan="4">
                  <a:txBody>
                    <a:bodyPr/>
                    <a:lstStyle/>
                    <a:p>
                      <a:pPr fontAlgn="base"/>
                      <a:r>
                        <a:rPr lang="en-US" sz="2100" dirty="0" smtClean="0">
                          <a:effectLst/>
                        </a:rPr>
                        <a:t>Comparison </a:t>
                      </a:r>
                      <a:r>
                        <a:rPr lang="en-US" sz="2100" dirty="0">
                          <a:effectLst/>
                        </a:rPr>
                        <a:t>of Overall Model Fit​​​​</a:t>
                      </a:r>
                      <a:endParaRPr lang="en-US" sz="13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8385" marR="68385" marT="34192" marB="34192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56705"/>
                  </a:ext>
                </a:extLst>
              </a:tr>
              <a:tr h="343460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</a:rPr>
                        <a:t>Comparison​​​​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l-GR" sz="1500" dirty="0">
                          <a:effectLst/>
                        </a:rPr>
                        <a:t>Δ χ2​​​​</a:t>
                      </a:r>
                      <a:endParaRPr lang="el-GR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l-GR" sz="1500" dirty="0">
                          <a:effectLst/>
                        </a:rPr>
                        <a:t>Δ</a:t>
                      </a:r>
                      <a:r>
                        <a:rPr lang="en-US" sz="1500" dirty="0" err="1">
                          <a:effectLst/>
                        </a:rPr>
                        <a:t>df</a:t>
                      </a:r>
                      <a:r>
                        <a:rPr lang="en-US" sz="1500" dirty="0">
                          <a:effectLst/>
                        </a:rPr>
                        <a:t>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l-GR" sz="1500" dirty="0">
                          <a:effectLst/>
                        </a:rPr>
                        <a:t>Δ</a:t>
                      </a:r>
                      <a:r>
                        <a:rPr lang="en-US" sz="1500" dirty="0">
                          <a:effectLst/>
                        </a:rPr>
                        <a:t>BIC​​​​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3253377570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b="0" dirty="0">
                          <a:effectLst/>
                          <a:highlight>
                            <a:srgbClr val="FFFF00"/>
                          </a:highlight>
                        </a:rPr>
                        <a:t>Dysphoric Arousal</a:t>
                      </a:r>
                      <a:r>
                        <a:rPr lang="en-US" sz="1500" b="0" dirty="0">
                          <a:effectLst/>
                        </a:rPr>
                        <a:t> v. DSM-5​​​​</a:t>
                      </a: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74.93*​​​​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4​​​​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4291733739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Anhedonia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 DSM-5​​​​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121.53*​​​​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9​​​​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2339117364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Externalizing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 DSM-5​​​​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81.39*​​​​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9​​​​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3161624014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Hybrid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 DSM-5​​​​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128.35*​​​​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15​​​​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4252315967"/>
                  </a:ext>
                </a:extLst>
              </a:tr>
              <a:tr h="343460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</a:rPr>
                        <a:t>Dysphoric Arousal v. Dysphoria​​​​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7.37​​​​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4​​​​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463035110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Anhedonia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 Dysphoria​​​​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55.82*​​​​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9​​​​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3895777747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Anhedonia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 Dysphoric Arousal​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47.54*​​​​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3100603977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Externalizing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 Dy​​​​</a:t>
                      </a:r>
                      <a:r>
                        <a:rPr lang="en-US" sz="1500" dirty="0" err="1">
                          <a:effectLst/>
                        </a:rPr>
                        <a:t>sphoria</a:t>
                      </a:r>
                      <a:endParaRPr lang="en-US" sz="1300" dirty="0" err="1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13.72​​​​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9​​​​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1662340013"/>
                  </a:ext>
                </a:extLst>
              </a:tr>
              <a:tr h="343460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Hybrid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v.</a:t>
                      </a:r>
                      <a:r>
                        <a:rPr lang="en-US" sz="1500" dirty="0">
                          <a:effectLst/>
                        </a:rPr>
                        <a:t> Dy​​​​</a:t>
                      </a:r>
                      <a:r>
                        <a:rPr lang="en-US" sz="1500" dirty="0" err="1">
                          <a:effectLst/>
                        </a:rPr>
                        <a:t>sphoria</a:t>
                      </a:r>
                      <a:endParaRPr lang="en-US" sz="1300" dirty="0" err="1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62.30*​​​​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15​​​​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3897716911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 dirty="0"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Hybrid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 v. Dysphoric Arousal</a:t>
                      </a:r>
                      <a:endParaRPr lang="en-US" dirty="0"/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54.59*​​​​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11​​​​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2723423841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 dirty="0"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Hybrid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 v. Anhedonia</a:t>
                      </a:r>
                      <a:endParaRPr lang="en-US" dirty="0"/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6.34​​​​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6​​​​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1714799750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i="0" u="none" strike="noStrike" noProof="0" dirty="0"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Hybrid</a:t>
                      </a:r>
                      <a:r>
                        <a:rPr lang="en-US" sz="1500" b="0" i="0" u="none" strike="noStrike" noProof="0" dirty="0">
                          <a:effectLst/>
                          <a:latin typeface="Calibri"/>
                        </a:rPr>
                        <a:t> v. Externalizing</a:t>
                      </a:r>
                      <a:endParaRPr lang="en-US" dirty="0"/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47.20*​​​​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6​​​​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4085310720"/>
                  </a:ext>
                </a:extLst>
              </a:tr>
              <a:tr h="327848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Dysphoria</a:t>
                      </a:r>
                      <a:r>
                        <a:rPr lang="en-US" sz="1500" dirty="0">
                          <a:effectLst/>
                        </a:rPr>
                        <a:t> v. DSM-5​​​​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99.65​​​​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101048122"/>
                  </a:ext>
                </a:extLst>
              </a:tr>
              <a:tr h="343460"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  <a:highlight>
                            <a:srgbClr val="FFFF00"/>
                          </a:highlight>
                        </a:rPr>
                        <a:t>Externalizing</a:t>
                      </a:r>
                      <a:r>
                        <a:rPr lang="en-US" sz="1500" dirty="0">
                          <a:effectLst/>
                        </a:rPr>
                        <a:t> v. Anhedonia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-​​​​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>64.01​​​​</a:t>
                      </a:r>
                      <a:endParaRPr lang="en-US" sz="1300" dirty="0">
                        <a:effectLst/>
                      </a:endParaRPr>
                    </a:p>
                  </a:txBody>
                  <a:tcPr marL="68385" marR="68385" marT="34192" marB="34192" anchor="ctr"/>
                </a:tc>
                <a:extLst>
                  <a:ext uri="{0D108BD9-81ED-4DB2-BD59-A6C34878D82A}">
                    <a16:rowId xmlns:a16="http://schemas.microsoft.com/office/drawing/2014/main" val="4172074547"/>
                  </a:ext>
                </a:extLst>
              </a:tr>
              <a:tr h="296625">
                <a:tc gridSpan="4">
                  <a:txBody>
                    <a:bodyPr/>
                    <a:lstStyle/>
                    <a:p>
                      <a:pPr fontAlgn="base"/>
                      <a:r>
                        <a:rPr lang="en-US" sz="1300" dirty="0">
                          <a:effectLst/>
                        </a:rPr>
                        <a:t>Note. </a:t>
                      </a:r>
                      <a:r>
                        <a:rPr lang="en-US" sz="1300" dirty="0" err="1">
                          <a:effectLst/>
                        </a:rPr>
                        <a:t>df</a:t>
                      </a:r>
                      <a:r>
                        <a:rPr lang="en-US" sz="1300" dirty="0">
                          <a:effectLst/>
                        </a:rPr>
                        <a:t> = degrees of freedom; BIC = Bayesian Information Criterion; * p &lt; .001. ​​</a:t>
                      </a:r>
                    </a:p>
                  </a:txBody>
                  <a:tcPr marL="68385" marR="68385" marT="34192" marB="3419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0560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23AB17CE-4813-4DAE-9DAE-6031C1B7D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6361"/>
          </a:xfrm>
        </p:spPr>
        <p:txBody>
          <a:bodyPr/>
          <a:lstStyle/>
          <a:p>
            <a:r>
              <a:rPr lang="en-US" sz="2400" dirty="0" smtClean="0"/>
              <a:t>CTRN Publications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Dodd C, Wagner K. Measurement </a:t>
            </a:r>
            <a:r>
              <a:rPr lang="en-US" sz="1800" b="0" dirty="0"/>
              <a:t>invariance of PTSD symptom models in a diverse longitudinal study of trauma-exposed </a:t>
            </a:r>
            <a:r>
              <a:rPr lang="en-US" sz="1800" b="0" dirty="0" smtClean="0"/>
              <a:t>youth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DB5012-8DA4-4E36-AFD4-AC12FD2C9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5736" y="696361"/>
            <a:ext cx="4411126" cy="465326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cs typeface="Calibri"/>
              </a:rPr>
              <a:t>Conclusions</a:t>
            </a:r>
          </a:p>
          <a:p>
            <a:r>
              <a:rPr lang="en-US" dirty="0" smtClean="0">
                <a:cs typeface="Calibri"/>
              </a:rPr>
              <a:t>All </a:t>
            </a:r>
            <a:r>
              <a:rPr lang="en-US" dirty="0">
                <a:cs typeface="Calibri"/>
              </a:rPr>
              <a:t>models </a:t>
            </a:r>
            <a:r>
              <a:rPr lang="en-US" dirty="0" smtClean="0">
                <a:cs typeface="Calibri"/>
              </a:rPr>
              <a:t>with </a:t>
            </a:r>
            <a:r>
              <a:rPr lang="en-US" dirty="0">
                <a:cs typeface="Calibri"/>
              </a:rPr>
              <a:t>good </a:t>
            </a:r>
            <a:r>
              <a:rPr lang="en-US" dirty="0" smtClean="0">
                <a:cs typeface="Calibri"/>
              </a:rPr>
              <a:t>fit</a:t>
            </a:r>
          </a:p>
          <a:p>
            <a:r>
              <a:rPr lang="en-US" dirty="0" smtClean="0">
                <a:cs typeface="Calibri"/>
              </a:rPr>
              <a:t>Alternative </a:t>
            </a:r>
            <a:r>
              <a:rPr lang="en-US" dirty="0">
                <a:cs typeface="Calibri"/>
              </a:rPr>
              <a:t>models </a:t>
            </a:r>
            <a:r>
              <a:rPr lang="en-US" dirty="0" smtClean="0">
                <a:cs typeface="Calibri"/>
              </a:rPr>
              <a:t>with </a:t>
            </a:r>
            <a:r>
              <a:rPr lang="en-US" dirty="0">
                <a:cs typeface="Calibri"/>
              </a:rPr>
              <a:t>significantly better fit than </a:t>
            </a:r>
            <a:r>
              <a:rPr lang="en-US" dirty="0" smtClean="0">
                <a:cs typeface="Calibri"/>
              </a:rPr>
              <a:t>4-factor </a:t>
            </a:r>
            <a:r>
              <a:rPr lang="en-US" i="1" u="sng" dirty="0">
                <a:cs typeface="Calibri"/>
              </a:rPr>
              <a:t>DSM-5</a:t>
            </a:r>
            <a:r>
              <a:rPr lang="en-US" dirty="0">
                <a:cs typeface="Calibri"/>
              </a:rPr>
              <a:t> model</a:t>
            </a:r>
            <a:endParaRPr lang="en-US" dirty="0"/>
          </a:p>
          <a:p>
            <a:r>
              <a:rPr lang="en-US" dirty="0" smtClean="0">
                <a:cs typeface="Calibri"/>
              </a:rPr>
              <a:t>Best fit: 6-factor </a:t>
            </a:r>
            <a:r>
              <a:rPr lang="en-US" i="1" u="sng" dirty="0" smtClean="0">
                <a:cs typeface="Calibri"/>
              </a:rPr>
              <a:t>A</a:t>
            </a:r>
            <a:r>
              <a:rPr lang="en-US" i="1" u="sng" dirty="0" smtClean="0">
                <a:cs typeface="Calibri"/>
              </a:rPr>
              <a:t>nhedonia</a:t>
            </a:r>
            <a:r>
              <a:rPr lang="en-US" dirty="0" smtClean="0">
                <a:cs typeface="Calibri"/>
              </a:rPr>
              <a:t> </a:t>
            </a:r>
            <a:r>
              <a:rPr lang="en-US" dirty="0">
                <a:cs typeface="Calibri"/>
              </a:rPr>
              <a:t>and </a:t>
            </a:r>
            <a:r>
              <a:rPr lang="en-US" dirty="0" smtClean="0">
                <a:cs typeface="Calibri"/>
              </a:rPr>
              <a:t>7-factor </a:t>
            </a:r>
            <a:r>
              <a:rPr lang="en-US" i="1" u="sng" dirty="0" smtClean="0">
                <a:cs typeface="Calibri"/>
              </a:rPr>
              <a:t>H</a:t>
            </a:r>
            <a:r>
              <a:rPr lang="en-US" i="1" u="sng" dirty="0" smtClean="0">
                <a:cs typeface="Calibri"/>
              </a:rPr>
              <a:t>ybrid</a:t>
            </a:r>
            <a:r>
              <a:rPr lang="en-US" dirty="0" smtClean="0">
                <a:cs typeface="Calibri"/>
              </a:rPr>
              <a:t> </a:t>
            </a:r>
            <a:r>
              <a:rPr lang="en-US" dirty="0">
                <a:cs typeface="Calibri"/>
              </a:rPr>
              <a:t>models </a:t>
            </a:r>
            <a:endParaRPr lang="en-US" dirty="0" smtClean="0">
              <a:cs typeface="Calibri"/>
            </a:endParaRPr>
          </a:p>
          <a:p>
            <a:r>
              <a:rPr lang="en-US" dirty="0" smtClean="0">
                <a:ea typeface="+mn-lt"/>
                <a:cs typeface="+mn-lt"/>
              </a:rPr>
              <a:t>Both </a:t>
            </a:r>
            <a:r>
              <a:rPr lang="en-US" i="1" u="sng" dirty="0" smtClean="0">
                <a:ea typeface="+mn-lt"/>
                <a:cs typeface="+mn-lt"/>
              </a:rPr>
              <a:t>DSM-5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and </a:t>
            </a:r>
            <a:r>
              <a:rPr lang="en-US" i="1" u="sng" dirty="0" smtClean="0">
                <a:ea typeface="+mn-lt"/>
                <a:cs typeface="+mn-lt"/>
              </a:rPr>
              <a:t>Hybrid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models </a:t>
            </a:r>
            <a:r>
              <a:rPr lang="en-US" dirty="0" smtClean="0">
                <a:ea typeface="+mn-lt"/>
                <a:cs typeface="+mn-lt"/>
              </a:rPr>
              <a:t>were equivalent </a:t>
            </a:r>
            <a:r>
              <a:rPr lang="en-US" dirty="0">
                <a:ea typeface="+mn-lt"/>
                <a:cs typeface="+mn-lt"/>
              </a:rPr>
              <a:t>across gender, age, </a:t>
            </a:r>
            <a:r>
              <a:rPr lang="en-US" dirty="0" smtClean="0">
                <a:ea typeface="+mn-lt"/>
                <a:cs typeface="+mn-lt"/>
              </a:rPr>
              <a:t>ethnicity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Overall, PTSD symptoms among youth may be best represented by models recognizing </a:t>
            </a:r>
            <a:r>
              <a:rPr lang="en-US" u="sng" dirty="0" smtClean="0">
                <a:ea typeface="+mn-lt"/>
                <a:cs typeface="+mn-lt"/>
              </a:rPr>
              <a:t>Anhedonia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and </a:t>
            </a:r>
            <a:r>
              <a:rPr lang="en-US" u="sng" dirty="0" smtClean="0">
                <a:ea typeface="+mn-lt"/>
                <a:cs typeface="+mn-lt"/>
              </a:rPr>
              <a:t>Externalizing </a:t>
            </a:r>
            <a:r>
              <a:rPr lang="en-US" u="sng" dirty="0" smtClean="0">
                <a:ea typeface="+mn-lt"/>
                <a:cs typeface="+mn-lt"/>
              </a:rPr>
              <a:t>B</a:t>
            </a:r>
            <a:r>
              <a:rPr lang="en-US" u="sng" dirty="0" smtClean="0">
                <a:ea typeface="+mn-lt"/>
                <a:cs typeface="+mn-lt"/>
              </a:rPr>
              <a:t>ehaviors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2647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8845</TotalTime>
  <Words>1278</Words>
  <Application>Microsoft Office PowerPoint</Application>
  <PresentationFormat>Widescreen</PresentationFormat>
  <Paragraphs>615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Texas Childhood Trauma Research Network TCMHCC Executive Committee Meeting February 28, 2022</vt:lpstr>
      <vt:lpstr>Texas CTRN Cumulative Visits  Thru 2/24/2022</vt:lpstr>
      <vt:lpstr>Texas CTRN Completed Baseline Visits by Month Thru 2/24/2022</vt:lpstr>
      <vt:lpstr>Texas CTRN Monthly Completed Baseline Visits by Node Thru 2/24/2022</vt:lpstr>
      <vt:lpstr>Worst Trauma Exposed to death, threatened death, actual/threatened serious injury, actual/threatened sexual violence Thru 2/23/2022</vt:lpstr>
      <vt:lpstr>Primary DSM-5 Diagnoses at Baseline Thru 2/23/2022</vt:lpstr>
      <vt:lpstr>TX CTRN Approved Publications</vt:lpstr>
      <vt:lpstr>CTRN Publications Dodd C, Wagner K. Measurement invariance of PTSD symptom models in a diverse longitudinal study of trauma-exposed youth</vt:lpstr>
      <vt:lpstr>CTRN Publications Dodd C, Wagner K. Measurement invariance of PTSD symptom models in a diverse longitudinal study of trauma-exposed youth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Newport, D Jeffrey</dc:creator>
  <cp:lastModifiedBy>Newport, D Jeffrey</cp:lastModifiedBy>
  <cp:revision>585</cp:revision>
  <dcterms:created xsi:type="dcterms:W3CDTF">2020-06-17T13:18:26Z</dcterms:created>
  <dcterms:modified xsi:type="dcterms:W3CDTF">2022-02-25T19:58:47Z</dcterms:modified>
</cp:coreProperties>
</file>