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9" r:id="rId5"/>
    <p:sldId id="261" r:id="rId6"/>
    <p:sldId id="269" r:id="rId7"/>
    <p:sldId id="284" r:id="rId8"/>
    <p:sldId id="265" r:id="rId9"/>
    <p:sldId id="278" r:id="rId10"/>
    <p:sldId id="276" r:id="rId11"/>
    <p:sldId id="303" r:id="rId12"/>
    <p:sldId id="298" r:id="rId13"/>
    <p:sldId id="302" r:id="rId14"/>
    <p:sldId id="277" r:id="rId15"/>
    <p:sldId id="301" r:id="rId16"/>
    <p:sldId id="299" r:id="rId17"/>
    <p:sldId id="3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swein, Melanie" initials="SM" lastIdx="8" clrIdx="0">
    <p:extLst>
      <p:ext uri="{19B8F6BF-5375-455C-9EA6-DF929625EA0E}">
        <p15:presenceInfo xmlns:p15="http://schemas.microsoft.com/office/powerpoint/2012/main" userId="S-1-5-21-527237240-963894560-725345543-10644420" providerId="AD"/>
      </p:ext>
    </p:extLst>
  </p:cmAuthor>
  <p:cmAuthor id="2" name="Wagner, Jessica H" initials="WJH" lastIdx="7" clrIdx="1">
    <p:extLst>
      <p:ext uri="{19B8F6BF-5375-455C-9EA6-DF929625EA0E}">
        <p15:presenceInfo xmlns:p15="http://schemas.microsoft.com/office/powerpoint/2012/main" userId="S-1-5-21-527237240-963894560-725345543-5731480" providerId="AD"/>
      </p:ext>
    </p:extLst>
  </p:cmAuthor>
  <p:cmAuthor id="3" name="Kirschten, Nicole" initials="KN" lastIdx="6" clrIdx="2">
    <p:extLst>
      <p:ext uri="{19B8F6BF-5375-455C-9EA6-DF929625EA0E}">
        <p15:presenceInfo xmlns:p15="http://schemas.microsoft.com/office/powerpoint/2012/main" userId="S::nicole.kirschten@austin.utexas.edu::95cef902-7c5d-4167-b6c8-62a0489aa68e" providerId="AD"/>
      </p:ext>
    </p:extLst>
  </p:cmAuthor>
  <p:cmAuthor id="4" name="Susswein, Melanie" initials="SM [2]" lastIdx="11" clrIdx="3">
    <p:extLst>
      <p:ext uri="{19B8F6BF-5375-455C-9EA6-DF929625EA0E}">
        <p15:presenceInfo xmlns:p15="http://schemas.microsoft.com/office/powerpoint/2012/main" userId="S::melanie.susswein@austin.utexas.edu::7b98fcaf-eaac-4105-bd9c-fdda590d51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9722"/>
    <a:srgbClr val="BF5700"/>
    <a:srgbClr val="BE5927"/>
    <a:srgbClr val="CC6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79AE70-6391-459A-979E-6BBC66EA2B79}" v="1" dt="2021-11-16T14:13:40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74"/>
  </p:normalViewPr>
  <p:slideViewPr>
    <p:cSldViewPr snapToGrid="0">
      <p:cViewPr varScale="1">
        <p:scale>
          <a:sx n="100" d="100"/>
          <a:sy n="100" d="100"/>
        </p:scale>
        <p:origin x="1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man, Lashelle" userId="ab19208c-bebe-4ff7-bed2-f8130181f0d7" providerId="ADAL" clId="{D5C5E3CC-FBA0-4FA2-858C-D56054A26F62}"/>
    <pc:docChg chg="custSel modSld">
      <pc:chgData name="Inman, Lashelle" userId="ab19208c-bebe-4ff7-bed2-f8130181f0d7" providerId="ADAL" clId="{D5C5E3CC-FBA0-4FA2-858C-D56054A26F62}" dt="2021-11-11T21:46:51.828" v="45" actId="20577"/>
      <pc:docMkLst>
        <pc:docMk/>
      </pc:docMkLst>
      <pc:sldChg chg="modSp mod modCm">
        <pc:chgData name="Inman, Lashelle" userId="ab19208c-bebe-4ff7-bed2-f8130181f0d7" providerId="ADAL" clId="{D5C5E3CC-FBA0-4FA2-858C-D56054A26F62}" dt="2021-11-11T21:46:51.828" v="45" actId="20577"/>
        <pc:sldMkLst>
          <pc:docMk/>
          <pc:sldMk cId="2708601366" sldId="278"/>
        </pc:sldMkLst>
        <pc:spChg chg="mod">
          <ac:chgData name="Inman, Lashelle" userId="ab19208c-bebe-4ff7-bed2-f8130181f0d7" providerId="ADAL" clId="{D5C5E3CC-FBA0-4FA2-858C-D56054A26F62}" dt="2021-11-11T21:46:51.828" v="45" actId="20577"/>
          <ac:spMkLst>
            <pc:docMk/>
            <pc:sldMk cId="2708601366" sldId="278"/>
            <ac:spMk id="3" creationId="{9200E2A0-5589-0941-A23A-AAFC7D7EAC87}"/>
          </ac:spMkLst>
        </pc:spChg>
      </pc:sldChg>
      <pc:sldChg chg="delSp mod">
        <pc:chgData name="Inman, Lashelle" userId="ab19208c-bebe-4ff7-bed2-f8130181f0d7" providerId="ADAL" clId="{D5C5E3CC-FBA0-4FA2-858C-D56054A26F62}" dt="2021-11-11T21:30:29.332" v="1" actId="478"/>
        <pc:sldMkLst>
          <pc:docMk/>
          <pc:sldMk cId="401174890" sldId="300"/>
        </pc:sldMkLst>
        <pc:spChg chg="del">
          <ac:chgData name="Inman, Lashelle" userId="ab19208c-bebe-4ff7-bed2-f8130181f0d7" providerId="ADAL" clId="{D5C5E3CC-FBA0-4FA2-858C-D56054A26F62}" dt="2021-11-11T21:30:26.879" v="0" actId="478"/>
          <ac:spMkLst>
            <pc:docMk/>
            <pc:sldMk cId="401174890" sldId="300"/>
            <ac:spMk id="3" creationId="{78675509-0EDA-4A68-9CD8-DF16A9268F3E}"/>
          </ac:spMkLst>
        </pc:spChg>
        <pc:spChg chg="del">
          <ac:chgData name="Inman, Lashelle" userId="ab19208c-bebe-4ff7-bed2-f8130181f0d7" providerId="ADAL" clId="{D5C5E3CC-FBA0-4FA2-858C-D56054A26F62}" dt="2021-11-11T21:30:29.332" v="1" actId="478"/>
          <ac:spMkLst>
            <pc:docMk/>
            <pc:sldMk cId="401174890" sldId="300"/>
            <ac:spMk id="4" creationId="{EBCF5368-BE91-47C6-B5FF-CE54CD2EF87F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11-09T10:31:02.243" idx="2">
    <p:pos x="10" y="10"/>
    <p:text>[@Kirschten, Nicole]  Can you add a bit of your flare to this one as well. Even just like the slide above to have some color and contrast in there.</p:text>
    <p:extLst>
      <p:ext uri="{C676402C-5697-4E1C-873F-D02D1690AC5C}">
        <p15:threadingInfo xmlns:p15="http://schemas.microsoft.com/office/powerpoint/2012/main" timeZoneBias="480"/>
      </p:ext>
    </p:extLst>
  </p:cm>
  <p:cm authorId="3" dt="2021-11-09T11:58:05.510" idx="3">
    <p:pos x="10" y="106"/>
    <p:text>"Specific measurable goals and targets developed in collaboration with UTS and COSH for the communication evaluation plan" - is this for both or just CPAN?</p:text>
    <p:extLst>
      <p:ext uri="{C676402C-5697-4E1C-873F-D02D1690AC5C}">
        <p15:threadingInfo xmlns:p15="http://schemas.microsoft.com/office/powerpoint/2012/main" timeZoneBias="480">
          <p15:parentCm authorId="4" idx="2"/>
        </p15:threadingInfo>
      </p:ext>
    </p:extLst>
  </p:cm>
  <p:cm authorId="4" dt="2021-11-09T12:23:42.156" idx="7">
    <p:pos x="10" y="202"/>
    <p:text>both</p:text>
    <p:extLst>
      <p:ext uri="{C676402C-5697-4E1C-873F-D02D1690AC5C}">
        <p15:threadingInfo xmlns:p15="http://schemas.microsoft.com/office/powerpoint/2012/main" timeZoneBias="480">
          <p15:parentCm authorId="4" idx="2"/>
        </p15:threadingInfo>
      </p:ext>
    </p:extLst>
  </p:cm>
  <p:cm authorId="4" dt="2021-11-09T13:06:14.017" idx="10">
    <p:pos x="10" y="298"/>
    <p:text>This slide is still missing something to me- some visuals/bullets/- the line between enrolled and schools seems too big</p:text>
    <p:extLst>
      <p:ext uri="{C676402C-5697-4E1C-873F-D02D1690AC5C}">
        <p15:threadingInfo xmlns:p15="http://schemas.microsoft.com/office/powerpoint/2012/main" timeZoneBias="480">
          <p15:parentCm authorId="4" idx="2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3T14:46:38.301" idx="8">
    <p:pos x="10" y="10"/>
    <p:text>Nicole- I imagine this is multiple slides.</p:text>
    <p:extLst>
      <p:ext uri="{C676402C-5697-4E1C-873F-D02D1690AC5C}">
        <p15:threadingInfo xmlns:p15="http://schemas.microsoft.com/office/powerpoint/2012/main" timeZoneBias="300"/>
      </p:ext>
    </p:extLst>
  </p:cm>
  <p:cm authorId="4" dt="2021-11-09T10:40:54.335" idx="5">
    <p:pos x="10" y="106"/>
    <p:text>[@Kirschten, Nicole] can you please make this a s couple/few slides- If grouping works better could be 1)background; engagement ; meetings and then 2) formative research and creative as the second group. 
</p:text>
    <p:extLst>
      <p:ext uri="{C676402C-5697-4E1C-873F-D02D1690AC5C}">
        <p15:threadingInfo xmlns:p15="http://schemas.microsoft.com/office/powerpoint/2012/main" timeZoneBias="480">
          <p15:parentCm authorId="1" idx="8"/>
        </p15:threadingInfo>
      </p:ext>
    </p:extLst>
  </p:cm>
  <p:cm authorId="3" dt="2021-11-09T12:19:35.264" idx="4">
    <p:pos x="10" y="202"/>
    <p:text>does this work?
</p:text>
    <p:extLst>
      <p:ext uri="{C676402C-5697-4E1C-873F-D02D1690AC5C}">
        <p15:threadingInfo xmlns:p15="http://schemas.microsoft.com/office/powerpoint/2012/main" timeZoneBias="480">
          <p15:parentCm authorId="1" idx="8"/>
        </p15:threadingInfo>
      </p:ext>
    </p:extLst>
  </p:cm>
  <p:cm authorId="4" dt="2021-11-09T13:06:54.457" idx="11">
    <p:pos x="10" y="298"/>
    <p:text>I liked the banner type thing that was here. Did you now like it? 
</p:text>
    <p:extLst>
      <p:ext uri="{C676402C-5697-4E1C-873F-D02D1690AC5C}">
        <p15:threadingInfo xmlns:p15="http://schemas.microsoft.com/office/powerpoint/2012/main" timeZoneBias="480">
          <p15:parentCm authorId="1" idx="8"/>
        </p15:threadingInfo>
      </p:ext>
    </p:extLst>
  </p:cm>
  <p:cm authorId="3" dt="2021-11-09T13:11:01.659" idx="6">
    <p:pos x="10" y="394"/>
    <p:text>The banners were clunky and not helpful! 
</p:text>
    <p:extLst>
      <p:ext uri="{C676402C-5697-4E1C-873F-D02D1690AC5C}">
        <p15:threadingInfo xmlns:p15="http://schemas.microsoft.com/office/powerpoint/2012/main" timeZoneBias="480">
          <p15:parentCm authorId="1" idx="8"/>
        </p15:threadingInfo>
      </p:ext>
    </p:extLst>
  </p:cm>
  <p:cm authorId="2" dt="2021-11-03T20:23:48.411" idx="7">
    <p:pos x="2565" y="3242"/>
    <p:text>Let's show draft of the social graphics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3T14:46:38.301" idx="1">
    <p:pos x="10" y="10"/>
    <p:text>Nicole- I imagine this is multiple slides.</p:text>
    <p:extLst>
      <p:ext uri="{C676402C-5697-4E1C-873F-D02D1690AC5C}">
        <p15:threadingInfo xmlns:p15="http://schemas.microsoft.com/office/powerpoint/2012/main" timeZoneBias="300"/>
      </p:ext>
    </p:extLst>
  </p:cm>
  <p:cm authorId="4" dt="2021-11-09T10:40:54.335" idx="4">
    <p:pos x="10" y="106"/>
    <p:text>[@Kirschten, Nicole] can you please make this a s couple/few slides- If grouping works better could be 1)background; engagement ; meetings and then 2) formative research and creative as the second group. 
</p:text>
    <p:extLst>
      <p:ext uri="{C676402C-5697-4E1C-873F-D02D1690AC5C}">
        <p15:threadingInfo xmlns:p15="http://schemas.microsoft.com/office/powerpoint/2012/main" timeZoneBias="480">
          <p15:parentCm authorId="1" idx="1"/>
        </p15:threadingInfo>
      </p:ext>
    </p:extLst>
  </p:cm>
  <p:cm authorId="4" dt="2021-11-09T12:24:59.470" idx="8">
    <p:pos x="10" y="202"/>
    <p:text>[@Kirschten, Nicole] like! can you please switch formative research and then creative
</p:text>
    <p:extLst>
      <p:ext uri="{C676402C-5697-4E1C-873F-D02D1690AC5C}">
        <p15:threadingInfo xmlns:p15="http://schemas.microsoft.com/office/powerpoint/2012/main" timeZoneBias="480">
          <p15:parentCm authorId="1" idx="1"/>
        </p15:threadingInfo>
      </p:ext>
    </p:extLst>
  </p:cm>
  <p:cm authorId="2" dt="2021-11-03T20:23:48.411" idx="2">
    <p:pos x="2565" y="3242"/>
    <p:text>Let's show draft of the social graphics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1-03T20:28:59.503" idx="5">
    <p:pos x="10" y="10"/>
    <p:text>would it be hokey to ask folks to drop in the chat what success looks like to them?  What does successful communication about CPAN look like to you?  What is a specific thing that includes?  What is one thing you wish docs knew about CPAN?  Something like that to get some engagement but also collect a little data.</p:text>
    <p:extLst>
      <p:ext uri="{C676402C-5697-4E1C-873F-D02D1690AC5C}">
        <p15:threadingInfo xmlns:p15="http://schemas.microsoft.com/office/powerpoint/2012/main" timeZoneBias="300"/>
      </p:ext>
    </p:extLst>
  </p:cm>
  <p:cm authorId="1" dt="2021-11-04T10:04:37.686" idx="3">
    <p:pos x="10" y="106"/>
    <p:text>I like it and will try to frame it as a time-saving strategy.</p:text>
    <p:extLst>
      <p:ext uri="{C676402C-5697-4E1C-873F-D02D1690AC5C}">
        <p15:threadingInfo xmlns:p15="http://schemas.microsoft.com/office/powerpoint/2012/main" timeZoneBias="300">
          <p15:parentCm authorId="2" idx="5"/>
        </p15:threadingInfo>
      </p:ext>
    </p:extLst>
  </p:cm>
  <p:cm authorId="1" dt="2021-11-04T10:05:20.518" idx="4">
    <p:pos x="10" y="202"/>
    <p:text>Actually- the meeting may be in person so I have to find that out. I think based on the governor's feedback open meeting now have to be in person.</p:text>
    <p:extLst>
      <p:ext uri="{C676402C-5697-4E1C-873F-D02D1690AC5C}">
        <p15:threadingInfo xmlns:p15="http://schemas.microsoft.com/office/powerpoint/2012/main" timeZoneBias="300">
          <p15:parentCm authorId="2" idx="5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3053B6-6217-FB4C-97B8-73F1E67098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FF6E12-537A-9D4E-BE64-45F17A2B28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4B608-1760-4A4B-A7E5-7C414B65B9B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A95E8-18DD-0B40-8F2B-77EA07A397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51A46-FD89-F64A-A3D6-70441212BF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9D6BA-4A99-8740-8C5B-828AA0BF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02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D20AE-F7E2-CB4E-9C44-11F2A84F2432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7FD9A-5055-0642-ACED-3B38B227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7FD9A-5055-0642-ACED-3B38B2273D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60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CHC Message Design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7FD9A-5055-0642-ACED-3B38B2273D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7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7FD9A-5055-0642-ACED-3B38B2273D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7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7FD9A-5055-0642-ACED-3B38B2273D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5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76279E-ABEE-E843-8B56-0EE764620E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42B301-86BA-544A-BAC3-4E3116A122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C9CC33-2D11-C24F-AFC1-865B480AEC84}"/>
              </a:ext>
            </a:extLst>
          </p:cNvPr>
          <p:cNvSpPr txBox="1">
            <a:spLocks/>
          </p:cNvSpPr>
          <p:nvPr userDrawn="1"/>
        </p:nvSpPr>
        <p:spPr>
          <a:xfrm>
            <a:off x="660400" y="4379261"/>
            <a:ext cx="10515600" cy="60960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67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0F3E4F8-D783-F441-8405-49ABA4A03A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080" y="5058490"/>
            <a:ext cx="10439400" cy="341686"/>
          </a:xfrm>
          <a:prstGeom prst="rect">
            <a:avLst/>
          </a:prstGeom>
        </p:spPr>
        <p:txBody>
          <a:bodyPr anchor="b"/>
          <a:lstStyle>
            <a:lvl1pPr marL="0" indent="0" algn="l" defTabSz="1219170" rtl="0" eaLnBrk="1" fontAlgn="auto" latinLnBrk="0" hangingPunct="1">
              <a:lnSpc>
                <a:spcPct val="50000"/>
              </a:lnSpc>
              <a:spcBef>
                <a:spcPts val="1333"/>
              </a:spcBef>
              <a:spcAft>
                <a:spcPts val="0"/>
              </a:spcAft>
              <a:buFont typeface="Arial"/>
              <a:buNone/>
              <a:defRPr lang="en-US" sz="1400" b="0" i="0" kern="1200" cap="all" baseline="0" dirty="0" smtClean="0">
                <a:solidFill>
                  <a:schemeClr val="bg1"/>
                </a:solidFill>
                <a:latin typeface="Arial Black" charset="0"/>
                <a:ea typeface="Arial" charset="0"/>
                <a:cs typeface="Arial" charset="0"/>
              </a:defRPr>
            </a:lvl1pPr>
            <a:lvl2pPr marL="0" indent="0" algn="l" defTabSz="1219170" rtl="0" eaLnBrk="1" fontAlgn="auto" latinLnBrk="0" hangingPunct="1">
              <a:lnSpc>
                <a:spcPct val="50000"/>
              </a:lnSpc>
              <a:spcBef>
                <a:spcPts val="1333"/>
              </a:spcBef>
              <a:spcAft>
                <a:spcPts val="0"/>
              </a:spcAft>
              <a:buFont typeface="Arial"/>
              <a:buNone/>
              <a:defRPr lang="en-US" sz="1400" b="0" i="0" kern="1200" cap="all" baseline="0" dirty="0" smtClean="0">
                <a:solidFill>
                  <a:schemeClr val="bg1"/>
                </a:solidFill>
                <a:latin typeface="Arial Black" charset="0"/>
                <a:ea typeface="Arial" charset="0"/>
                <a:cs typeface="Arial" charset="0"/>
              </a:defRPr>
            </a:lvl2pPr>
            <a:lvl3pPr marL="0" indent="0" algn="l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Font typeface="Arial"/>
              <a:buNone/>
              <a:defRPr lang="en-US" sz="1400" b="0" i="0" kern="1200" cap="all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en-US"/>
              <a:t>Click to add speaker or grant/contract information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03FB8CC9-E9B6-4647-A9F1-0BC2D46BCB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080" y="4289313"/>
            <a:ext cx="8204200" cy="5940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121917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lang="en-US" sz="2400" i="0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 defTabSz="121917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lang="en-US" sz="2400" i="1" kern="1200" dirty="0" smtClean="0">
                <a:solidFill>
                  <a:schemeClr val="bg1"/>
                </a:solidFill>
                <a:latin typeface="Charis SIL" charset="0"/>
                <a:ea typeface="Charis SIL" charset="0"/>
                <a:cs typeface="Charis SIL" charset="0"/>
              </a:defRPr>
            </a:lvl2pPr>
            <a:lvl3pPr marL="0" indent="0" algn="l" defTabSz="121917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lang="en-US" sz="2400" i="1" kern="1200" dirty="0" smtClean="0">
                <a:solidFill>
                  <a:schemeClr val="bg1"/>
                </a:solidFill>
                <a:latin typeface="Charis SIL" charset="0"/>
                <a:ea typeface="Charis SIL" charset="0"/>
                <a:cs typeface="Charis SIL" charset="0"/>
              </a:defRPr>
            </a:lvl3pPr>
            <a:lvl4pPr marL="0" indent="0" algn="l" defTabSz="121917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lang="en-US" sz="2400" i="1" kern="1200" dirty="0" smtClean="0">
                <a:solidFill>
                  <a:schemeClr val="bg1"/>
                </a:solidFill>
                <a:latin typeface="Charis SIL" charset="0"/>
                <a:ea typeface="Charis SIL" charset="0"/>
                <a:cs typeface="Charis SIL" charset="0"/>
              </a:defRPr>
            </a:lvl4pPr>
            <a:lvl5pPr marL="0" indent="0" algn="l" defTabSz="121917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lang="en-US" sz="2400" i="1" kern="1200" dirty="0">
                <a:solidFill>
                  <a:schemeClr val="bg1"/>
                </a:solidFill>
                <a:latin typeface="Charis SIL" charset="0"/>
                <a:ea typeface="Charis SIL" charset="0"/>
                <a:cs typeface="Charis SIL" charset="0"/>
              </a:defRPr>
            </a:lvl5pPr>
          </a:lstStyle>
          <a:p>
            <a:pPr lvl="0"/>
            <a:r>
              <a:rPr lang="en-US"/>
              <a:t>Center for Health Communication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C4D2BCD-1DAA-864F-BE57-D288204C01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080" y="2236164"/>
            <a:ext cx="10439400" cy="1878012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lang="en-US" sz="6400" b="1" i="0" strike="noStrike" kern="800" cap="all" normalizeH="0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38F0E-DD87-0946-A49E-EE0CB1E699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79" y="674893"/>
            <a:ext cx="3599180" cy="5251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E2600D-BFF1-DB4E-8970-85CC3A9B59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23" y="1707768"/>
            <a:ext cx="3156026" cy="1862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AAB20F-40CF-804F-8A85-99DE19415C01}"/>
              </a:ext>
            </a:extLst>
          </p:cNvPr>
          <p:cNvCxnSpPr>
            <a:cxnSpLocks/>
          </p:cNvCxnSpPr>
          <p:nvPr userDrawn="1"/>
        </p:nvCxnSpPr>
        <p:spPr>
          <a:xfrm>
            <a:off x="1143715" y="1437591"/>
            <a:ext cx="3166534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09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F1F765-8771-D94A-8F15-BDDA703325CD}"/>
              </a:ext>
            </a:extLst>
          </p:cNvPr>
          <p:cNvSpPr/>
          <p:nvPr userDrawn="1"/>
        </p:nvSpPr>
        <p:spPr>
          <a:xfrm>
            <a:off x="533400" y="1600200"/>
            <a:ext cx="3279843" cy="32826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18D03E-398C-E144-938A-EFAE4DB64ACC}"/>
              </a:ext>
            </a:extLst>
          </p:cNvPr>
          <p:cNvSpPr/>
          <p:nvPr userDrawn="1"/>
        </p:nvSpPr>
        <p:spPr>
          <a:xfrm>
            <a:off x="1" y="1600200"/>
            <a:ext cx="533400" cy="3282696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AE7D84A-CE51-854D-9C84-CD477010FD95}"/>
              </a:ext>
            </a:extLst>
          </p:cNvPr>
          <p:cNvSpPr txBox="1">
            <a:spLocks/>
          </p:cNvSpPr>
          <p:nvPr userDrawn="1"/>
        </p:nvSpPr>
        <p:spPr>
          <a:xfrm>
            <a:off x="533400" y="0"/>
            <a:ext cx="11125200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34DFFC80-4827-BA49-9BC5-20C5551D4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6699" y="1600200"/>
            <a:ext cx="7581900" cy="5435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TACTIC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0DEB2A-B18C-5243-BA07-9D04E84B0C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76700" y="2334063"/>
            <a:ext cx="7581900" cy="2548833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/>
              <a:t>Insert Text Here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0F0C72-147E-254C-8507-64B023FCF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6485" y="2327148"/>
            <a:ext cx="155367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31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3200947-5924-B745-B667-F71657224A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6700" y="533400"/>
            <a:ext cx="7581900" cy="5791200"/>
          </a:xfrm>
          <a:prstGeom prst="rect">
            <a:avLst/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Insert photo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EAF0BB-8F96-3E4F-851F-6DDA67CBB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600200"/>
            <a:ext cx="3151496" cy="1484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3 LINE MAX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9996E398-ED64-0A4E-98E1-FC5D9039010F}"/>
              </a:ext>
            </a:extLst>
          </p:cNvPr>
          <p:cNvSpPr txBox="1">
            <a:spLocks/>
          </p:cNvSpPr>
          <p:nvPr userDrawn="1"/>
        </p:nvSpPr>
        <p:spPr>
          <a:xfrm>
            <a:off x="533400" y="0"/>
            <a:ext cx="11125200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DB9A2F2-1242-1B46-B7DF-1D7D17DB9D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3239293"/>
            <a:ext cx="3151496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600">
                <a:solidFill>
                  <a:schemeClr val="accent1"/>
                </a:solidFill>
              </a:defRPr>
            </a:lvl2pPr>
            <a:lvl3pPr marL="914400" indent="0">
              <a:buNone/>
              <a:defRPr sz="1600">
                <a:solidFill>
                  <a:schemeClr val="accent1"/>
                </a:solidFill>
              </a:defRPr>
            </a:lvl3pPr>
            <a:lvl4pPr marL="1371600" indent="0">
              <a:buNone/>
              <a:defRPr sz="1600">
                <a:solidFill>
                  <a:schemeClr val="accent1"/>
                </a:solidFill>
              </a:defRPr>
            </a:lvl4pPr>
            <a:lvl5pPr marL="1828800" indent="0">
              <a:buNone/>
              <a:defRPr sz="1600">
                <a:solidFill>
                  <a:schemeClr val="accent1"/>
                </a:solidFill>
              </a:defRPr>
            </a:lvl5pPr>
          </a:lstStyle>
          <a:p>
            <a:r>
              <a:rPr lang="en-US"/>
              <a:t>Insert subhead here or delete</a:t>
            </a:r>
          </a:p>
        </p:txBody>
      </p:sp>
    </p:spTree>
    <p:extLst>
      <p:ext uri="{BB962C8B-B14F-4D97-AF65-F5344CB8AC3E}">
        <p14:creationId xmlns:p14="http://schemas.microsoft.com/office/powerpoint/2010/main" val="1421884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3200947-5924-B745-B667-F71657224A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" y="533399"/>
            <a:ext cx="7581900" cy="5791200"/>
          </a:xfrm>
          <a:prstGeom prst="rect">
            <a:avLst/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Insert photo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EAF0BB-8F96-3E4F-851F-6DDA67CBB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8907" y="1600200"/>
            <a:ext cx="3169693" cy="1484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3 LINE MAX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9996E398-ED64-0A4E-98E1-FC5D9039010F}"/>
              </a:ext>
            </a:extLst>
          </p:cNvPr>
          <p:cNvSpPr txBox="1">
            <a:spLocks/>
          </p:cNvSpPr>
          <p:nvPr userDrawn="1"/>
        </p:nvSpPr>
        <p:spPr>
          <a:xfrm>
            <a:off x="533400" y="2"/>
            <a:ext cx="11125200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B212C390-CD0C-D24E-BBA3-C54DB36768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8907" y="3239293"/>
            <a:ext cx="3151496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600">
                <a:solidFill>
                  <a:schemeClr val="accent1"/>
                </a:solidFill>
              </a:defRPr>
            </a:lvl2pPr>
            <a:lvl3pPr marL="914400" indent="0">
              <a:buNone/>
              <a:defRPr sz="1600">
                <a:solidFill>
                  <a:schemeClr val="accent1"/>
                </a:solidFill>
              </a:defRPr>
            </a:lvl3pPr>
            <a:lvl4pPr marL="1371600" indent="0">
              <a:buNone/>
              <a:defRPr sz="1600">
                <a:solidFill>
                  <a:schemeClr val="accent1"/>
                </a:solidFill>
              </a:defRPr>
            </a:lvl4pPr>
            <a:lvl5pPr marL="1828800" indent="0">
              <a:buNone/>
              <a:defRPr sz="1600">
                <a:solidFill>
                  <a:schemeClr val="accent1"/>
                </a:solidFill>
              </a:defRPr>
            </a:lvl5pPr>
          </a:lstStyle>
          <a:p>
            <a:r>
              <a:rPr lang="en-US"/>
              <a:t>Insert subhead here or delete</a:t>
            </a:r>
          </a:p>
        </p:txBody>
      </p:sp>
    </p:spTree>
    <p:extLst>
      <p:ext uri="{BB962C8B-B14F-4D97-AF65-F5344CB8AC3E}">
        <p14:creationId xmlns:p14="http://schemas.microsoft.com/office/powerpoint/2010/main" val="256716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8FFA99-5E11-7F4B-8ED4-CDB56DDEAF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1" y="533400"/>
            <a:ext cx="11125200" cy="61339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3F0FAA-A83F-A242-A8D5-5CB9B29090FC}"/>
              </a:ext>
            </a:extLst>
          </p:cNvPr>
          <p:cNvSpPr/>
          <p:nvPr userDrawn="1"/>
        </p:nvSpPr>
        <p:spPr>
          <a:xfrm>
            <a:off x="555967" y="533400"/>
            <a:ext cx="11125200" cy="6133956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9996E398-ED64-0A4E-98E1-FC5D9039010F}"/>
              </a:ext>
            </a:extLst>
          </p:cNvPr>
          <p:cNvSpPr txBox="1">
            <a:spLocks/>
          </p:cNvSpPr>
          <p:nvPr userDrawn="1"/>
        </p:nvSpPr>
        <p:spPr>
          <a:xfrm>
            <a:off x="533400" y="2"/>
            <a:ext cx="11125200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AD99C1-EAC3-424A-97FA-C9DAF4FB13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400" y="2645887"/>
            <a:ext cx="6161396" cy="2523113"/>
          </a:xfrm>
          <a:prstGeom prst="rect">
            <a:avLst/>
          </a:prstGeom>
          <a:noFill/>
        </p:spPr>
        <p:txBody>
          <a:bodyPr lIns="182880" tIns="91440" rIns="182880" bIns="91440" anchor="t" anchorCtr="0">
            <a:normAutofit/>
          </a:bodyPr>
          <a:lstStyle>
            <a:lvl1pPr marL="0" indent="45720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This quote is 100% editable. Adjust it to your needs and capture your audience’s attention.”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FA694-8681-FE40-95BC-E37373E3BD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638757" y="2458319"/>
            <a:ext cx="923634" cy="72825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DDE8D0-BD08-AC42-81FE-5C0DEE9D45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6400" y="5142118"/>
            <a:ext cx="6161396" cy="31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- First Last</a:t>
            </a:r>
          </a:p>
        </p:txBody>
      </p:sp>
    </p:spTree>
    <p:extLst>
      <p:ext uri="{BB962C8B-B14F-4D97-AF65-F5344CB8AC3E}">
        <p14:creationId xmlns:p14="http://schemas.microsoft.com/office/powerpoint/2010/main" val="3158681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Placeholder 25">
            <a:extLst>
              <a:ext uri="{FF2B5EF4-FFF2-40B4-BE49-F238E27FC236}">
                <a16:creationId xmlns:a16="http://schemas.microsoft.com/office/drawing/2014/main" id="{3AD2221A-0909-1241-985C-803E2DC70D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400" y="1036322"/>
            <a:ext cx="11125200" cy="543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THE CHC TEAM</a:t>
            </a: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9F4B87E0-6C91-3442-BA25-0DCC5E87C41F}"/>
              </a:ext>
            </a:extLst>
          </p:cNvPr>
          <p:cNvSpPr txBox="1">
            <a:spLocks/>
          </p:cNvSpPr>
          <p:nvPr userDrawn="1"/>
        </p:nvSpPr>
        <p:spPr>
          <a:xfrm>
            <a:off x="533400" y="2"/>
            <a:ext cx="11125200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0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Affili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22903DE-AF14-AD41-BB39-5CBFE21CC3BE}"/>
              </a:ext>
            </a:extLst>
          </p:cNvPr>
          <p:cNvSpPr txBox="1">
            <a:spLocks/>
          </p:cNvSpPr>
          <p:nvPr userDrawn="1"/>
        </p:nvSpPr>
        <p:spPr>
          <a:xfrm>
            <a:off x="533400" y="2"/>
            <a:ext cx="11125200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6148606F-0F19-4A41-95D6-BF3F372DF8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399" y="1042345"/>
            <a:ext cx="5562600" cy="111570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600" cap="all" spc="100" baseline="0">
                <a:solidFill>
                  <a:schemeClr val="tx2"/>
                </a:solidFill>
                <a:latin typeface="+mj-lt"/>
              </a:defRPr>
            </a:lvl1pPr>
            <a:lvl2pPr algn="ctr">
              <a:defRPr cap="all" spc="100" baseline="0"/>
            </a:lvl2pPr>
            <a:lvl3pPr algn="ctr">
              <a:defRPr cap="all" spc="100" baseline="0"/>
            </a:lvl3pPr>
            <a:lvl4pPr algn="ctr">
              <a:defRPr cap="all" spc="100" baseline="0"/>
            </a:lvl4pPr>
            <a:lvl5pPr algn="ctr">
              <a:defRPr cap="all" spc="100" baseline="0"/>
            </a:lvl5pPr>
          </a:lstStyle>
          <a:p>
            <a:pPr lvl="0"/>
            <a:r>
              <a:rPr lang="en-US"/>
              <a:t>Our</a:t>
            </a:r>
          </a:p>
          <a:p>
            <a:pPr lvl="0"/>
            <a:r>
              <a:rPr lang="en-US"/>
              <a:t>affiliates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DA0131B7-F830-9749-90B2-BE2D51E77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401" y="2438400"/>
            <a:ext cx="2781299" cy="3874799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  <a:lvl2pPr marL="228600" indent="0">
              <a:spcBef>
                <a:spcPts val="0"/>
              </a:spcBef>
              <a:buNone/>
              <a:tabLst/>
              <a:defRPr sz="1400" i="1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61190EB8-B7D0-6E48-B239-7D381710E0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2800" y="2438400"/>
            <a:ext cx="2743199" cy="3874799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  <a:lvl2pPr marL="228600" indent="0">
              <a:spcBef>
                <a:spcPts val="0"/>
              </a:spcBef>
              <a:buNone/>
              <a:tabLst/>
              <a:defRPr sz="1400" i="1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739F6FE2-BAD8-A94C-AA2F-6EA5583B5B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4099" y="2438400"/>
            <a:ext cx="2781299" cy="3874799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  <a:lvl2pPr marL="228600" indent="0">
              <a:spcBef>
                <a:spcPts val="0"/>
              </a:spcBef>
              <a:buNone/>
              <a:tabLst/>
              <a:defRPr sz="1400" i="1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2B6BF9F7-F56C-8940-8643-5EAB43E0F3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53498" y="2438400"/>
            <a:ext cx="2743199" cy="3874799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  <a:lvl2pPr marL="228600" indent="0">
              <a:spcBef>
                <a:spcPts val="0"/>
              </a:spcBef>
              <a:buNone/>
              <a:tabLst/>
              <a:defRPr sz="1400" i="1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Department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11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26D10252-59F3-F746-A4B7-B9C5ACCB128C}"/>
              </a:ext>
            </a:extLst>
          </p:cNvPr>
          <p:cNvSpPr txBox="1">
            <a:spLocks/>
          </p:cNvSpPr>
          <p:nvPr userDrawn="1"/>
        </p:nvSpPr>
        <p:spPr>
          <a:xfrm>
            <a:off x="533400" y="2"/>
            <a:ext cx="11125200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119" name="Text Placeholder 42">
            <a:extLst>
              <a:ext uri="{FF2B5EF4-FFF2-40B4-BE49-F238E27FC236}">
                <a16:creationId xmlns:a16="http://schemas.microsoft.com/office/drawing/2014/main" id="{AB80B76F-2E06-F04B-998C-FF54263C2C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912" y="4226284"/>
            <a:ext cx="2374842" cy="166263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Insert text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7B2FC9A-2DCC-0B43-8C2F-311ED4933E6D}"/>
              </a:ext>
            </a:extLst>
          </p:cNvPr>
          <p:cNvCxnSpPr>
            <a:cxnSpLocks/>
          </p:cNvCxnSpPr>
          <p:nvPr userDrawn="1"/>
        </p:nvCxnSpPr>
        <p:spPr>
          <a:xfrm>
            <a:off x="656978" y="3694042"/>
            <a:ext cx="0" cy="2194560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 Placeholder 149">
            <a:extLst>
              <a:ext uri="{FF2B5EF4-FFF2-40B4-BE49-F238E27FC236}">
                <a16:creationId xmlns:a16="http://schemas.microsoft.com/office/drawing/2014/main" id="{86BF0079-6E74-424D-8552-33E2EEAC91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6248" y="3694042"/>
            <a:ext cx="2374841" cy="435758"/>
          </a:xfrm>
          <a:prstGeom prst="rect">
            <a:avLst/>
          </a:prstGeom>
        </p:spPr>
        <p:txBody>
          <a:bodyPr lIns="91440" rIns="9144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Spring + </a:t>
            </a:r>
            <a:br>
              <a:rPr lang="en-US"/>
            </a:br>
            <a:r>
              <a:rPr lang="en-US"/>
              <a:t>summer 2018</a:t>
            </a:r>
          </a:p>
        </p:txBody>
      </p:sp>
      <p:sp>
        <p:nvSpPr>
          <p:cNvPr id="122" name="Text Placeholder 42">
            <a:extLst>
              <a:ext uri="{FF2B5EF4-FFF2-40B4-BE49-F238E27FC236}">
                <a16:creationId xmlns:a16="http://schemas.microsoft.com/office/drawing/2014/main" id="{AF9B3064-A419-6E46-9A67-9E20FF6F3BC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68622" y="4226284"/>
            <a:ext cx="2436120" cy="166263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Insert text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  <p:sp>
        <p:nvSpPr>
          <p:cNvPr id="123" name="Text Placeholder 149">
            <a:extLst>
              <a:ext uri="{FF2B5EF4-FFF2-40B4-BE49-F238E27FC236}">
                <a16:creationId xmlns:a16="http://schemas.microsoft.com/office/drawing/2014/main" id="{A31ED498-C9DE-BB49-BAC3-64874BD94C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70817" y="3694042"/>
            <a:ext cx="2436119" cy="435758"/>
          </a:xfrm>
          <a:prstGeom prst="rect">
            <a:avLst/>
          </a:prstGeom>
        </p:spPr>
        <p:txBody>
          <a:bodyPr lIns="91440" rIns="9144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fall + </a:t>
            </a:r>
            <a:br>
              <a:rPr lang="en-US"/>
            </a:br>
            <a:r>
              <a:rPr lang="en-US"/>
              <a:t>winter 2018</a:t>
            </a:r>
          </a:p>
        </p:txBody>
      </p:sp>
      <p:sp>
        <p:nvSpPr>
          <p:cNvPr id="124" name="Text Placeholder 42">
            <a:extLst>
              <a:ext uri="{FF2B5EF4-FFF2-40B4-BE49-F238E27FC236}">
                <a16:creationId xmlns:a16="http://schemas.microsoft.com/office/drawing/2014/main" id="{9FC79106-3A5B-414C-99A6-0E6E098A35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62610" y="4226284"/>
            <a:ext cx="2436120" cy="166263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Insert text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  <p:sp>
        <p:nvSpPr>
          <p:cNvPr id="125" name="Text Placeholder 149">
            <a:extLst>
              <a:ext uri="{FF2B5EF4-FFF2-40B4-BE49-F238E27FC236}">
                <a16:creationId xmlns:a16="http://schemas.microsoft.com/office/drawing/2014/main" id="{97726078-5840-DB41-9E94-F548F1AD2A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60417" y="3692909"/>
            <a:ext cx="2436117" cy="435758"/>
          </a:xfrm>
          <a:prstGeom prst="rect">
            <a:avLst/>
          </a:prstGeom>
        </p:spPr>
        <p:txBody>
          <a:bodyPr lIns="91440" rIns="9144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Spring +</a:t>
            </a:r>
            <a:br>
              <a:rPr lang="en-US"/>
            </a:br>
            <a:r>
              <a:rPr lang="en-US"/>
              <a:t>summer 2019</a:t>
            </a:r>
          </a:p>
        </p:txBody>
      </p:sp>
      <p:sp>
        <p:nvSpPr>
          <p:cNvPr id="126" name="Text Placeholder 42">
            <a:extLst>
              <a:ext uri="{FF2B5EF4-FFF2-40B4-BE49-F238E27FC236}">
                <a16:creationId xmlns:a16="http://schemas.microsoft.com/office/drawing/2014/main" id="{78BB0B06-19B7-C646-90C0-DC4A7A32D0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56595" y="4226284"/>
            <a:ext cx="2374841" cy="166263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Insert text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  <p:sp>
        <p:nvSpPr>
          <p:cNvPr id="127" name="Text Placeholder 149">
            <a:extLst>
              <a:ext uri="{FF2B5EF4-FFF2-40B4-BE49-F238E27FC236}">
                <a16:creationId xmlns:a16="http://schemas.microsoft.com/office/drawing/2014/main" id="{67C4C46C-C3B9-E340-A97E-08FCE081C7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6264" y="3692909"/>
            <a:ext cx="2418725" cy="435758"/>
          </a:xfrm>
          <a:prstGeom prst="rect">
            <a:avLst/>
          </a:prstGeom>
        </p:spPr>
        <p:txBody>
          <a:bodyPr lIns="91440" rIns="9144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fall + </a:t>
            </a:r>
            <a:br>
              <a:rPr lang="en-US"/>
            </a:br>
            <a:r>
              <a:rPr lang="en-US"/>
              <a:t>winter 2019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D6A7948-0332-6A43-8A55-EF38AF544451}"/>
              </a:ext>
            </a:extLst>
          </p:cNvPr>
          <p:cNvCxnSpPr>
            <a:cxnSpLocks/>
          </p:cNvCxnSpPr>
          <p:nvPr userDrawn="1"/>
        </p:nvCxnSpPr>
        <p:spPr>
          <a:xfrm>
            <a:off x="3389688" y="3694042"/>
            <a:ext cx="0" cy="2194560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CE175EC-97C1-7D4E-AE04-156176F53A07}"/>
              </a:ext>
            </a:extLst>
          </p:cNvPr>
          <p:cNvCxnSpPr>
            <a:cxnSpLocks/>
          </p:cNvCxnSpPr>
          <p:nvPr userDrawn="1"/>
        </p:nvCxnSpPr>
        <p:spPr>
          <a:xfrm>
            <a:off x="6183676" y="3694042"/>
            <a:ext cx="0" cy="2194560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03FC5FC-9998-0443-941B-D721350E99B1}"/>
              </a:ext>
            </a:extLst>
          </p:cNvPr>
          <p:cNvCxnSpPr>
            <a:cxnSpLocks/>
          </p:cNvCxnSpPr>
          <p:nvPr userDrawn="1"/>
        </p:nvCxnSpPr>
        <p:spPr>
          <a:xfrm>
            <a:off x="8977664" y="3694042"/>
            <a:ext cx="0" cy="2194560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>
            <a:extLst>
              <a:ext uri="{FF2B5EF4-FFF2-40B4-BE49-F238E27FC236}">
                <a16:creationId xmlns:a16="http://schemas.microsoft.com/office/drawing/2014/main" id="{3C549D32-464E-734A-B3B3-E8C9465111D4}"/>
              </a:ext>
            </a:extLst>
          </p:cNvPr>
          <p:cNvSpPr/>
          <p:nvPr userDrawn="1"/>
        </p:nvSpPr>
        <p:spPr>
          <a:xfrm>
            <a:off x="1299605" y="2006971"/>
            <a:ext cx="1438146" cy="1438146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9F4700BC-065C-F14D-8CF4-E6FD6F663316}"/>
              </a:ext>
            </a:extLst>
          </p:cNvPr>
          <p:cNvSpPr/>
          <p:nvPr userDrawn="1"/>
        </p:nvSpPr>
        <p:spPr>
          <a:xfrm>
            <a:off x="4055309" y="1995888"/>
            <a:ext cx="1438146" cy="1438146"/>
          </a:xfrm>
          <a:prstGeom prst="ellipse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2E7F1955-A3A0-8444-81B7-08BA151BEE75}"/>
              </a:ext>
            </a:extLst>
          </p:cNvPr>
          <p:cNvSpPr/>
          <p:nvPr userDrawn="1"/>
        </p:nvSpPr>
        <p:spPr>
          <a:xfrm>
            <a:off x="6812156" y="1995888"/>
            <a:ext cx="1438146" cy="1438146"/>
          </a:xfrm>
          <a:prstGeom prst="ellipse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15B49A42-23FC-B747-9DA7-1CCEC354B135}"/>
              </a:ext>
            </a:extLst>
          </p:cNvPr>
          <p:cNvSpPr/>
          <p:nvPr userDrawn="1"/>
        </p:nvSpPr>
        <p:spPr>
          <a:xfrm>
            <a:off x="9569004" y="1995888"/>
            <a:ext cx="1438146" cy="1438146"/>
          </a:xfrm>
          <a:prstGeom prst="ellipse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A0D1896-EAE3-D346-A503-864C59E4DB88}"/>
              </a:ext>
            </a:extLst>
          </p:cNvPr>
          <p:cNvSpPr/>
          <p:nvPr userDrawn="1"/>
        </p:nvSpPr>
        <p:spPr>
          <a:xfrm>
            <a:off x="1435517" y="2132944"/>
            <a:ext cx="1164034" cy="11640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03047B2-DDD0-CD44-A07B-3318E1EA2327}"/>
              </a:ext>
            </a:extLst>
          </p:cNvPr>
          <p:cNvSpPr/>
          <p:nvPr userDrawn="1"/>
        </p:nvSpPr>
        <p:spPr>
          <a:xfrm>
            <a:off x="4204665" y="2132944"/>
            <a:ext cx="1164034" cy="116403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FCA37EF8-6BC2-564B-A2A8-1753FE8F3A16}"/>
              </a:ext>
            </a:extLst>
          </p:cNvPr>
          <p:cNvSpPr/>
          <p:nvPr userDrawn="1"/>
        </p:nvSpPr>
        <p:spPr>
          <a:xfrm>
            <a:off x="6949211" y="2132944"/>
            <a:ext cx="1164034" cy="11640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F799E18-F4B4-4B40-82A4-D396A43F30EC}"/>
              </a:ext>
            </a:extLst>
          </p:cNvPr>
          <p:cNvSpPr/>
          <p:nvPr userDrawn="1"/>
        </p:nvSpPr>
        <p:spPr>
          <a:xfrm>
            <a:off x="9706058" y="2132944"/>
            <a:ext cx="1164034" cy="11640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hape 2615">
            <a:extLst>
              <a:ext uri="{FF2B5EF4-FFF2-40B4-BE49-F238E27FC236}">
                <a16:creationId xmlns:a16="http://schemas.microsoft.com/office/drawing/2014/main" id="{33B87555-F0E7-6C4B-8EAA-61C2DF5CBED0}"/>
              </a:ext>
            </a:extLst>
          </p:cNvPr>
          <p:cNvSpPr/>
          <p:nvPr userDrawn="1"/>
        </p:nvSpPr>
        <p:spPr>
          <a:xfrm>
            <a:off x="4488573" y="2436157"/>
            <a:ext cx="579839" cy="579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32" tIns="19032" rIns="19032" bIns="19032" anchor="ctr"/>
          <a:lstStyle/>
          <a:p>
            <a:pPr algn="ctr" defTabSz="228369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61">
              <a:latin typeface="Arial"/>
              <a:ea typeface="Arial"/>
              <a:cs typeface="Arial"/>
            </a:endParaRPr>
          </a:p>
        </p:txBody>
      </p:sp>
      <p:sp>
        <p:nvSpPr>
          <p:cNvPr id="142" name="Shape 2591">
            <a:extLst>
              <a:ext uri="{FF2B5EF4-FFF2-40B4-BE49-F238E27FC236}">
                <a16:creationId xmlns:a16="http://schemas.microsoft.com/office/drawing/2014/main" id="{35FACE29-2CAE-7741-8DDB-220724771D27}"/>
              </a:ext>
            </a:extLst>
          </p:cNvPr>
          <p:cNvSpPr/>
          <p:nvPr userDrawn="1"/>
        </p:nvSpPr>
        <p:spPr>
          <a:xfrm>
            <a:off x="7244529" y="2413677"/>
            <a:ext cx="564969" cy="564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32" tIns="19032" rIns="19032" bIns="19032" anchor="ctr"/>
          <a:lstStyle/>
          <a:p>
            <a:pPr algn="ctr" defTabSz="228369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61">
              <a:latin typeface="Arial"/>
              <a:ea typeface="Arial"/>
              <a:cs typeface="Arial"/>
            </a:endParaRPr>
          </a:p>
        </p:txBody>
      </p:sp>
      <p:sp>
        <p:nvSpPr>
          <p:cNvPr id="143" name="Shape 2397">
            <a:extLst>
              <a:ext uri="{FF2B5EF4-FFF2-40B4-BE49-F238E27FC236}">
                <a16:creationId xmlns:a16="http://schemas.microsoft.com/office/drawing/2014/main" id="{793C9A57-51CB-D049-9ECF-C33F8D10DDA5}"/>
              </a:ext>
            </a:extLst>
          </p:cNvPr>
          <p:cNvSpPr/>
          <p:nvPr userDrawn="1"/>
        </p:nvSpPr>
        <p:spPr>
          <a:xfrm>
            <a:off x="1731301" y="2454770"/>
            <a:ext cx="572465" cy="520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22857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63">
              <a:latin typeface="Arial"/>
              <a:ea typeface="Arial"/>
              <a:cs typeface="Arial"/>
            </a:endParaRP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E34F8D5B-110F-1445-A93B-959474A422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1036322"/>
            <a:ext cx="11125200" cy="543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timeline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E8467D0-40FF-524D-913D-EBE1FDDA92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712" y="2399790"/>
            <a:ext cx="594878" cy="5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70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5E64FA1-5E71-2242-AE26-8E406464FC8B}"/>
              </a:ext>
            </a:extLst>
          </p:cNvPr>
          <p:cNvSpPr txBox="1">
            <a:spLocks/>
          </p:cNvSpPr>
          <p:nvPr userDrawn="1"/>
        </p:nvSpPr>
        <p:spPr>
          <a:xfrm>
            <a:off x="533400" y="2"/>
            <a:ext cx="11125200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23C36E-8A18-A74F-B243-CD2394CF0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1036327"/>
            <a:ext cx="11125199" cy="1127717"/>
          </a:xfrm>
          <a:prstGeom prst="rect">
            <a:avLst/>
          </a:prstGeom>
        </p:spPr>
        <p:txBody>
          <a:bodyPr anchor="b" anchorCtr="0"/>
          <a:lstStyle>
            <a:lvl1pPr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two line max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0D0EB90-6EED-3247-88F1-C09CA0DE72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3400" y="2427784"/>
            <a:ext cx="5321490" cy="3885415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/>
              <a:t>Insert Text Here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953C13F-98BA-A042-907A-FBA2801D8DA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7108" y="2429314"/>
            <a:ext cx="5321491" cy="389528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600"/>
              <a:t>Insert 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5E64FA1-5E71-2242-AE26-8E406464FC8B}"/>
              </a:ext>
            </a:extLst>
          </p:cNvPr>
          <p:cNvSpPr txBox="1">
            <a:spLocks/>
          </p:cNvSpPr>
          <p:nvPr userDrawn="1"/>
        </p:nvSpPr>
        <p:spPr>
          <a:xfrm>
            <a:off x="533400" y="2"/>
            <a:ext cx="11125200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23C36E-8A18-A74F-B243-CD2394CF0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1036327"/>
            <a:ext cx="11125198" cy="1127717"/>
          </a:xfrm>
          <a:prstGeom prst="rect">
            <a:avLst/>
          </a:prstGeom>
        </p:spPr>
        <p:txBody>
          <a:bodyPr anchor="b" anchorCtr="0"/>
          <a:lstStyle>
            <a:lvl1pPr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two line max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0D0EB90-6EED-3247-88F1-C09CA0DE72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3399" y="2427784"/>
            <a:ext cx="11125199" cy="3885415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075129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75A007A3-6AE5-274E-8540-BF5718E84B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036322"/>
            <a:ext cx="5562600" cy="5276871"/>
          </a:xfrm>
          <a:prstGeom prst="rect">
            <a:avLst/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Insert photo here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322E8B2-FD52-0946-922A-65803A50E6B6}"/>
              </a:ext>
            </a:extLst>
          </p:cNvPr>
          <p:cNvSpPr txBox="1">
            <a:spLocks/>
          </p:cNvSpPr>
          <p:nvPr userDrawn="1"/>
        </p:nvSpPr>
        <p:spPr>
          <a:xfrm>
            <a:off x="533400" y="2"/>
            <a:ext cx="11125200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47D62C-4F4B-1740-BED8-CF5F2C33B5A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3400" y="2427784"/>
            <a:ext cx="5321490" cy="3885415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/>
              <a:t>Insert Text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10C17D0-69E8-9040-ACB3-30408D65B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1036327"/>
            <a:ext cx="5562600" cy="1127717"/>
          </a:xfrm>
          <a:prstGeom prst="rect">
            <a:avLst/>
          </a:prstGeom>
        </p:spPr>
        <p:txBody>
          <a:bodyPr anchor="b" anchorCtr="0"/>
          <a:lstStyle>
            <a:lvl1pPr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two line max</a:t>
            </a:r>
          </a:p>
        </p:txBody>
      </p:sp>
    </p:spTree>
    <p:extLst>
      <p:ext uri="{BB962C8B-B14F-4D97-AF65-F5344CB8AC3E}">
        <p14:creationId xmlns:p14="http://schemas.microsoft.com/office/powerpoint/2010/main" val="207346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B1B53887-BD1D-3140-9AAB-71F3DF9D95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"/>
          <a:stretch/>
        </p:blipFill>
        <p:spPr>
          <a:xfrm flipH="1">
            <a:off x="0" y="357"/>
            <a:ext cx="4076700" cy="68576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BAA39A-32FB-BB48-8C22-1C28B51C2EF5}"/>
              </a:ext>
            </a:extLst>
          </p:cNvPr>
          <p:cNvSpPr/>
          <p:nvPr userDrawn="1"/>
        </p:nvSpPr>
        <p:spPr>
          <a:xfrm>
            <a:off x="0" y="0"/>
            <a:ext cx="4076700" cy="6864225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D77FBB9-E489-8942-A137-8E1A92BE70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3400" y="5770254"/>
            <a:ext cx="2781300" cy="554346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6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C0C3168-50E5-BC48-B15C-C415849FC9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98937" y="1061303"/>
            <a:ext cx="5763333" cy="6143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EE78B6D9-BDA2-724B-965C-B143D98BAEF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98937" y="2084989"/>
            <a:ext cx="5763333" cy="6143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504FCD33-06A1-1443-A688-17AD49FAAFA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98937" y="3108675"/>
            <a:ext cx="5763333" cy="6143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24FD5AAF-C7C0-9447-9EAC-E823D29FAB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98937" y="4132361"/>
            <a:ext cx="5763333" cy="6143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45" name="Text Placeholder 36">
            <a:extLst>
              <a:ext uri="{FF2B5EF4-FFF2-40B4-BE49-F238E27FC236}">
                <a16:creationId xmlns:a16="http://schemas.microsoft.com/office/drawing/2014/main" id="{DD12E56E-D49C-BB40-BD07-860E08A14F4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98937" y="5156047"/>
            <a:ext cx="5763333" cy="6143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922533-CE2B-6D4B-9848-8F841E429ED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83586" y="1061302"/>
            <a:ext cx="614363" cy="6143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CF0E94E-4D3D-6A44-9FEC-5673B95579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78610" y="2081558"/>
            <a:ext cx="614363" cy="6143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F0B6CB6-85CE-CA44-89D1-EFA6C50369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78611" y="4132361"/>
            <a:ext cx="614363" cy="6143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356ABAA4-6B5A-D142-962F-B6112A6BADA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78610" y="3112105"/>
            <a:ext cx="614363" cy="6143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319CFE5-510E-A74B-A583-A72AC0607D7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78612" y="5155891"/>
            <a:ext cx="614363" cy="6143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47871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5E64FA1-5E71-2242-AE26-8E406464FC8B}"/>
              </a:ext>
            </a:extLst>
          </p:cNvPr>
          <p:cNvSpPr txBox="1">
            <a:spLocks/>
          </p:cNvSpPr>
          <p:nvPr userDrawn="1"/>
        </p:nvSpPr>
        <p:spPr>
          <a:xfrm>
            <a:off x="533400" y="2"/>
            <a:ext cx="11125200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99D02249-38E1-AD4D-83C0-0930604105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" y="1036322"/>
            <a:ext cx="5562600" cy="5288278"/>
          </a:xfrm>
          <a:prstGeom prst="rect">
            <a:avLst/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Insert photo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DEAB88-9624-534F-8B58-0D7AEF5BA2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20050" y="2443146"/>
            <a:ext cx="5321490" cy="3885415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/>
              <a:t>Insert Text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9306069-0BF6-DA45-AC2B-56442CD31E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0050" y="1039966"/>
            <a:ext cx="5338550" cy="1127717"/>
          </a:xfrm>
          <a:prstGeom prst="rect">
            <a:avLst/>
          </a:prstGeom>
        </p:spPr>
        <p:txBody>
          <a:bodyPr lIns="0" rIns="0" anchor="b" anchorCtr="0"/>
          <a:lstStyle>
            <a:lvl1pPr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two line max</a:t>
            </a:r>
          </a:p>
        </p:txBody>
      </p:sp>
    </p:spTree>
    <p:extLst>
      <p:ext uri="{BB962C8B-B14F-4D97-AF65-F5344CB8AC3E}">
        <p14:creationId xmlns:p14="http://schemas.microsoft.com/office/powerpoint/2010/main" val="1957632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E294F5-B31F-F949-885F-9AF9B042D474}"/>
              </a:ext>
            </a:extLst>
          </p:cNvPr>
          <p:cNvSpPr txBox="1">
            <a:spLocks/>
          </p:cNvSpPr>
          <p:nvPr userDrawn="1"/>
        </p:nvSpPr>
        <p:spPr>
          <a:xfrm>
            <a:off x="533400" y="0"/>
            <a:ext cx="11125200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CB0B1B9B-2287-B248-B168-6ABD8FC40A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" y="533400"/>
            <a:ext cx="11125200" cy="6134100"/>
          </a:xfrm>
          <a:prstGeom prst="rect">
            <a:avLst/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2218746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4AD10D5-21EB-6D4C-BD5F-E6DEA38DC1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557" y="3429000"/>
            <a:ext cx="11125043" cy="5174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FIRST LAST, PH.D.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44B4FA4-5142-934F-93FF-A27F342957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557" y="4094479"/>
            <a:ext cx="11125043" cy="342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cap="all" baseline="0"/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/>
              <a:t>TITLE, UT CENTER FOR HEALTH COMMUNICATION</a:t>
            </a:r>
          </a:p>
        </p:txBody>
      </p:sp>
      <p:sp>
        <p:nvSpPr>
          <p:cNvPr id="17" name="Shape 697">
            <a:extLst>
              <a:ext uri="{FF2B5EF4-FFF2-40B4-BE49-F238E27FC236}">
                <a16:creationId xmlns:a16="http://schemas.microsoft.com/office/drawing/2014/main" id="{7B1453F8-E094-C244-9022-5407A071F67B}"/>
              </a:ext>
            </a:extLst>
          </p:cNvPr>
          <p:cNvSpPr txBox="1">
            <a:spLocks/>
          </p:cNvSpPr>
          <p:nvPr userDrawn="1"/>
        </p:nvSpPr>
        <p:spPr>
          <a:xfrm>
            <a:off x="3718322" y="6349099"/>
            <a:ext cx="1573239" cy="354301"/>
          </a:xfrm>
          <a:prstGeom prst="rect">
            <a:avLst/>
          </a:prstGeom>
          <a:noFill/>
          <a:ln>
            <a:noFill/>
          </a:ln>
        </p:spPr>
        <p:txBody>
          <a:bodyPr vert="horz" lIns="108833" tIns="54433" rIns="108833" bIns="54433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-93130">
              <a:spcBef>
                <a:spcPts val="0"/>
              </a:spcBef>
              <a:buClr>
                <a:schemeClr val="dk1"/>
              </a:buClr>
              <a:buSzPct val="50000"/>
            </a:pPr>
            <a:r>
              <a:rPr lang="en" sz="1100" b="1" cap="all" baseline="0">
                <a:solidFill>
                  <a:schemeClr val="accent1"/>
                </a:solidFill>
              </a:rPr>
              <a:t>/UTHEALTHCOMM</a:t>
            </a:r>
          </a:p>
        </p:txBody>
      </p:sp>
      <p:sp>
        <p:nvSpPr>
          <p:cNvPr id="18" name="Shape 697">
            <a:extLst>
              <a:ext uri="{FF2B5EF4-FFF2-40B4-BE49-F238E27FC236}">
                <a16:creationId xmlns:a16="http://schemas.microsoft.com/office/drawing/2014/main" id="{C0292193-6F00-2048-A4FC-3B19AA06ABA5}"/>
              </a:ext>
            </a:extLst>
          </p:cNvPr>
          <p:cNvSpPr txBox="1">
            <a:spLocks/>
          </p:cNvSpPr>
          <p:nvPr userDrawn="1"/>
        </p:nvSpPr>
        <p:spPr>
          <a:xfrm>
            <a:off x="5619496" y="6354799"/>
            <a:ext cx="1688437" cy="342901"/>
          </a:xfrm>
          <a:prstGeom prst="rect">
            <a:avLst/>
          </a:prstGeom>
          <a:noFill/>
          <a:ln>
            <a:noFill/>
          </a:ln>
        </p:spPr>
        <p:txBody>
          <a:bodyPr vert="horz" lIns="108833" tIns="54433" rIns="108833" bIns="54433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-93130">
              <a:spcBef>
                <a:spcPts val="0"/>
              </a:spcBef>
              <a:buClr>
                <a:schemeClr val="dk1"/>
              </a:buClr>
              <a:buSzPct val="50000"/>
            </a:pPr>
            <a:r>
              <a:rPr lang="en" sz="1100" b="1" cap="all" baseline="0">
                <a:solidFill>
                  <a:schemeClr val="accent1"/>
                </a:solidFill>
              </a:rPr>
              <a:t>@UTHEALTHCOMM</a:t>
            </a:r>
          </a:p>
        </p:txBody>
      </p:sp>
      <p:sp>
        <p:nvSpPr>
          <p:cNvPr id="19" name="Shape 697">
            <a:extLst>
              <a:ext uri="{FF2B5EF4-FFF2-40B4-BE49-F238E27FC236}">
                <a16:creationId xmlns:a16="http://schemas.microsoft.com/office/drawing/2014/main" id="{E4C441B6-7DC0-DE4F-8272-AAE70DFC7E17}"/>
              </a:ext>
            </a:extLst>
          </p:cNvPr>
          <p:cNvSpPr txBox="1">
            <a:spLocks/>
          </p:cNvSpPr>
          <p:nvPr userDrawn="1"/>
        </p:nvSpPr>
        <p:spPr>
          <a:xfrm>
            <a:off x="1473016" y="6354799"/>
            <a:ext cx="1931128" cy="342900"/>
          </a:xfrm>
          <a:prstGeom prst="rect">
            <a:avLst/>
          </a:prstGeom>
          <a:noFill/>
          <a:ln>
            <a:noFill/>
          </a:ln>
        </p:spPr>
        <p:txBody>
          <a:bodyPr vert="horz" lIns="108833" tIns="54433" rIns="108833" bIns="54433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-93130">
              <a:spcBef>
                <a:spcPts val="0"/>
              </a:spcBef>
              <a:buClr>
                <a:schemeClr val="dk1"/>
              </a:buClr>
              <a:buSzPct val="50000"/>
            </a:pPr>
            <a:r>
              <a:rPr lang="en" sz="1100" b="1" cap="all" baseline="0">
                <a:solidFill>
                  <a:schemeClr val="accent1"/>
                </a:solidFill>
              </a:rPr>
              <a:t>UTHEALTHCOMM.ORG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09E75B-8950-4646-B762-2EF09F73B60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440442" y="6366405"/>
            <a:ext cx="274320" cy="274299"/>
            <a:chOff x="6917513" y="5385461"/>
            <a:chExt cx="385526" cy="38549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830C244-2EB9-5A4D-93F9-CD9DD403BD49}"/>
                </a:ext>
              </a:extLst>
            </p:cNvPr>
            <p:cNvSpPr/>
            <p:nvPr userDrawn="1"/>
          </p:nvSpPr>
          <p:spPr>
            <a:xfrm>
              <a:off x="6970576" y="5438519"/>
              <a:ext cx="279400" cy="2793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0" name="Shape 2715">
              <a:extLst>
                <a:ext uri="{FF2B5EF4-FFF2-40B4-BE49-F238E27FC236}">
                  <a16:creationId xmlns:a16="http://schemas.microsoft.com/office/drawing/2014/main" id="{A39A9C36-1729-4A40-8E12-3DEBB092AB32}"/>
                </a:ext>
              </a:extLst>
            </p:cNvPr>
            <p:cNvSpPr/>
            <p:nvPr userDrawn="1"/>
          </p:nvSpPr>
          <p:spPr>
            <a:xfrm>
              <a:off x="6917513" y="5385461"/>
              <a:ext cx="385526" cy="385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40" y="7246"/>
                    <a:pt x="15108" y="7411"/>
                    <a:pt x="14650" y="7499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6" y="7236"/>
                  </a:cubicBezTo>
                  <a:cubicBezTo>
                    <a:pt x="6892" y="7529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1"/>
                    <a:pt x="7483" y="11638"/>
                  </a:cubicBezTo>
                  <a:cubicBezTo>
                    <a:pt x="7739" y="12426"/>
                    <a:pt x="8482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3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29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0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0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50214B-0C4A-2C4E-BE11-A2CC2E12CE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25878" y="6366405"/>
            <a:ext cx="274320" cy="274299"/>
            <a:chOff x="7756553" y="5385461"/>
            <a:chExt cx="385526" cy="38549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CC65F9-F3C7-AA47-A8B2-5C02BE1B0799}"/>
                </a:ext>
              </a:extLst>
            </p:cNvPr>
            <p:cNvSpPr/>
            <p:nvPr userDrawn="1"/>
          </p:nvSpPr>
          <p:spPr>
            <a:xfrm>
              <a:off x="7809616" y="5438519"/>
              <a:ext cx="279400" cy="2793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1" name="Shape 2716">
              <a:extLst>
                <a:ext uri="{FF2B5EF4-FFF2-40B4-BE49-F238E27FC236}">
                  <a16:creationId xmlns:a16="http://schemas.microsoft.com/office/drawing/2014/main" id="{1D7F6A53-4136-B34E-85E8-5A2453132B0E}"/>
                </a:ext>
              </a:extLst>
            </p:cNvPr>
            <p:cNvSpPr/>
            <p:nvPr userDrawn="1"/>
          </p:nvSpPr>
          <p:spPr>
            <a:xfrm>
              <a:off x="7756553" y="5385461"/>
              <a:ext cx="385526" cy="385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8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00"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69D4F4-8081-454C-B97F-4AE2FB539237}"/>
              </a:ext>
            </a:extLst>
          </p:cNvPr>
          <p:cNvCxnSpPr/>
          <p:nvPr userDrawn="1"/>
        </p:nvCxnSpPr>
        <p:spPr>
          <a:xfrm>
            <a:off x="533400" y="6127891"/>
            <a:ext cx="1112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DAE7E1A8-811D-4942-BABD-6A1A70376B1C}"/>
              </a:ext>
            </a:extLst>
          </p:cNvPr>
          <p:cNvSpPr txBox="1">
            <a:spLocks/>
          </p:cNvSpPr>
          <p:nvPr userDrawn="1"/>
        </p:nvSpPr>
        <p:spPr>
          <a:xfrm>
            <a:off x="533400" y="0"/>
            <a:ext cx="1112520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48ACAA-2ADE-AC46-9D04-96AB1D455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230" y="6427765"/>
            <a:ext cx="3218926" cy="19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31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ik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0E1A0-6F5A-6844-B4D2-8E21F28A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570" y="742691"/>
            <a:ext cx="3384030" cy="51394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102A7D-32C7-1542-AFDC-A6C8DA84EF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429000"/>
            <a:ext cx="7086285" cy="5174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MICHAEL MACKERT, PH.D.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84B355-E651-8144-A30B-08EA9EBBD5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4094479"/>
            <a:ext cx="6672263" cy="276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cap="all" baseline="0"/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/>
              <a:t>DIRECTOR, UT CENTER FOR HEALTH COMMUNICATION</a:t>
            </a:r>
          </a:p>
        </p:txBody>
      </p:sp>
      <p:sp>
        <p:nvSpPr>
          <p:cNvPr id="24" name="Shape 697">
            <a:extLst>
              <a:ext uri="{FF2B5EF4-FFF2-40B4-BE49-F238E27FC236}">
                <a16:creationId xmlns:a16="http://schemas.microsoft.com/office/drawing/2014/main" id="{8707D6F1-847B-DB43-A1DD-6C02797DA4D4}"/>
              </a:ext>
            </a:extLst>
          </p:cNvPr>
          <p:cNvSpPr txBox="1">
            <a:spLocks/>
          </p:cNvSpPr>
          <p:nvPr userDrawn="1"/>
        </p:nvSpPr>
        <p:spPr>
          <a:xfrm>
            <a:off x="3605439" y="6353213"/>
            <a:ext cx="1065230" cy="354287"/>
          </a:xfrm>
          <a:prstGeom prst="rect">
            <a:avLst/>
          </a:prstGeom>
          <a:noFill/>
          <a:ln>
            <a:noFill/>
          </a:ln>
        </p:spPr>
        <p:txBody>
          <a:bodyPr vert="horz" lIns="108833" tIns="54433" rIns="108833" bIns="54433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-93130">
              <a:spcBef>
                <a:spcPts val="0"/>
              </a:spcBef>
              <a:buClr>
                <a:schemeClr val="dk1"/>
              </a:buClr>
              <a:buSzPct val="50000"/>
            </a:pPr>
            <a:r>
              <a:rPr lang="en" sz="1100" b="1" cap="all" baseline="0">
                <a:solidFill>
                  <a:schemeClr val="accent1"/>
                </a:solidFill>
              </a:rPr>
              <a:t>@mackert</a:t>
            </a:r>
          </a:p>
        </p:txBody>
      </p:sp>
      <p:sp>
        <p:nvSpPr>
          <p:cNvPr id="28" name="Shape 697">
            <a:extLst>
              <a:ext uri="{FF2B5EF4-FFF2-40B4-BE49-F238E27FC236}">
                <a16:creationId xmlns:a16="http://schemas.microsoft.com/office/drawing/2014/main" id="{FA3CA499-4AC8-3446-A8A6-A53D007CD096}"/>
              </a:ext>
            </a:extLst>
          </p:cNvPr>
          <p:cNvSpPr txBox="1">
            <a:spLocks/>
          </p:cNvSpPr>
          <p:nvPr userDrawn="1"/>
        </p:nvSpPr>
        <p:spPr>
          <a:xfrm>
            <a:off x="1188334" y="6353213"/>
            <a:ext cx="2136031" cy="342901"/>
          </a:xfrm>
          <a:prstGeom prst="rect">
            <a:avLst/>
          </a:prstGeom>
          <a:noFill/>
          <a:ln>
            <a:noFill/>
          </a:ln>
        </p:spPr>
        <p:txBody>
          <a:bodyPr vert="horz" lIns="108833" tIns="54433" rIns="108833" bIns="54433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-93130" algn="ctr">
              <a:spcBef>
                <a:spcPts val="0"/>
              </a:spcBef>
              <a:buClr>
                <a:schemeClr val="dk1"/>
              </a:buClr>
              <a:buSzPct val="50000"/>
            </a:pPr>
            <a:r>
              <a:rPr lang="en" sz="1100" b="1" cap="all" baseline="0">
                <a:solidFill>
                  <a:schemeClr val="accent1"/>
                </a:solidFill>
              </a:rPr>
              <a:t>mackert@utexas.edu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26492DC-F6DC-1543-8F15-9C0A9AA0C1CB}"/>
              </a:ext>
            </a:extLst>
          </p:cNvPr>
          <p:cNvCxnSpPr/>
          <p:nvPr userDrawn="1"/>
        </p:nvCxnSpPr>
        <p:spPr>
          <a:xfrm>
            <a:off x="533400" y="6127891"/>
            <a:ext cx="1112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hape 697">
            <a:extLst>
              <a:ext uri="{FF2B5EF4-FFF2-40B4-BE49-F238E27FC236}">
                <a16:creationId xmlns:a16="http://schemas.microsoft.com/office/drawing/2014/main" id="{76498118-B857-DD43-BDD2-FC95945590F8}"/>
              </a:ext>
            </a:extLst>
          </p:cNvPr>
          <p:cNvSpPr txBox="1">
            <a:spLocks/>
          </p:cNvSpPr>
          <p:nvPr userDrawn="1"/>
        </p:nvSpPr>
        <p:spPr>
          <a:xfrm>
            <a:off x="4951743" y="6353212"/>
            <a:ext cx="1818478" cy="354257"/>
          </a:xfrm>
          <a:prstGeom prst="rect">
            <a:avLst/>
          </a:prstGeom>
          <a:noFill/>
          <a:ln>
            <a:noFill/>
          </a:ln>
        </p:spPr>
        <p:txBody>
          <a:bodyPr vert="horz" lIns="108833" tIns="54433" rIns="108833" bIns="54433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-93130">
              <a:spcBef>
                <a:spcPts val="0"/>
              </a:spcBef>
              <a:buClr>
                <a:schemeClr val="dk1"/>
              </a:buClr>
              <a:buSzPct val="50000"/>
            </a:pPr>
            <a:r>
              <a:rPr lang="en" sz="1100" b="1" cap="all" baseline="0">
                <a:solidFill>
                  <a:schemeClr val="accent1"/>
                </a:solidFill>
              </a:rPr>
              <a:t>UTHEALTHCOMM.ORG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9207CB-13A0-1240-BFF5-03844E42784F}"/>
              </a:ext>
            </a:extLst>
          </p:cNvPr>
          <p:cNvGrpSpPr/>
          <p:nvPr userDrawn="1"/>
        </p:nvGrpSpPr>
        <p:grpSpPr>
          <a:xfrm>
            <a:off x="9098052" y="6353213"/>
            <a:ext cx="1867491" cy="342901"/>
            <a:chOff x="9363228" y="6328429"/>
            <a:chExt cx="1867491" cy="342901"/>
          </a:xfrm>
        </p:grpSpPr>
        <p:sp>
          <p:nvSpPr>
            <p:cNvPr id="33" name="Shape 697">
              <a:extLst>
                <a:ext uri="{FF2B5EF4-FFF2-40B4-BE49-F238E27FC236}">
                  <a16:creationId xmlns:a16="http://schemas.microsoft.com/office/drawing/2014/main" id="{11121826-3BA0-CD4E-9E0F-16F4620C85B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542282" y="6328429"/>
              <a:ext cx="1688437" cy="34290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08833" tIns="54433" rIns="108833" bIns="54433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indent="-93130">
                <a:spcBef>
                  <a:spcPts val="0"/>
                </a:spcBef>
                <a:buClr>
                  <a:schemeClr val="dk1"/>
                </a:buClr>
                <a:buSzPct val="50000"/>
              </a:pPr>
              <a:r>
                <a:rPr lang="en" sz="1100" b="1" cap="all" baseline="0">
                  <a:solidFill>
                    <a:schemeClr val="accent1"/>
                  </a:solidFill>
                </a:rPr>
                <a:t>@UTHEALTHCOMM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6C9D11B-B3AE-044A-BDCF-220C8ED27B99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363228" y="6362730"/>
              <a:ext cx="274320" cy="274299"/>
              <a:chOff x="6917513" y="5385461"/>
              <a:chExt cx="385526" cy="38549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9B7C3C4-408F-4845-B5C8-D51490206DD5}"/>
                  </a:ext>
                </a:extLst>
              </p:cNvPr>
              <p:cNvSpPr/>
              <p:nvPr userDrawn="1"/>
            </p:nvSpPr>
            <p:spPr>
              <a:xfrm>
                <a:off x="6970576" y="5438519"/>
                <a:ext cx="279400" cy="2793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7" name="Shape 2715">
                <a:extLst>
                  <a:ext uri="{FF2B5EF4-FFF2-40B4-BE49-F238E27FC236}">
                    <a16:creationId xmlns:a16="http://schemas.microsoft.com/office/drawing/2014/main" id="{B018877F-6CBA-4542-86D1-1B71E35E022D}"/>
                  </a:ext>
                </a:extLst>
              </p:cNvPr>
              <p:cNvSpPr/>
              <p:nvPr userDrawn="1"/>
            </p:nvSpPr>
            <p:spPr>
              <a:xfrm>
                <a:off x="6917513" y="5385461"/>
                <a:ext cx="385526" cy="385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9636"/>
                    </a:moveTo>
                    <a:cubicBezTo>
                      <a:pt x="20618" y="20179"/>
                      <a:pt x="20178" y="20618"/>
                      <a:pt x="19636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2" y="982"/>
                      <a:pt x="1964" y="982"/>
                    </a:cubicBezTo>
                    <a:lnTo>
                      <a:pt x="19636" y="982"/>
                    </a:lnTo>
                    <a:cubicBezTo>
                      <a:pt x="20178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15929" y="7018"/>
                    </a:moveTo>
                    <a:cubicBezTo>
                      <a:pt x="15540" y="7246"/>
                      <a:pt x="15108" y="7411"/>
                      <a:pt x="14650" y="7499"/>
                    </a:cubicBezTo>
                    <a:cubicBezTo>
                      <a:pt x="14282" y="7114"/>
                      <a:pt x="13759" y="6874"/>
                      <a:pt x="13180" y="6874"/>
                    </a:cubicBezTo>
                    <a:cubicBezTo>
                      <a:pt x="12067" y="6874"/>
                      <a:pt x="11165" y="7762"/>
                      <a:pt x="11165" y="8856"/>
                    </a:cubicBezTo>
                    <a:cubicBezTo>
                      <a:pt x="11165" y="9011"/>
                      <a:pt x="11183" y="9162"/>
                      <a:pt x="11217" y="9308"/>
                    </a:cubicBezTo>
                    <a:cubicBezTo>
                      <a:pt x="9543" y="9225"/>
                      <a:pt x="8059" y="8436"/>
                      <a:pt x="7066" y="7236"/>
                    </a:cubicBezTo>
                    <a:cubicBezTo>
                      <a:pt x="6892" y="7529"/>
                      <a:pt x="6793" y="7870"/>
                      <a:pt x="6793" y="8233"/>
                    </a:cubicBezTo>
                    <a:cubicBezTo>
                      <a:pt x="6793" y="8921"/>
                      <a:pt x="7148" y="9528"/>
                      <a:pt x="7689" y="9883"/>
                    </a:cubicBezTo>
                    <a:cubicBezTo>
                      <a:pt x="7359" y="9873"/>
                      <a:pt x="7048" y="9784"/>
                      <a:pt x="6777" y="9635"/>
                    </a:cubicBezTo>
                    <a:cubicBezTo>
                      <a:pt x="6776" y="9644"/>
                      <a:pt x="6776" y="9652"/>
                      <a:pt x="6776" y="9660"/>
                    </a:cubicBezTo>
                    <a:cubicBezTo>
                      <a:pt x="6776" y="10621"/>
                      <a:pt x="7471" y="11422"/>
                      <a:pt x="8392" y="11604"/>
                    </a:cubicBezTo>
                    <a:cubicBezTo>
                      <a:pt x="8223" y="11650"/>
                      <a:pt x="8045" y="11673"/>
                      <a:pt x="7861" y="11673"/>
                    </a:cubicBezTo>
                    <a:cubicBezTo>
                      <a:pt x="7732" y="11673"/>
                      <a:pt x="7606" y="11661"/>
                      <a:pt x="7483" y="11638"/>
                    </a:cubicBezTo>
                    <a:cubicBezTo>
                      <a:pt x="7739" y="12426"/>
                      <a:pt x="8482" y="12999"/>
                      <a:pt x="9364" y="13015"/>
                    </a:cubicBezTo>
                    <a:cubicBezTo>
                      <a:pt x="8674" y="13547"/>
                      <a:pt x="7806" y="13863"/>
                      <a:pt x="6862" y="13863"/>
                    </a:cubicBezTo>
                    <a:cubicBezTo>
                      <a:pt x="6699" y="13863"/>
                      <a:pt x="6539" y="13855"/>
                      <a:pt x="6382" y="13837"/>
                    </a:cubicBezTo>
                    <a:cubicBezTo>
                      <a:pt x="7273" y="14398"/>
                      <a:pt x="8332" y="14727"/>
                      <a:pt x="9470" y="14727"/>
                    </a:cubicBezTo>
                    <a:cubicBezTo>
                      <a:pt x="13174" y="14727"/>
                      <a:pt x="15200" y="11706"/>
                      <a:pt x="15200" y="9086"/>
                    </a:cubicBezTo>
                    <a:cubicBezTo>
                      <a:pt x="15200" y="9000"/>
                      <a:pt x="15199" y="8914"/>
                      <a:pt x="15195" y="8829"/>
                    </a:cubicBezTo>
                    <a:cubicBezTo>
                      <a:pt x="15588" y="8550"/>
                      <a:pt x="15930" y="8201"/>
                      <a:pt x="16200" y="7804"/>
                    </a:cubicBezTo>
                    <a:cubicBezTo>
                      <a:pt x="15839" y="7960"/>
                      <a:pt x="15451" y="8067"/>
                      <a:pt x="15043" y="8115"/>
                    </a:cubicBezTo>
                    <a:cubicBezTo>
                      <a:pt x="15459" y="7870"/>
                      <a:pt x="15778" y="7482"/>
                      <a:pt x="15929" y="7018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9" tIns="19049" rIns="19049" bIns="19049" anchor="ctr"/>
              <a:lstStyle/>
              <a:p>
                <a:pPr algn="ctr" defTabSz="22858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0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28CAE7-B8EC-D348-B487-0422D1915776}"/>
              </a:ext>
            </a:extLst>
          </p:cNvPr>
          <p:cNvGrpSpPr/>
          <p:nvPr userDrawn="1"/>
        </p:nvGrpSpPr>
        <p:grpSpPr>
          <a:xfrm>
            <a:off x="7051295" y="6347513"/>
            <a:ext cx="1765683" cy="354301"/>
            <a:chOff x="7448664" y="6322729"/>
            <a:chExt cx="1765683" cy="354301"/>
          </a:xfrm>
        </p:grpSpPr>
        <p:sp>
          <p:nvSpPr>
            <p:cNvPr id="32" name="Shape 697">
              <a:extLst>
                <a:ext uri="{FF2B5EF4-FFF2-40B4-BE49-F238E27FC236}">
                  <a16:creationId xmlns:a16="http://schemas.microsoft.com/office/drawing/2014/main" id="{CC7F70D8-5FDB-B842-807E-84B203D2B6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41108" y="6322729"/>
              <a:ext cx="1573239" cy="35430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08833" tIns="54433" rIns="108833" bIns="54433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indent="-93130">
                <a:spcBef>
                  <a:spcPts val="0"/>
                </a:spcBef>
                <a:buClr>
                  <a:schemeClr val="dk1"/>
                </a:buClr>
                <a:buSzPct val="50000"/>
              </a:pPr>
              <a:r>
                <a:rPr lang="en" sz="1100" b="1" cap="all" baseline="0">
                  <a:solidFill>
                    <a:schemeClr val="accent1"/>
                  </a:solidFill>
                </a:rPr>
                <a:t>/UTHEALTHCOMM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A6D4F7A-0455-EB44-9152-9FA9C6D53C9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7448664" y="6362730"/>
              <a:ext cx="274320" cy="274299"/>
              <a:chOff x="7756553" y="5385461"/>
              <a:chExt cx="385526" cy="385496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5CC70A4-7110-BA46-B7AB-CECC903A9F28}"/>
                  </a:ext>
                </a:extLst>
              </p:cNvPr>
              <p:cNvSpPr/>
              <p:nvPr userDrawn="1"/>
            </p:nvSpPr>
            <p:spPr>
              <a:xfrm>
                <a:off x="7809616" y="5438519"/>
                <a:ext cx="279400" cy="2793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0" name="Shape 2716">
                <a:extLst>
                  <a:ext uri="{FF2B5EF4-FFF2-40B4-BE49-F238E27FC236}">
                    <a16:creationId xmlns:a16="http://schemas.microsoft.com/office/drawing/2014/main" id="{7CF770C1-239C-3A43-B24A-62F2E727A830}"/>
                  </a:ext>
                </a:extLst>
              </p:cNvPr>
              <p:cNvSpPr/>
              <p:nvPr userDrawn="1"/>
            </p:nvSpPr>
            <p:spPr>
              <a:xfrm>
                <a:off x="7756553" y="5385461"/>
                <a:ext cx="385526" cy="385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6" y="8468"/>
                    </a:moveTo>
                    <a:cubicBezTo>
                      <a:pt x="11776" y="8071"/>
                      <a:pt x="11817" y="7858"/>
                      <a:pt x="12428" y="7858"/>
                    </a:cubicBezTo>
                    <a:lnTo>
                      <a:pt x="13245" y="7858"/>
                    </a:lnTo>
                    <a:lnTo>
                      <a:pt x="13245" y="6381"/>
                    </a:lnTo>
                    <a:lnTo>
                      <a:pt x="11938" y="6381"/>
                    </a:lnTo>
                    <a:cubicBezTo>
                      <a:pt x="10368" y="6381"/>
                      <a:pt x="9816" y="7120"/>
                      <a:pt x="9816" y="8363"/>
                    </a:cubicBezTo>
                    <a:lnTo>
                      <a:pt x="9816" y="9322"/>
                    </a:lnTo>
                    <a:lnTo>
                      <a:pt x="8837" y="9322"/>
                    </a:lnTo>
                    <a:lnTo>
                      <a:pt x="8837" y="10800"/>
                    </a:lnTo>
                    <a:lnTo>
                      <a:pt x="9816" y="10800"/>
                    </a:lnTo>
                    <a:lnTo>
                      <a:pt x="9816" y="15219"/>
                    </a:lnTo>
                    <a:lnTo>
                      <a:pt x="11774" y="15219"/>
                    </a:lnTo>
                    <a:lnTo>
                      <a:pt x="11774" y="10800"/>
                    </a:lnTo>
                    <a:lnTo>
                      <a:pt x="13081" y="10800"/>
                    </a:lnTo>
                    <a:lnTo>
                      <a:pt x="13254" y="9322"/>
                    </a:lnTo>
                    <a:lnTo>
                      <a:pt x="11774" y="9322"/>
                    </a:lnTo>
                    <a:cubicBezTo>
                      <a:pt x="11774" y="9322"/>
                      <a:pt x="11776" y="8468"/>
                      <a:pt x="11776" y="8468"/>
                    </a:cubicBezTo>
                    <a:close/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2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9" tIns="19049" rIns="19049" bIns="19049" anchor="ctr"/>
              <a:lstStyle/>
              <a:p>
                <a:pPr algn="ctr" defTabSz="22858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00"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2776D156-BAFF-6046-B158-FA7F213D9CE6}"/>
              </a:ext>
            </a:extLst>
          </p:cNvPr>
          <p:cNvSpPr txBox="1">
            <a:spLocks/>
          </p:cNvSpPr>
          <p:nvPr userDrawn="1"/>
        </p:nvSpPr>
        <p:spPr>
          <a:xfrm>
            <a:off x="533400" y="0"/>
            <a:ext cx="1112520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F4C52-E553-0E47-929B-A5FD167E48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4518964"/>
            <a:ext cx="4291256" cy="732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indent="0">
              <a:buNone/>
            </a:pPr>
            <a:r>
              <a:rPr lang="en-US" sz="1500"/>
              <a:t>If the highest aim of a captain were to preserve his ship, he would keep it in port forever.</a:t>
            </a:r>
            <a:br>
              <a:rPr lang="en-US" sz="1500"/>
            </a:br>
            <a:r>
              <a:rPr lang="en-US" sz="1500" i="1"/>
              <a:t>-Thomas Aquinas</a:t>
            </a:r>
          </a:p>
        </p:txBody>
      </p:sp>
    </p:spTree>
    <p:extLst>
      <p:ext uri="{BB962C8B-B14F-4D97-AF65-F5344CB8AC3E}">
        <p14:creationId xmlns:p14="http://schemas.microsoft.com/office/powerpoint/2010/main" val="281527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Health Commun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73087BC9-611C-0147-99BE-C20A0A1CDC82}"/>
              </a:ext>
            </a:extLst>
          </p:cNvPr>
          <p:cNvSpPr txBox="1">
            <a:spLocks/>
          </p:cNvSpPr>
          <p:nvPr userDrawn="1"/>
        </p:nvSpPr>
        <p:spPr>
          <a:xfrm>
            <a:off x="533400" y="0"/>
            <a:ext cx="11125200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5AE9D2-E897-3741-BEBC-80D1511B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878" y="523431"/>
            <a:ext cx="11119660" cy="61341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B8AB91-BB63-D042-9DFD-8225781132F8}"/>
              </a:ext>
            </a:extLst>
          </p:cNvPr>
          <p:cNvSpPr/>
          <p:nvPr userDrawn="1"/>
        </p:nvSpPr>
        <p:spPr>
          <a:xfrm>
            <a:off x="545878" y="523431"/>
            <a:ext cx="11119660" cy="61341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88A3A74-C23C-4744-BB51-D3B6BD96B989}"/>
              </a:ext>
            </a:extLst>
          </p:cNvPr>
          <p:cNvSpPr txBox="1">
            <a:spLocks/>
          </p:cNvSpPr>
          <p:nvPr userDrawn="1"/>
        </p:nvSpPr>
        <p:spPr>
          <a:xfrm>
            <a:off x="3398533" y="3687463"/>
            <a:ext cx="5414350" cy="1211343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fontAlgn="auto" latinLnBrk="0" hangingPunct="1">
              <a:lnSpc>
                <a:spcPts val="38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b="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+mn-lt"/>
              </a:rPr>
              <a:t>Health communication is the </a:t>
            </a:r>
            <a:r>
              <a:rPr lang="en-US" b="1"/>
              <a:t>science and art </a:t>
            </a:r>
            <a:r>
              <a:rPr lang="en-US">
                <a:latin typeface="+mn-lt"/>
              </a:rPr>
              <a:t>of using communication to advance the health and well-being of people and populations.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1AD374D-23E7-FB43-99EB-380372102EAD}"/>
              </a:ext>
            </a:extLst>
          </p:cNvPr>
          <p:cNvSpPr txBox="1">
            <a:spLocks/>
          </p:cNvSpPr>
          <p:nvPr userDrawn="1"/>
        </p:nvSpPr>
        <p:spPr>
          <a:xfrm>
            <a:off x="3398533" y="2300826"/>
            <a:ext cx="5414350" cy="1055116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>
                <a:solidFill>
                  <a:schemeClr val="bg1"/>
                </a:solidFill>
                <a:latin typeface="+mj-lt"/>
              </a:rPr>
              <a:t>WHAT IS </a:t>
            </a:r>
            <a:r>
              <a:rPr lang="en-GB" b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HEALTH</a:t>
            </a:r>
            <a:br>
              <a:rPr lang="en-GB" b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r>
              <a:rPr lang="en-GB" b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COMMUNICATION?</a:t>
            </a:r>
          </a:p>
        </p:txBody>
      </p:sp>
    </p:spTree>
    <p:extLst>
      <p:ext uri="{BB962C8B-B14F-4D97-AF65-F5344CB8AC3E}">
        <p14:creationId xmlns:p14="http://schemas.microsoft.com/office/powerpoint/2010/main" val="362744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AE7D84A-CE51-854D-9C84-CD477010FD95}"/>
              </a:ext>
            </a:extLst>
          </p:cNvPr>
          <p:cNvSpPr txBox="1">
            <a:spLocks/>
          </p:cNvSpPr>
          <p:nvPr userDrawn="1"/>
        </p:nvSpPr>
        <p:spPr>
          <a:xfrm>
            <a:off x="533400" y="0"/>
            <a:ext cx="11125200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3200947-5924-B745-B667-F71657224A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65776" y="533400"/>
            <a:ext cx="6592824" cy="5791200"/>
          </a:xfrm>
          <a:prstGeom prst="rect">
            <a:avLst/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Insert photo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B4D6FE-5CF1-8946-B589-76BB7B7AEA05}"/>
              </a:ext>
            </a:extLst>
          </p:cNvPr>
          <p:cNvSpPr txBox="1"/>
          <p:nvPr userDrawn="1"/>
        </p:nvSpPr>
        <p:spPr>
          <a:xfrm>
            <a:off x="533400" y="1607710"/>
            <a:ext cx="4223795" cy="109376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ts val="3820"/>
              </a:lnSpc>
            </a:pPr>
            <a:r>
              <a:rPr lang="en-GB" sz="3600">
                <a:solidFill>
                  <a:schemeClr val="tx2"/>
                </a:solidFill>
                <a:latin typeface="+mj-lt"/>
              </a:rPr>
              <a:t>OUR </a:t>
            </a:r>
          </a:p>
          <a:p>
            <a:pPr>
              <a:lnSpc>
                <a:spcPts val="3820"/>
              </a:lnSpc>
            </a:pPr>
            <a:r>
              <a:rPr lang="en-GB" sz="3600">
                <a:solidFill>
                  <a:schemeClr val="tx2"/>
                </a:solidFill>
                <a:latin typeface="+mj-lt"/>
              </a:rPr>
              <a:t>MISSION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D98204-577B-D446-8DA6-145EF7262AC6}"/>
              </a:ext>
            </a:extLst>
          </p:cNvPr>
          <p:cNvSpPr txBox="1"/>
          <p:nvPr userDrawn="1"/>
        </p:nvSpPr>
        <p:spPr>
          <a:xfrm>
            <a:off x="533400" y="2898240"/>
            <a:ext cx="42237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Our people have</a:t>
            </a:r>
            <a:r>
              <a:rPr lang="en-US" sz="1600" b="1">
                <a:solidFill>
                  <a:schemeClr val="tx1"/>
                </a:solidFill>
              </a:rPr>
              <a:t> broad and deep communication expertise</a:t>
            </a:r>
            <a:r>
              <a:rPr lang="en-US" sz="1600">
                <a:solidFill>
                  <a:schemeClr val="tx1"/>
                </a:solidFill>
              </a:rPr>
              <a:t> that allows our Center to lead the creation of </a:t>
            </a:r>
            <a:r>
              <a:rPr lang="en-US" sz="1600" b="1">
                <a:solidFill>
                  <a:schemeClr val="tx1"/>
                </a:solidFill>
              </a:rPr>
              <a:t>evidence-based health communication</a:t>
            </a:r>
            <a:r>
              <a:rPr lang="en-US" sz="1600">
                <a:solidFill>
                  <a:schemeClr val="tx1"/>
                </a:solidFill>
              </a:rPr>
              <a:t> scholarship, education, and practice.</a:t>
            </a:r>
          </a:p>
          <a:p>
            <a:endParaRPr lang="en-US" sz="1600">
              <a:solidFill>
                <a:schemeClr val="tx1"/>
              </a:solidFill>
            </a:endParaRPr>
          </a:p>
          <a:p>
            <a:r>
              <a:rPr lang="en-US" sz="1600">
                <a:solidFill>
                  <a:schemeClr val="tx1"/>
                </a:solidFill>
              </a:rPr>
              <a:t>Our interdisciplinary group of scholars embraces opportunities to use communication to improve the health</a:t>
            </a:r>
            <a:br>
              <a:rPr lang="en-US" sz="1600">
                <a:solidFill>
                  <a:schemeClr val="tx1"/>
                </a:solidFill>
              </a:rPr>
            </a:br>
            <a:r>
              <a:rPr lang="en-US" sz="1600">
                <a:solidFill>
                  <a:schemeClr val="tx1"/>
                </a:solidFill>
              </a:rPr>
              <a:t>of people around the globe.</a:t>
            </a:r>
          </a:p>
        </p:txBody>
      </p:sp>
    </p:spTree>
    <p:extLst>
      <p:ext uri="{BB962C8B-B14F-4D97-AF65-F5344CB8AC3E}">
        <p14:creationId xmlns:p14="http://schemas.microsoft.com/office/powerpoint/2010/main" val="1936895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AE7D84A-CE51-854D-9C84-CD477010FD95}"/>
              </a:ext>
            </a:extLst>
          </p:cNvPr>
          <p:cNvSpPr txBox="1">
            <a:spLocks/>
          </p:cNvSpPr>
          <p:nvPr userDrawn="1"/>
        </p:nvSpPr>
        <p:spPr>
          <a:xfrm>
            <a:off x="533400" y="0"/>
            <a:ext cx="11125200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0E84C-A6BF-2442-9F03-D19710C97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278" y="3141298"/>
            <a:ext cx="3024553" cy="938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E876D0-37DA-DB47-846F-33FD0ACC34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31323" y="3141298"/>
            <a:ext cx="3247292" cy="938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29F7A47-9737-884C-A795-F3FEA11241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7171" y="3141297"/>
            <a:ext cx="2878017" cy="938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7A2F2C-1D99-2E4E-B476-FB492EF855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4364" y="2503978"/>
            <a:ext cx="3543300" cy="5205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4200" cap="all" baseline="0">
                <a:solidFill>
                  <a:schemeClr val="accent3"/>
                </a:solidFill>
                <a:latin typeface="+mj-lt"/>
              </a:defRPr>
            </a:lvl2pPr>
            <a:lvl3pPr marL="914400" indent="0">
              <a:buNone/>
              <a:defRPr sz="4200" cap="all" baseline="0">
                <a:solidFill>
                  <a:schemeClr val="accent3"/>
                </a:solidFill>
                <a:latin typeface="+mj-lt"/>
              </a:defRPr>
            </a:lvl3pPr>
            <a:lvl4pPr marL="1371600" indent="0">
              <a:buNone/>
              <a:defRPr sz="4200" cap="all" baseline="0">
                <a:solidFill>
                  <a:schemeClr val="accent3"/>
                </a:solidFill>
                <a:latin typeface="+mj-lt"/>
              </a:defRPr>
            </a:lvl4pPr>
            <a:lvl5pPr marL="1828800" indent="0">
              <a:buNone/>
              <a:defRPr sz="4200" cap="all" baseline="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Research.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F47AB2C-4651-BA41-8633-4550A5B75C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4339" y="2503978"/>
            <a:ext cx="3525958" cy="5205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4200" cap="all" baseline="0">
                <a:solidFill>
                  <a:schemeClr val="accent3"/>
                </a:solidFill>
                <a:latin typeface="+mj-lt"/>
              </a:defRPr>
            </a:lvl2pPr>
            <a:lvl3pPr marL="914400" indent="0">
              <a:buNone/>
              <a:defRPr sz="4200" cap="all" baseline="0">
                <a:solidFill>
                  <a:schemeClr val="accent3"/>
                </a:solidFill>
                <a:latin typeface="+mj-lt"/>
              </a:defRPr>
            </a:lvl3pPr>
            <a:lvl4pPr marL="1371600" indent="0">
              <a:buNone/>
              <a:defRPr sz="4200" cap="all" baseline="0">
                <a:solidFill>
                  <a:schemeClr val="accent3"/>
                </a:solidFill>
                <a:latin typeface="+mj-lt"/>
              </a:defRPr>
            </a:lvl4pPr>
            <a:lvl5pPr marL="1828800" indent="0">
              <a:buNone/>
              <a:defRPr sz="4200" cap="all" baseline="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practice.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39DC260E-59AF-5743-811D-A54DAB4BE3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21" y="2503978"/>
            <a:ext cx="3525958" cy="5205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4200" cap="all" baseline="0">
                <a:solidFill>
                  <a:schemeClr val="accent3"/>
                </a:solidFill>
                <a:latin typeface="+mj-lt"/>
              </a:defRPr>
            </a:lvl2pPr>
            <a:lvl3pPr marL="914400" indent="0">
              <a:buNone/>
              <a:defRPr sz="4200" cap="all" baseline="0">
                <a:solidFill>
                  <a:schemeClr val="accent3"/>
                </a:solidFill>
                <a:latin typeface="+mj-lt"/>
              </a:defRPr>
            </a:lvl3pPr>
            <a:lvl4pPr marL="1371600" indent="0">
              <a:buNone/>
              <a:defRPr sz="4200" cap="all" baseline="0">
                <a:solidFill>
                  <a:schemeClr val="accent3"/>
                </a:solidFill>
                <a:latin typeface="+mj-lt"/>
              </a:defRPr>
            </a:lvl4pPr>
            <a:lvl5pPr marL="1828800" indent="0">
              <a:buNone/>
              <a:defRPr sz="4200" cap="all" baseline="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Education.</a:t>
            </a:r>
          </a:p>
        </p:txBody>
      </p:sp>
    </p:spTree>
    <p:extLst>
      <p:ext uri="{BB962C8B-B14F-4D97-AF65-F5344CB8AC3E}">
        <p14:creationId xmlns:p14="http://schemas.microsoft.com/office/powerpoint/2010/main" val="2627244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AE7D84A-CE51-854D-9C84-CD477010FD95}"/>
              </a:ext>
            </a:extLst>
          </p:cNvPr>
          <p:cNvSpPr txBox="1">
            <a:spLocks/>
          </p:cNvSpPr>
          <p:nvPr userDrawn="1"/>
        </p:nvSpPr>
        <p:spPr>
          <a:xfrm>
            <a:off x="533400" y="0"/>
            <a:ext cx="11125200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1FC8B2-7C22-714E-A7EB-A4019B0080D7}"/>
              </a:ext>
            </a:extLst>
          </p:cNvPr>
          <p:cNvSpPr/>
          <p:nvPr userDrawn="1"/>
        </p:nvSpPr>
        <p:spPr>
          <a:xfrm>
            <a:off x="896792" y="2361572"/>
            <a:ext cx="2134855" cy="2134855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E00084-C525-8340-A855-5141EC17856C}"/>
              </a:ext>
            </a:extLst>
          </p:cNvPr>
          <p:cNvSpPr/>
          <p:nvPr userDrawn="1"/>
        </p:nvSpPr>
        <p:spPr>
          <a:xfrm>
            <a:off x="3652496" y="2361572"/>
            <a:ext cx="2134855" cy="2134855"/>
          </a:xfrm>
          <a:prstGeom prst="ellipse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C1AD2D-432D-4D48-8AD5-7E67AA0E765C}"/>
              </a:ext>
            </a:extLst>
          </p:cNvPr>
          <p:cNvSpPr/>
          <p:nvPr userDrawn="1"/>
        </p:nvSpPr>
        <p:spPr>
          <a:xfrm>
            <a:off x="6409343" y="2361572"/>
            <a:ext cx="2134855" cy="2134855"/>
          </a:xfrm>
          <a:prstGeom prst="ellipse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91A261-38CF-E641-9620-36A82B2F4FE1}"/>
              </a:ext>
            </a:extLst>
          </p:cNvPr>
          <p:cNvSpPr/>
          <p:nvPr userDrawn="1"/>
        </p:nvSpPr>
        <p:spPr>
          <a:xfrm>
            <a:off x="9166191" y="2361572"/>
            <a:ext cx="2134855" cy="2134855"/>
          </a:xfrm>
          <a:prstGeom prst="ellipse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FF23BD-FBD0-9441-BE6E-36C3907F6F3D}"/>
              </a:ext>
            </a:extLst>
          </p:cNvPr>
          <p:cNvSpPr/>
          <p:nvPr userDrawn="1"/>
        </p:nvSpPr>
        <p:spPr>
          <a:xfrm>
            <a:off x="1100244" y="2565025"/>
            <a:ext cx="1727949" cy="17279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49C814-5199-0C48-B8B9-2E0661548207}"/>
              </a:ext>
            </a:extLst>
          </p:cNvPr>
          <p:cNvSpPr/>
          <p:nvPr userDrawn="1"/>
        </p:nvSpPr>
        <p:spPr>
          <a:xfrm>
            <a:off x="3855948" y="2565025"/>
            <a:ext cx="1727949" cy="172794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731BD2-846C-0444-88F9-0250A3DF6060}"/>
              </a:ext>
            </a:extLst>
          </p:cNvPr>
          <p:cNvSpPr/>
          <p:nvPr userDrawn="1"/>
        </p:nvSpPr>
        <p:spPr>
          <a:xfrm>
            <a:off x="6626480" y="2565025"/>
            <a:ext cx="1727949" cy="17279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A05F25-38D7-6941-BB38-BF6CC10C6CAF}"/>
              </a:ext>
            </a:extLst>
          </p:cNvPr>
          <p:cNvSpPr/>
          <p:nvPr userDrawn="1"/>
        </p:nvSpPr>
        <p:spPr>
          <a:xfrm>
            <a:off x="9369643" y="2565025"/>
            <a:ext cx="1727949" cy="17279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EEB9AD2-C69D-8449-BFFD-3F83746A0A90}"/>
              </a:ext>
            </a:extLst>
          </p:cNvPr>
          <p:cNvCxnSpPr/>
          <p:nvPr userDrawn="1"/>
        </p:nvCxnSpPr>
        <p:spPr>
          <a:xfrm>
            <a:off x="3130062" y="3426069"/>
            <a:ext cx="38686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E7E379-1010-F04F-B4A4-3EA6E2A4114D}"/>
              </a:ext>
            </a:extLst>
          </p:cNvPr>
          <p:cNvCxnSpPr/>
          <p:nvPr userDrawn="1"/>
        </p:nvCxnSpPr>
        <p:spPr>
          <a:xfrm>
            <a:off x="5902569" y="3426069"/>
            <a:ext cx="38686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80BFA1C-5F1C-9048-BB51-295DDE740677}"/>
              </a:ext>
            </a:extLst>
          </p:cNvPr>
          <p:cNvCxnSpPr/>
          <p:nvPr userDrawn="1"/>
        </p:nvCxnSpPr>
        <p:spPr>
          <a:xfrm>
            <a:off x="8657492" y="3426069"/>
            <a:ext cx="38686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B11BB2C-E4C4-D141-B8E5-DB215621C544}"/>
              </a:ext>
            </a:extLst>
          </p:cNvPr>
          <p:cNvSpPr txBox="1"/>
          <p:nvPr userDrawn="1"/>
        </p:nvSpPr>
        <p:spPr>
          <a:xfrm>
            <a:off x="890954" y="3241403"/>
            <a:ext cx="213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n-lt"/>
              </a:rPr>
              <a:t>RESEARCH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B45591-3003-F64B-AF42-FCB04EB22FFE}"/>
              </a:ext>
            </a:extLst>
          </p:cNvPr>
          <p:cNvSpPr txBox="1"/>
          <p:nvPr userDrawn="1"/>
        </p:nvSpPr>
        <p:spPr>
          <a:xfrm>
            <a:off x="3636836" y="3247238"/>
            <a:ext cx="213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n-lt"/>
              </a:rPr>
              <a:t>INSIGHT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C11D36-2782-B246-B28B-2F1AC833FC9B}"/>
              </a:ext>
            </a:extLst>
          </p:cNvPr>
          <p:cNvSpPr txBox="1"/>
          <p:nvPr userDrawn="1"/>
        </p:nvSpPr>
        <p:spPr>
          <a:xfrm>
            <a:off x="6404494" y="3114626"/>
            <a:ext cx="213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n-lt"/>
              </a:rPr>
              <a:t>STRATEGY +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+mn-lt"/>
              </a:rPr>
              <a:t>MESSAGING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CCC92B-BDF7-784B-9244-BEE36B04328B}"/>
              </a:ext>
            </a:extLst>
          </p:cNvPr>
          <p:cNvSpPr txBox="1"/>
          <p:nvPr userDrawn="1"/>
        </p:nvSpPr>
        <p:spPr>
          <a:xfrm>
            <a:off x="9159572" y="3241403"/>
            <a:ext cx="213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+mn-lt"/>
              </a:rPr>
              <a:t>TACTIC</a:t>
            </a:r>
          </a:p>
        </p:txBody>
      </p:sp>
    </p:spTree>
    <p:extLst>
      <p:ext uri="{BB962C8B-B14F-4D97-AF65-F5344CB8AC3E}">
        <p14:creationId xmlns:p14="http://schemas.microsoft.com/office/powerpoint/2010/main" val="1563158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AE7D84A-CE51-854D-9C84-CD477010FD95}"/>
              </a:ext>
            </a:extLst>
          </p:cNvPr>
          <p:cNvSpPr txBox="1">
            <a:spLocks/>
          </p:cNvSpPr>
          <p:nvPr userDrawn="1"/>
        </p:nvSpPr>
        <p:spPr>
          <a:xfrm>
            <a:off x="533400" y="0"/>
            <a:ext cx="11125200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21D0337-DC66-584B-9420-6B543B69286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76701" y="2334063"/>
            <a:ext cx="7581900" cy="2548833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/>
              <a:t>Insert Text Here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B83C6BD5-47B0-A94C-8531-BCA44C97AD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6700" y="1600200"/>
            <a:ext cx="7581900" cy="5435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research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ED6A57-5FD7-D44B-BED2-CC09772B4777}"/>
              </a:ext>
            </a:extLst>
          </p:cNvPr>
          <p:cNvSpPr/>
          <p:nvPr userDrawn="1"/>
        </p:nvSpPr>
        <p:spPr>
          <a:xfrm>
            <a:off x="533400" y="1600200"/>
            <a:ext cx="3279843" cy="3282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DD959F-A944-0041-9346-5B4A40970091}"/>
              </a:ext>
            </a:extLst>
          </p:cNvPr>
          <p:cNvSpPr/>
          <p:nvPr userDrawn="1"/>
        </p:nvSpPr>
        <p:spPr>
          <a:xfrm>
            <a:off x="1" y="1600200"/>
            <a:ext cx="533400" cy="328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1EBDE0-5C5B-DD41-8054-34647147D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922" y="2327148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91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113D7B0-9AC6-5246-97DE-3EAE76A5D6FD}"/>
              </a:ext>
            </a:extLst>
          </p:cNvPr>
          <p:cNvSpPr/>
          <p:nvPr userDrawn="1"/>
        </p:nvSpPr>
        <p:spPr>
          <a:xfrm>
            <a:off x="533400" y="1600200"/>
            <a:ext cx="3279843" cy="3282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AE7D84A-CE51-854D-9C84-CD477010FD95}"/>
              </a:ext>
            </a:extLst>
          </p:cNvPr>
          <p:cNvSpPr txBox="1">
            <a:spLocks/>
          </p:cNvSpPr>
          <p:nvPr userDrawn="1"/>
        </p:nvSpPr>
        <p:spPr>
          <a:xfrm>
            <a:off x="533400" y="0"/>
            <a:ext cx="11125200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0775B8-D9FD-8443-BBD3-65A61AE4A1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76700" y="2334063"/>
            <a:ext cx="7581900" cy="2548833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/>
              <a:t>Insert Text Here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C7D8713D-87DE-3842-B587-8072868E79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6699" y="1600200"/>
            <a:ext cx="7581900" cy="5435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insight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668599-318F-0840-80FE-9B66E02815E1}"/>
              </a:ext>
            </a:extLst>
          </p:cNvPr>
          <p:cNvSpPr/>
          <p:nvPr userDrawn="1"/>
        </p:nvSpPr>
        <p:spPr>
          <a:xfrm>
            <a:off x="1" y="1600200"/>
            <a:ext cx="533400" cy="3282696"/>
          </a:xfrm>
          <a:prstGeom prst="rect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31F752-ABDF-694B-BDC9-A4CC3331F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21" y="2143733"/>
            <a:ext cx="2057400" cy="20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95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43BED5-4633-F947-B0D0-47AB04682EB6}"/>
              </a:ext>
            </a:extLst>
          </p:cNvPr>
          <p:cNvSpPr/>
          <p:nvPr userDrawn="1"/>
        </p:nvSpPr>
        <p:spPr>
          <a:xfrm>
            <a:off x="533400" y="1600200"/>
            <a:ext cx="3279843" cy="3282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A9F472-F50B-EF46-A4FD-EFBCAAF2D7A7}"/>
              </a:ext>
            </a:extLst>
          </p:cNvPr>
          <p:cNvSpPr/>
          <p:nvPr userDrawn="1"/>
        </p:nvSpPr>
        <p:spPr>
          <a:xfrm>
            <a:off x="1" y="1600200"/>
            <a:ext cx="533400" cy="3282696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AE7D84A-CE51-854D-9C84-CD477010FD95}"/>
              </a:ext>
            </a:extLst>
          </p:cNvPr>
          <p:cNvSpPr txBox="1">
            <a:spLocks/>
          </p:cNvSpPr>
          <p:nvPr userDrawn="1"/>
        </p:nvSpPr>
        <p:spPr>
          <a:xfrm>
            <a:off x="533400" y="0"/>
            <a:ext cx="11125200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43034C-950C-8347-BE94-9C8F768B8A2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76700" y="2334063"/>
            <a:ext cx="7581900" cy="2548833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/>
              <a:t>Insert Text Here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E8F15A43-CF7E-8546-9712-A0ACA77E6B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6699" y="1600200"/>
            <a:ext cx="7581900" cy="5435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Strategy + messaging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599D93-DEC4-C748-BDF0-309D865E9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9313" y="2334063"/>
            <a:ext cx="140801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90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84" r:id="rId5"/>
    <p:sldLayoutId id="2147483685" r:id="rId6"/>
    <p:sldLayoutId id="2147483687" r:id="rId7"/>
    <p:sldLayoutId id="2147483688" r:id="rId8"/>
    <p:sldLayoutId id="2147483689" r:id="rId9"/>
    <p:sldLayoutId id="2147483690" r:id="rId10"/>
    <p:sldLayoutId id="2147483672" r:id="rId11"/>
    <p:sldLayoutId id="2147483673" r:id="rId12"/>
    <p:sldLayoutId id="2147483678" r:id="rId13"/>
    <p:sldLayoutId id="2147483682" r:id="rId14"/>
    <p:sldLayoutId id="2147483681" r:id="rId15"/>
    <p:sldLayoutId id="2147483667" r:id="rId16"/>
    <p:sldLayoutId id="2147483669" r:id="rId17"/>
    <p:sldLayoutId id="2147483683" r:id="rId18"/>
    <p:sldLayoutId id="2147483675" r:id="rId19"/>
    <p:sldLayoutId id="2147483674" r:id="rId20"/>
    <p:sldLayoutId id="2147483679" r:id="rId21"/>
    <p:sldLayoutId id="2147483654" r:id="rId22"/>
    <p:sldLayoutId id="21474836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DE53C"/>
          </p15:clr>
        </p15:guide>
        <p15:guide id="3" pos="336" userDrawn="1">
          <p15:clr>
            <a:srgbClr val="A4A3A4"/>
          </p15:clr>
        </p15:guide>
        <p15:guide id="4" orient="horz" pos="336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pos="7344" userDrawn="1">
          <p15:clr>
            <a:srgbClr val="A4A3A4"/>
          </p15:clr>
        </p15:guide>
        <p15:guide id="7" pos="2568" userDrawn="1">
          <p15:clr>
            <a:srgbClr val="5ACBF0"/>
          </p15:clr>
        </p15:guide>
        <p15:guide id="8" pos="5112" userDrawn="1">
          <p15:clr>
            <a:srgbClr val="5ACBF0"/>
          </p15:clr>
        </p15:guide>
        <p15:guide id="9" pos="2088" userDrawn="1">
          <p15:clr>
            <a:srgbClr val="FDE53C"/>
          </p15:clr>
        </p15:guide>
        <p15:guide id="10" pos="5568" userDrawn="1">
          <p15:clr>
            <a:srgbClr val="FDE53C"/>
          </p15:clr>
        </p15:guide>
        <p15:guide id="11" orient="horz" pos="120" userDrawn="1">
          <p15:clr>
            <a:srgbClr val="000000"/>
          </p15:clr>
        </p15:guide>
        <p15:guide id="12" orient="horz" pos="4200" userDrawn="1">
          <p15:clr>
            <a:srgbClr val="000000"/>
          </p15:clr>
        </p15:guide>
        <p15:guide id="13" orient="horz" pos="100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606ACB-6CBA-7D40-9CA4-87670C195D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080" y="2489994"/>
            <a:ext cx="10439400" cy="1878012"/>
          </a:xfrm>
        </p:spPr>
        <p:txBody>
          <a:bodyPr/>
          <a:lstStyle/>
          <a:p>
            <a:r>
              <a:rPr lang="en-US" sz="4000"/>
              <a:t>Texas Child Mental Health Care Consortium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CEE3FB-8761-42D3-A5EA-83BC43EAFE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300" y="4887647"/>
            <a:ext cx="10439400" cy="341686"/>
          </a:xfrm>
        </p:spPr>
        <p:txBody>
          <a:bodyPr/>
          <a:lstStyle/>
          <a:p>
            <a:r>
              <a:rPr lang="en-US" sz="1600"/>
              <a:t>Melanie Susswein, MSW</a:t>
            </a:r>
          </a:p>
        </p:txBody>
      </p:sp>
    </p:spTree>
    <p:extLst>
      <p:ext uri="{BB962C8B-B14F-4D97-AF65-F5344CB8AC3E}">
        <p14:creationId xmlns:p14="http://schemas.microsoft.com/office/powerpoint/2010/main" val="102385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3040-762A-6941-B3E0-94ACDCF0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036327"/>
            <a:ext cx="6324601" cy="1127717"/>
          </a:xfrm>
        </p:spPr>
        <p:txBody>
          <a:bodyPr lIns="91440" tIns="45720" rIns="91440" bIns="45720" anchor="b" anchorCtr="0"/>
          <a:lstStyle/>
          <a:p>
            <a:r>
              <a:rPr lang="en-US"/>
              <a:t>Activities Thus Far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BB4BF-B746-EA44-848A-37975A893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592" y="2278373"/>
            <a:ext cx="2596763" cy="1235733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1">
                <a:solidFill>
                  <a:schemeClr val="accent1"/>
                </a:solidFill>
              </a:rPr>
              <a:t>Background</a:t>
            </a:r>
            <a:endParaRPr lang="en-US" sz="1800">
              <a:solidFill>
                <a:schemeClr val="accent1"/>
              </a:solidFill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rgbClr val="333E48"/>
                </a:solidFill>
              </a:rPr>
              <a:t>Environmental scan of CPAN ecosystem</a:t>
            </a:r>
            <a:endParaRPr lang="en-US">
              <a:solidFill>
                <a:srgbClr val="333E48"/>
              </a:solidFill>
              <a:cs typeface="Arial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b="1">
              <a:solidFill>
                <a:srgbClr val="333E48"/>
              </a:solidFill>
              <a:cs typeface="Arial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 b="1">
              <a:solidFill>
                <a:srgbClr val="333E48"/>
              </a:solidFill>
              <a:cs typeface="Arial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>
              <a:solidFill>
                <a:srgbClr val="333E48"/>
              </a:solidFill>
              <a:cs typeface="Arial" panose="020B060402020202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DD3DE-60A7-5B41-8101-5782458C4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9414" y="2278373"/>
            <a:ext cx="3843459" cy="1620180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chemeClr val="accent2"/>
                </a:solidFill>
                <a:cs typeface="Arial" panose="020B0604020202020204"/>
              </a:rPr>
              <a:t>Meetings</a:t>
            </a:r>
            <a:endParaRPr lang="en-US" sz="1800">
              <a:solidFill>
                <a:schemeClr val="accent2"/>
              </a:solidFill>
              <a:cs typeface="Arial" panose="020B0604020202020204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>
                <a:cs typeface="Arial" panose="020B0604020202020204"/>
              </a:rPr>
              <a:t>Physician consultant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>
                <a:cs typeface="Arial" panose="020B0604020202020204"/>
              </a:rPr>
              <a:t>COSH touch point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>
                <a:cs typeface="Arial" panose="020B0604020202020204"/>
              </a:rPr>
              <a:t>Project meetings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>
                <a:cs typeface="Arial" panose="020B0604020202020204"/>
              </a:rPr>
              <a:t>Data management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>
                <a:cs typeface="Arial" panose="020B0604020202020204"/>
              </a:rPr>
              <a:t>HRI Individual Meetings with COSH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>
                <a:cs typeface="Arial" panose="020B0604020202020204"/>
              </a:rPr>
              <a:t>CME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>
                <a:cs typeface="Arial" panose="020B0604020202020204"/>
              </a:rPr>
              <a:t>ECHO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>
              <a:solidFill>
                <a:srgbClr val="333E48"/>
              </a:solidFill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CB6FA8-9CBF-4575-B8C0-E716D0F7227E}"/>
              </a:ext>
            </a:extLst>
          </p:cNvPr>
          <p:cNvSpPr txBox="1"/>
          <p:nvPr/>
        </p:nvSpPr>
        <p:spPr>
          <a:xfrm>
            <a:off x="3552343" y="2278373"/>
            <a:ext cx="3720939" cy="10259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en-US" b="1">
                <a:solidFill>
                  <a:schemeClr val="accent3"/>
                </a:solidFill>
              </a:rPr>
              <a:t>Engagement Strategy Review</a:t>
            </a:r>
            <a:endParaRPr lang="en-US">
              <a:solidFill>
                <a:schemeClr val="accent3"/>
              </a:solidFill>
              <a:cs typeface="Arial"/>
            </a:endParaRPr>
          </a:p>
          <a:p>
            <a:pPr>
              <a:spcAft>
                <a:spcPts val="200"/>
              </a:spcAft>
            </a:pPr>
            <a:r>
              <a:rPr lang="en-US" sz="1600">
                <a:solidFill>
                  <a:srgbClr val="333E48"/>
                </a:solidFill>
              </a:rPr>
              <a:t>Review of website and social </a:t>
            </a:r>
            <a:br>
              <a:rPr lang="en-US" sz="1600"/>
            </a:br>
            <a:r>
              <a:rPr lang="en-US" sz="1600">
                <a:solidFill>
                  <a:srgbClr val="333E48"/>
                </a:solidFill>
              </a:rPr>
              <a:t>media platforms​</a:t>
            </a:r>
            <a:endParaRPr lang="en-US" sz="1600">
              <a:solidFill>
                <a:srgbClr val="333E4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744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3040-762A-6941-B3E0-94ACDCF0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80" y="1036327"/>
            <a:ext cx="6188902" cy="1127717"/>
          </a:xfrm>
        </p:spPr>
        <p:txBody>
          <a:bodyPr lIns="91440" tIns="45720" rIns="91440" bIns="45720" anchor="b" anchorCtr="0"/>
          <a:lstStyle/>
          <a:p>
            <a:r>
              <a:rPr lang="en-US"/>
              <a:t>Activities Thus Far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BB4BF-B746-EA44-848A-37975A893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4518" y="2164732"/>
            <a:ext cx="5015535" cy="3879643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>
                <a:solidFill>
                  <a:schemeClr val="accent1"/>
                </a:solidFill>
              </a:rPr>
              <a:t>Creative</a:t>
            </a:r>
            <a:endParaRPr lang="en-US" sz="1800">
              <a:solidFill>
                <a:schemeClr val="accent1"/>
              </a:solidFill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/>
              <a:t>Review of existing materials and brand guides</a:t>
            </a:r>
            <a:endParaRPr lang="en-US"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/>
              <a:t>Developed initial social media themes</a:t>
            </a:r>
            <a:endParaRPr lang="en-US"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>
              <a:cs typeface="Arial" panose="020B060402020202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DD3DE-60A7-5B41-8101-5782458C4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996" y="2162667"/>
            <a:ext cx="5686428" cy="3879053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>
                <a:solidFill>
                  <a:schemeClr val="accent2"/>
                </a:solidFill>
              </a:rPr>
              <a:t>Formative Research</a:t>
            </a:r>
            <a:endParaRPr lang="en-US" sz="1800" b="1">
              <a:solidFill>
                <a:schemeClr val="accent2"/>
              </a:solidFill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/>
              <a:t>Interviews with each HRI</a:t>
            </a:r>
            <a:endParaRPr lang="en-US"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/>
              <a:t>Interview with Physician outreach consultant</a:t>
            </a:r>
            <a:endParaRPr lang="en-US"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/>
              <a:t>Interviews with providers (in progress)</a:t>
            </a:r>
            <a:endParaRPr lang="en-US"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/>
              <a:t>Interviews with national CPAN experts (in progress)</a:t>
            </a:r>
            <a:endParaRPr lang="en-US">
              <a:cs typeface="Arial" panose="020B0604020202020204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b="1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13109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0DCDEB-C880-434F-9A0F-57E9C1B790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94" y="1986273"/>
            <a:ext cx="11162812" cy="3835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443D27-2541-6E42-AD2C-C78FF73A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036327"/>
            <a:ext cx="10502901" cy="1127717"/>
          </a:xfrm>
        </p:spPr>
        <p:txBody>
          <a:bodyPr/>
          <a:lstStyle/>
          <a:p>
            <a:r>
              <a:rPr lang="en-US"/>
              <a:t>Social media templates – draft</a:t>
            </a:r>
            <a:br>
              <a:rPr lang="en-US"/>
            </a:b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D9CEC3-0EA3-A644-ADD1-8EE7C926607D}"/>
              </a:ext>
            </a:extLst>
          </p:cNvPr>
          <p:cNvSpPr txBox="1"/>
          <p:nvPr/>
        </p:nvSpPr>
        <p:spPr>
          <a:xfrm>
            <a:off x="9513294" y="5942568"/>
            <a:ext cx="215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CME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FE83D-2ACB-6A46-BE87-722E4F2E8298}"/>
              </a:ext>
            </a:extLst>
          </p:cNvPr>
          <p:cNvSpPr txBox="1"/>
          <p:nvPr/>
        </p:nvSpPr>
        <p:spPr>
          <a:xfrm>
            <a:off x="2794000" y="594256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CPAN Fact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A114B7-766A-E543-9717-61059DB96007}"/>
              </a:ext>
            </a:extLst>
          </p:cNvPr>
          <p:cNvSpPr txBox="1"/>
          <p:nvPr/>
        </p:nvSpPr>
        <p:spPr>
          <a:xfrm>
            <a:off x="514594" y="5942568"/>
            <a:ext cx="219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Did you know?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2265F-139F-484E-81BB-F016E400E89C}"/>
              </a:ext>
            </a:extLst>
          </p:cNvPr>
          <p:cNvSpPr txBox="1"/>
          <p:nvPr/>
        </p:nvSpPr>
        <p:spPr>
          <a:xfrm>
            <a:off x="4978401" y="5942568"/>
            <a:ext cx="223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 the Media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38C2CF-C6F5-0F47-BCBD-B3E8172CF050}"/>
              </a:ext>
            </a:extLst>
          </p:cNvPr>
          <p:cNvSpPr txBox="1"/>
          <p:nvPr/>
        </p:nvSpPr>
        <p:spPr>
          <a:xfrm>
            <a:off x="7213599" y="5942568"/>
            <a:ext cx="223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Endorsement</a:t>
            </a:r>
          </a:p>
        </p:txBody>
      </p:sp>
    </p:spTree>
    <p:extLst>
      <p:ext uri="{BB962C8B-B14F-4D97-AF65-F5344CB8AC3E}">
        <p14:creationId xmlns:p14="http://schemas.microsoft.com/office/powerpoint/2010/main" val="1014886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FF73BA-A038-1647-A4E8-B0CF521D8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51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7D4FF-EDA9-4EC7-AA8D-B9382D27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40117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10AA9E-3462-914C-938A-CDA236A5F1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D32A5-54DB-3645-B62F-B66C5DBCA0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98937" y="1569303"/>
            <a:ext cx="5763333" cy="614363"/>
          </a:xfrm>
        </p:spPr>
        <p:txBody>
          <a:bodyPr/>
          <a:lstStyle/>
          <a:p>
            <a:r>
              <a:rPr lang="en-US"/>
              <a:t>CHC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6D594-4711-7348-84ED-FEED480E0F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98937" y="2592989"/>
            <a:ext cx="5763333" cy="614363"/>
          </a:xfrm>
        </p:spPr>
        <p:txBody>
          <a:bodyPr/>
          <a:lstStyle/>
          <a:p>
            <a:r>
              <a:rPr lang="en-US"/>
              <a:t>Project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200AE-0B1E-8844-966B-911AEE98BB7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98937" y="3616675"/>
            <a:ext cx="5763333" cy="614363"/>
          </a:xfrm>
        </p:spPr>
        <p:txBody>
          <a:bodyPr/>
          <a:lstStyle/>
          <a:p>
            <a:r>
              <a:rPr lang="en-US"/>
              <a:t>CPAN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DF3EC8-7F1F-A748-A66A-68260C2C81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98937" y="4640361"/>
            <a:ext cx="5763333" cy="614363"/>
          </a:xfrm>
        </p:spPr>
        <p:txBody>
          <a:bodyPr/>
          <a:lstStyle/>
          <a:p>
            <a:r>
              <a:rPr lang="en-US"/>
              <a:t>Q&amp;A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436088-267D-2346-982F-C770526691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183586" y="1569302"/>
            <a:ext cx="614363" cy="614363"/>
          </a:xfr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CA6A17-C1D6-E447-86C6-9ABD55784A6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78610" y="2589558"/>
            <a:ext cx="614363" cy="614363"/>
          </a:xfrm>
        </p:spPr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5A3B9B-17F1-6C48-84B9-108C15C23EA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178611" y="4640361"/>
            <a:ext cx="614363" cy="614363"/>
          </a:xfrm>
        </p:spPr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755360-A0D9-E04E-B245-A42CA5DED04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178610" y="3620105"/>
            <a:ext cx="614363" cy="614363"/>
          </a:xfrm>
        </p:spPr>
        <p:txBody>
          <a:bodyPr/>
          <a:lstStyle/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6376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A193B6-1AD7-504A-8227-6BA7359772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400" y="1036322"/>
            <a:ext cx="11125200" cy="543533"/>
          </a:xfrm>
        </p:spPr>
        <p:txBody>
          <a:bodyPr/>
          <a:lstStyle/>
          <a:p>
            <a:r>
              <a:rPr lang="en-US"/>
              <a:t>OUR team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FD39BD-75FE-1347-8957-9A5A7449BE2A}"/>
              </a:ext>
            </a:extLst>
          </p:cNvPr>
          <p:cNvGrpSpPr/>
          <p:nvPr/>
        </p:nvGrpSpPr>
        <p:grpSpPr>
          <a:xfrm>
            <a:off x="952978" y="2787377"/>
            <a:ext cx="1206568" cy="1431765"/>
            <a:chOff x="3437428" y="966290"/>
            <a:chExt cx="1206568" cy="143176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2CAB106-C267-BE41-8540-E462E8D1F212}"/>
                </a:ext>
              </a:extLst>
            </p:cNvPr>
            <p:cNvSpPr/>
            <p:nvPr/>
          </p:nvSpPr>
          <p:spPr>
            <a:xfrm>
              <a:off x="3544413" y="966290"/>
              <a:ext cx="992598" cy="992598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09E3F01-69C0-0647-B90D-0ADE295E529E}"/>
                </a:ext>
              </a:extLst>
            </p:cNvPr>
            <p:cNvSpPr txBox="1"/>
            <p:nvPr/>
          </p:nvSpPr>
          <p:spPr>
            <a:xfrm>
              <a:off x="3437428" y="2044112"/>
              <a:ext cx="120656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50" b="1">
                  <a:solidFill>
                    <a:schemeClr val="tx2"/>
                  </a:solidFill>
                </a:rPr>
                <a:t>Mike Mackert</a:t>
              </a:r>
            </a:p>
            <a:p>
              <a:pPr algn="ctr"/>
              <a:r>
                <a:rPr lang="en-US" sz="850">
                  <a:solidFill>
                    <a:schemeClr val="tx1"/>
                  </a:solidFill>
                </a:rPr>
                <a:t>Director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EBC7FDD-6210-0A4E-B1CA-903FF69DF69E}"/>
              </a:ext>
            </a:extLst>
          </p:cNvPr>
          <p:cNvGrpSpPr/>
          <p:nvPr/>
        </p:nvGrpSpPr>
        <p:grpSpPr>
          <a:xfrm>
            <a:off x="7000018" y="2787377"/>
            <a:ext cx="1206568" cy="1551964"/>
            <a:chOff x="2127032" y="4698582"/>
            <a:chExt cx="1206568" cy="155196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55ADA09-E851-6B45-B616-E08181DE8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4018" y="4698582"/>
              <a:ext cx="992597" cy="992597"/>
            </a:xfrm>
            <a:prstGeom prst="ellipse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C250B2-5988-1E4A-94A2-0C12938AF318}"/>
                </a:ext>
              </a:extLst>
            </p:cNvPr>
            <p:cNvSpPr txBox="1"/>
            <p:nvPr/>
          </p:nvSpPr>
          <p:spPr>
            <a:xfrm>
              <a:off x="2127032" y="5765798"/>
              <a:ext cx="1206568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50" b="1">
                  <a:solidFill>
                    <a:schemeClr val="tx2"/>
                  </a:solidFill>
                </a:rPr>
                <a:t>Nicole Kirschten</a:t>
              </a:r>
            </a:p>
            <a:p>
              <a:pPr algn="ctr"/>
              <a:r>
                <a:rPr lang="en-US" sz="850">
                  <a:solidFill>
                    <a:schemeClr val="tx1"/>
                  </a:solidFill>
                </a:rPr>
                <a:t>Graphic Designer </a:t>
              </a:r>
            </a:p>
            <a:p>
              <a:endParaRPr lang="en-US" sz="85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A049A0-85FE-6D41-8EF5-E02A4BCA06BC}"/>
              </a:ext>
            </a:extLst>
          </p:cNvPr>
          <p:cNvGrpSpPr/>
          <p:nvPr/>
        </p:nvGrpSpPr>
        <p:grpSpPr>
          <a:xfrm>
            <a:off x="2464738" y="2787377"/>
            <a:ext cx="1206568" cy="1562570"/>
            <a:chOff x="4752099" y="966290"/>
            <a:chExt cx="1206568" cy="156257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6A18981-BB48-EE48-9656-BF97D24375B7}"/>
                </a:ext>
              </a:extLst>
            </p:cNvPr>
            <p:cNvSpPr/>
            <p:nvPr/>
          </p:nvSpPr>
          <p:spPr>
            <a:xfrm>
              <a:off x="4859083" y="966290"/>
              <a:ext cx="992598" cy="992598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2896BCB-D681-764D-8F94-D65EFA196730}"/>
                </a:ext>
              </a:extLst>
            </p:cNvPr>
            <p:cNvSpPr txBox="1"/>
            <p:nvPr/>
          </p:nvSpPr>
          <p:spPr>
            <a:xfrm>
              <a:off x="4752099" y="2044112"/>
              <a:ext cx="1206568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50" b="1">
                  <a:solidFill>
                    <a:schemeClr val="tx2"/>
                  </a:solidFill>
                </a:rPr>
                <a:t>Jessica </a:t>
              </a:r>
            </a:p>
            <a:p>
              <a:pPr algn="ctr"/>
              <a:r>
                <a:rPr lang="en-US" sz="850" b="1">
                  <a:solidFill>
                    <a:schemeClr val="tx2"/>
                  </a:solidFill>
                </a:rPr>
                <a:t>Hughes Wagner</a:t>
              </a:r>
            </a:p>
            <a:p>
              <a:pPr algn="ctr"/>
              <a:r>
                <a:rPr lang="en-US" sz="850">
                  <a:solidFill>
                    <a:schemeClr val="tx1"/>
                  </a:solidFill>
                </a:rPr>
                <a:t>Deputy Director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C03476D-4BA5-2843-AF9E-C3ADC3AC65BA}"/>
              </a:ext>
            </a:extLst>
          </p:cNvPr>
          <p:cNvGrpSpPr/>
          <p:nvPr/>
        </p:nvGrpSpPr>
        <p:grpSpPr>
          <a:xfrm>
            <a:off x="3976498" y="2787377"/>
            <a:ext cx="1206568" cy="1431765"/>
            <a:chOff x="6073722" y="966290"/>
            <a:chExt cx="1206568" cy="143176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1037672-DEF3-6D45-A91F-47416A833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5270" y="966290"/>
              <a:ext cx="1003470" cy="1003470"/>
            </a:xfrm>
            <a:prstGeom prst="ellipse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30B6ADB-C9A7-0046-B544-5560E9DDA826}"/>
                </a:ext>
              </a:extLst>
            </p:cNvPr>
            <p:cNvSpPr txBox="1"/>
            <p:nvPr/>
          </p:nvSpPr>
          <p:spPr>
            <a:xfrm>
              <a:off x="6073722" y="2044112"/>
              <a:ext cx="120656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50" b="1">
                  <a:solidFill>
                    <a:schemeClr val="tx2"/>
                  </a:solidFill>
                </a:rPr>
                <a:t>Patricia Semenov</a:t>
              </a:r>
            </a:p>
            <a:p>
              <a:pPr algn="ctr"/>
              <a:r>
                <a:rPr lang="en-US" sz="850">
                  <a:solidFill>
                    <a:schemeClr val="tx1"/>
                  </a:solidFill>
                </a:rPr>
                <a:t>Center Administrator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A8D4D8-FF78-5143-82CD-2C281B059218}"/>
              </a:ext>
            </a:extLst>
          </p:cNvPr>
          <p:cNvGrpSpPr/>
          <p:nvPr/>
        </p:nvGrpSpPr>
        <p:grpSpPr>
          <a:xfrm>
            <a:off x="10023539" y="2787377"/>
            <a:ext cx="1206568" cy="1421160"/>
            <a:chOff x="6073721" y="4698581"/>
            <a:chExt cx="1206568" cy="142116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B57A5E2-794A-A84C-8FB0-84097ED1735C}"/>
                </a:ext>
              </a:extLst>
            </p:cNvPr>
            <p:cNvSpPr txBox="1"/>
            <p:nvPr/>
          </p:nvSpPr>
          <p:spPr>
            <a:xfrm>
              <a:off x="6073721" y="5765798"/>
              <a:ext cx="120656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50" b="1">
                  <a:solidFill>
                    <a:schemeClr val="tx2"/>
                  </a:solidFill>
                </a:rPr>
                <a:t>Eddie Silva</a:t>
              </a:r>
            </a:p>
            <a:p>
              <a:pPr algn="ctr"/>
              <a:r>
                <a:rPr lang="en-US" sz="850">
                  <a:solidFill>
                    <a:schemeClr val="tx1"/>
                  </a:solidFill>
                </a:rPr>
                <a:t>Web Developer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EC034B4-8EFE-FB47-92D9-11CE352BC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9214" y="4698581"/>
              <a:ext cx="995583" cy="995583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85003-0227-AC49-89FD-C0D14E9321AB}"/>
              </a:ext>
            </a:extLst>
          </p:cNvPr>
          <p:cNvGrpSpPr/>
          <p:nvPr/>
        </p:nvGrpSpPr>
        <p:grpSpPr>
          <a:xfrm>
            <a:off x="5488258" y="2787377"/>
            <a:ext cx="1206568" cy="1425548"/>
            <a:chOff x="783895" y="2748031"/>
            <a:chExt cx="1206568" cy="1425548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804DDDB-A036-D141-BFCF-5E2BBE36A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880" y="2748031"/>
              <a:ext cx="992599" cy="992599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4FCD062-0F99-334D-BB5C-2A98349D7DF4}"/>
                </a:ext>
              </a:extLst>
            </p:cNvPr>
            <p:cNvSpPr txBox="1"/>
            <p:nvPr/>
          </p:nvSpPr>
          <p:spPr>
            <a:xfrm>
              <a:off x="783895" y="3819636"/>
              <a:ext cx="120656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50" b="1">
                  <a:solidFill>
                    <a:schemeClr val="tx2"/>
                  </a:solidFill>
                </a:rPr>
                <a:t>Melanie Susswein</a:t>
              </a:r>
            </a:p>
            <a:p>
              <a:pPr algn="ctr"/>
              <a:r>
                <a:rPr lang="en-US" sz="850">
                  <a:solidFill>
                    <a:schemeClr val="tx1"/>
                  </a:solidFill>
                </a:rPr>
                <a:t>Program Manager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40A7E69-E83A-FF4A-BD36-1E2532454BD7}"/>
              </a:ext>
            </a:extLst>
          </p:cNvPr>
          <p:cNvGrpSpPr/>
          <p:nvPr/>
        </p:nvGrpSpPr>
        <p:grpSpPr>
          <a:xfrm>
            <a:off x="8511778" y="2787377"/>
            <a:ext cx="1206568" cy="1421159"/>
            <a:chOff x="4752098" y="4698582"/>
            <a:chExt cx="1206568" cy="142115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9EF89F1-56DF-3B40-91E6-C3FE5B443BA8}"/>
                </a:ext>
              </a:extLst>
            </p:cNvPr>
            <p:cNvSpPr txBox="1"/>
            <p:nvPr/>
          </p:nvSpPr>
          <p:spPr>
            <a:xfrm>
              <a:off x="4752098" y="5765798"/>
              <a:ext cx="120656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50" b="1">
                  <a:solidFill>
                    <a:schemeClr val="tx2"/>
                  </a:solidFill>
                </a:rPr>
                <a:t>Nick Brothers</a:t>
              </a:r>
            </a:p>
            <a:p>
              <a:pPr algn="ctr"/>
              <a:r>
                <a:rPr lang="en-US" sz="850">
                  <a:solidFill>
                    <a:schemeClr val="tx1"/>
                  </a:solidFill>
                </a:rPr>
                <a:t>Copywriter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CFB92DC-A77B-3F41-9E8C-A87195BF9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59083" y="4698582"/>
              <a:ext cx="992598" cy="992598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609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33802B4-AF3F-C844-BCB6-15D6EC71F3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7639" y="533400"/>
            <a:ext cx="6589098" cy="5791199"/>
          </a:xfrm>
        </p:spPr>
      </p:pic>
    </p:spTree>
    <p:extLst>
      <p:ext uri="{BB962C8B-B14F-4D97-AF65-F5344CB8AC3E}">
        <p14:creationId xmlns:p14="http://schemas.microsoft.com/office/powerpoint/2010/main" val="269205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16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B3B13-8C0B-DC48-AE88-21021336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/>
              <a:t>TCMHCC Project Aims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0E2A0-5589-0941-A23A-AAFC7D7EA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27" y="2311952"/>
            <a:ext cx="4632290" cy="2038141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2"/>
                </a:solidFill>
              </a:rPr>
              <a:t>CPAN</a:t>
            </a:r>
            <a:endParaRPr lang="en-US" sz="1800" b="1" dirty="0">
              <a:solidFill>
                <a:schemeClr val="accent2"/>
              </a:solidFill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Increase number of newly enrolled PCPs.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Increase utilization of CPAN services by enrolled PCPs.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3BAAB4-CDE6-4B1D-BEBB-A6126A4AFDB1}"/>
              </a:ext>
            </a:extLst>
          </p:cNvPr>
          <p:cNvSpPr txBox="1"/>
          <p:nvPr/>
        </p:nvSpPr>
        <p:spPr>
          <a:xfrm>
            <a:off x="6094720" y="2309840"/>
            <a:ext cx="4228408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accent3"/>
                </a:solidFill>
              </a:rPr>
              <a:t>TCHATT</a:t>
            </a:r>
            <a:endParaRPr lang="en-US" sz="2000">
              <a:solidFill>
                <a:schemeClr val="accent3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333E48"/>
                </a:solidFill>
              </a:rPr>
              <a:t>Increase</a:t>
            </a:r>
            <a:r>
              <a:rPr lang="en-US" sz="1600"/>
              <a:t> utilization of TCHATT services by currently enrolled schools. </a:t>
            </a:r>
            <a:endParaRPr lang="en-US" sz="1600"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1A48B-10EA-4EAA-8275-6948FBE99486}"/>
              </a:ext>
            </a:extLst>
          </p:cNvPr>
          <p:cNvSpPr txBox="1"/>
          <p:nvPr/>
        </p:nvSpPr>
        <p:spPr>
          <a:xfrm>
            <a:off x="521855" y="5382491"/>
            <a:ext cx="419792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4B2BE"/>
                </a:solidFill>
                <a:ea typeface="+mn-lt"/>
                <a:cs typeface="+mn-lt"/>
              </a:rPr>
              <a:t>*</a:t>
            </a:r>
            <a:r>
              <a:rPr lang="en-US" sz="1400">
                <a:solidFill>
                  <a:srgbClr val="A4B2BE"/>
                </a:solidFill>
              </a:rPr>
              <a:t>Specific measurable goals and targets developed in collaboration with UTS and COSH for the communication evaluation plan.</a:t>
            </a:r>
            <a:r>
              <a:rPr lang="en-US" sz="1400">
                <a:solidFill>
                  <a:srgbClr val="A4B2BE"/>
                </a:solidFill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70860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2B329B-3C47-7A45-83EB-7E893C8EEF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912" y="4028536"/>
            <a:ext cx="2374842" cy="1860380"/>
          </a:xfrm>
        </p:spPr>
        <p:txBody>
          <a:bodyPr>
            <a:normAutofit/>
          </a:bodyPr>
          <a:lstStyle/>
          <a:p>
            <a:r>
              <a:rPr lang="en-US"/>
              <a:t>Project onboarding</a:t>
            </a:r>
          </a:p>
          <a:p>
            <a:r>
              <a:rPr lang="en-US"/>
              <a:t>Information gathering</a:t>
            </a:r>
          </a:p>
          <a:p>
            <a:r>
              <a:rPr lang="en-US"/>
              <a:t>Formative research</a:t>
            </a:r>
          </a:p>
          <a:p>
            <a:r>
              <a:rPr lang="en-US"/>
              <a:t>Initiating creative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6A1C8-4735-AA4D-BB0D-07885CD881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798A5-443E-7C43-88CB-1EAB0AF0DB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/>
              <a:t>Formative research</a:t>
            </a:r>
          </a:p>
          <a:p>
            <a:r>
              <a:rPr lang="en-US"/>
              <a:t>Develop and refine outreach and communication plan</a:t>
            </a:r>
            <a:endParaRPr lang="en-US">
              <a:cs typeface="Arial"/>
            </a:endParaRPr>
          </a:p>
          <a:p>
            <a:r>
              <a:rPr lang="en-US"/>
              <a:t>Collaborate with physician engagement expert</a:t>
            </a:r>
            <a:endParaRPr lang="en-US">
              <a:cs typeface="Arial"/>
            </a:endParaRPr>
          </a:p>
          <a:p>
            <a:r>
              <a:rPr lang="en-US">
                <a:ea typeface="+mn-lt"/>
                <a:cs typeface="+mn-lt"/>
              </a:rPr>
              <a:t>Provide HRIs with initial tools and strategies</a:t>
            </a:r>
            <a:endParaRPr lang="en-US">
              <a:cs typeface="Arial" panose="020B0604020202020204"/>
            </a:endParaRPr>
          </a:p>
          <a:p>
            <a:endParaRPr lang="en-US">
              <a:cs typeface="Arial" panose="020B060402020202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29CE1A-21A4-5D40-967D-F1BF1B3788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Fall +</a:t>
            </a:r>
          </a:p>
          <a:p>
            <a:r>
              <a:rPr lang="en-US"/>
              <a:t>Winter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AFA52-5FF9-D542-A994-56A9C0B4EF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Direct mail distribution</a:t>
            </a:r>
          </a:p>
          <a:p>
            <a:r>
              <a:rPr lang="en-US"/>
              <a:t>Digital ads in market</a:t>
            </a:r>
          </a:p>
          <a:p>
            <a:r>
              <a:rPr lang="en-US"/>
              <a:t>Paid search/keyword marketing</a:t>
            </a:r>
          </a:p>
          <a:p>
            <a:r>
              <a:rPr lang="en-US"/>
              <a:t>Paid partnerships </a:t>
            </a:r>
          </a:p>
          <a:p>
            <a:r>
              <a:rPr lang="en-US"/>
              <a:t>Overview video launch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EB39C4-5B7D-7E46-9EC2-718B9EB617A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Spring + </a:t>
            </a:r>
          </a:p>
          <a:p>
            <a:r>
              <a:rPr lang="en-US"/>
              <a:t>Summer 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DDC556-124E-DD41-B0FF-883A0257780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/>
              <a:t>Continued engagement and implementation of communication plan</a:t>
            </a:r>
          </a:p>
          <a:p>
            <a:r>
              <a:rPr lang="en-US"/>
              <a:t>Evaluation plan</a:t>
            </a:r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7C16BE-C79C-EA4D-ABC1-FABB6D1394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Fall +</a:t>
            </a:r>
          </a:p>
          <a:p>
            <a:r>
              <a:rPr lang="en-US"/>
              <a:t>Winter 2022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9D4257-EF7B-964C-97F5-5709A0E5D6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63151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265EB-AB28-4BA2-8DB7-E89700087A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/>
          <a:lstStyle/>
          <a:p>
            <a:pPr algn="l"/>
            <a:r>
              <a:rPr lang="en-US">
                <a:ea typeface="+mj-lt"/>
                <a:cs typeface="+mj-lt"/>
              </a:rPr>
              <a:t>STRATEGY + TACTICS</a:t>
            </a:r>
          </a:p>
          <a:p>
            <a:endParaRPr lang="en-US">
              <a:ea typeface="+mj-lt"/>
              <a:cs typeface="+mj-lt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3098523-4A17-4D95-9629-DA1C661A1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53100"/>
              </p:ext>
            </p:extLst>
          </p:nvPr>
        </p:nvGraphicFramePr>
        <p:xfrm>
          <a:off x="519220" y="2462034"/>
          <a:ext cx="11024992" cy="3288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248">
                  <a:extLst>
                    <a:ext uri="{9D8B030D-6E8A-4147-A177-3AD203B41FA5}">
                      <a16:colId xmlns:a16="http://schemas.microsoft.com/office/drawing/2014/main" val="55147688"/>
                    </a:ext>
                  </a:extLst>
                </a:gridCol>
                <a:gridCol w="2756248">
                  <a:extLst>
                    <a:ext uri="{9D8B030D-6E8A-4147-A177-3AD203B41FA5}">
                      <a16:colId xmlns:a16="http://schemas.microsoft.com/office/drawing/2014/main" val="509965210"/>
                    </a:ext>
                  </a:extLst>
                </a:gridCol>
                <a:gridCol w="2756248">
                  <a:extLst>
                    <a:ext uri="{9D8B030D-6E8A-4147-A177-3AD203B41FA5}">
                      <a16:colId xmlns:a16="http://schemas.microsoft.com/office/drawing/2014/main" val="1801967741"/>
                    </a:ext>
                  </a:extLst>
                </a:gridCol>
                <a:gridCol w="2756248">
                  <a:extLst>
                    <a:ext uri="{9D8B030D-6E8A-4147-A177-3AD203B41FA5}">
                      <a16:colId xmlns:a16="http://schemas.microsoft.com/office/drawing/2014/main" val="2226178086"/>
                    </a:ext>
                  </a:extLst>
                </a:gridCol>
              </a:tblGrid>
              <a:tr h="180046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accent1"/>
                          </a:solidFill>
                        </a:rPr>
                        <a:t>Direct Mail</a:t>
                      </a:r>
                    </a:p>
                  </a:txBody>
                  <a:tcPr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Paid Partnerships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Digital Ads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Email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027925"/>
                  </a:ext>
                </a:extLst>
              </a:tr>
              <a:tr h="14877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Website</a:t>
                      </a:r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Events</a:t>
                      </a:r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Video</a:t>
                      </a:r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SEO + Marketing</a:t>
                      </a:r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0013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304D94D-9F0F-40B1-B284-68986D331812}"/>
              </a:ext>
            </a:extLst>
          </p:cNvPr>
          <p:cNvSpPr txBox="1"/>
          <p:nvPr/>
        </p:nvSpPr>
        <p:spPr>
          <a:xfrm>
            <a:off x="530303" y="1583473"/>
            <a:ext cx="53575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Tactics and strategies emerging from our research: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B3B13-8C0B-DC48-AE88-21021336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36327"/>
            <a:ext cx="11125198" cy="1541979"/>
          </a:xfrm>
        </p:spPr>
        <p:txBody>
          <a:bodyPr/>
          <a:lstStyle/>
          <a:p>
            <a:r>
              <a:rPr lang="en-US"/>
              <a:t>Thus Far- </a:t>
            </a:r>
            <a:br>
              <a:rPr lang="en-US"/>
            </a:br>
            <a:r>
              <a:rPr lang="en-US"/>
              <a:t>focus on </a:t>
            </a:r>
            <a:br>
              <a:rPr lang="en-US"/>
            </a:br>
            <a:r>
              <a:rPr lang="en-US"/>
              <a:t>CPAN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9942DE-24B8-1745-894E-33D21FD5C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9404" y="424917"/>
            <a:ext cx="2647159" cy="13235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CEBB44-982F-6247-AFFB-CF6D2CD197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39" y="1898791"/>
            <a:ext cx="2647159" cy="13235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4C26FB-7BE1-EC43-8052-4412CC2296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38" y="3372665"/>
            <a:ext cx="2647159" cy="13235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55F357-5F21-9048-9BB4-D2508538DA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86" y="424918"/>
            <a:ext cx="2660860" cy="2034658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55BFB9-B4EC-AD41-9B8D-05D7B896D78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583" y="424917"/>
            <a:ext cx="1544683" cy="198327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413930-6993-D24F-9891-803F9079C05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9404" y="4846540"/>
            <a:ext cx="2649193" cy="176271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799CE4-3A50-934E-B970-2BDECA204CD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03" y="2511542"/>
            <a:ext cx="1544682" cy="197972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C53B67-7A2D-4249-B3D6-928FC5E220F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00" y="4594619"/>
            <a:ext cx="1544684" cy="20088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4A30BF5-1A49-8042-B32D-B918B9FC7F0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86" y="2626944"/>
            <a:ext cx="2660860" cy="177452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36133D-94F8-0141-B9C1-AC00A8E6A3D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453" y="4568839"/>
            <a:ext cx="2649193" cy="2034659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395074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CLI 191120">
      <a:dk1>
        <a:srgbClr val="333E48"/>
      </a:dk1>
      <a:lt1>
        <a:srgbClr val="FFFFFF"/>
      </a:lt1>
      <a:dk2>
        <a:srgbClr val="055F86"/>
      </a:dk2>
      <a:lt2>
        <a:srgbClr val="D6D2C3"/>
      </a:lt2>
      <a:accent1>
        <a:srgbClr val="BF5700"/>
      </a:accent1>
      <a:accent2>
        <a:srgbClr val="F79621"/>
      </a:accent2>
      <a:accent3>
        <a:srgbClr val="00A8B6"/>
      </a:accent3>
      <a:accent4>
        <a:srgbClr val="FED600"/>
      </a:accent4>
      <a:accent5>
        <a:srgbClr val="579C44"/>
      </a:accent5>
      <a:accent6>
        <a:srgbClr val="A4CC57"/>
      </a:accent6>
      <a:hlink>
        <a:srgbClr val="333E48"/>
      </a:hlink>
      <a:folHlink>
        <a:srgbClr val="9CAEB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C99011AE85845BC3B5D8319BE9937" ma:contentTypeVersion="2" ma:contentTypeDescription="Create a new document." ma:contentTypeScope="" ma:versionID="93d1d6e3355087c4a3026798ec67ea21">
  <xsd:schema xmlns:xsd="http://www.w3.org/2001/XMLSchema" xmlns:xs="http://www.w3.org/2001/XMLSchema" xmlns:p="http://schemas.microsoft.com/office/2006/metadata/properties" xmlns:ns2="a354cb11-3362-488e-b3db-7931c375012d" targetNamespace="http://schemas.microsoft.com/office/2006/metadata/properties" ma:root="true" ma:fieldsID="59e7f9a0142fcd8b79bb3a75b5f63522" ns2:_="">
    <xsd:import namespace="a354cb11-3362-488e-b3db-7931c375012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4cb11-3362-488e-b3db-7931c37501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1A5CD9-6D2C-437A-8263-095004818E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A9841E-D62D-459B-A765-388408653B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54cb11-3362-488e-b3db-7931c37501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0E48FF-89EF-4304-BEB7-B082655BC24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318</Words>
  <Application>Microsoft Office PowerPoint</Application>
  <PresentationFormat>Widescreen</PresentationFormat>
  <Paragraphs>103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Charis SIL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TCMHCC Project Aims </vt:lpstr>
      <vt:lpstr>PowerPoint Presentation</vt:lpstr>
      <vt:lpstr>PowerPoint Presentation</vt:lpstr>
      <vt:lpstr>Thus Far-  focus on  CPAN</vt:lpstr>
      <vt:lpstr>Activities Thus Far </vt:lpstr>
      <vt:lpstr>Activities Thus Far </vt:lpstr>
      <vt:lpstr>Social media templates – draft </vt:lpstr>
      <vt:lpstr>PowerPoint Presentation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Kirschten, Nicole</dc:creator>
  <cp:lastModifiedBy>Inman, Lashelle</cp:lastModifiedBy>
  <cp:revision>2</cp:revision>
  <dcterms:created xsi:type="dcterms:W3CDTF">2019-10-31T13:57:35Z</dcterms:created>
  <dcterms:modified xsi:type="dcterms:W3CDTF">2021-11-16T14:13:48Z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0x010100674C99011AE85845BC3B5D8319BE9937</vt:lpwstr>
  </property>
</Properties>
</file>